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37" r:id="rId2"/>
    <p:sldId id="367" r:id="rId3"/>
    <p:sldId id="364" r:id="rId4"/>
    <p:sldId id="360" r:id="rId5"/>
  </p:sldIdLst>
  <p:sldSz cx="10058400" cy="7772400"/>
  <p:notesSz cx="92964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/>
        <a:cs typeface="Geneva"/>
      </a:defRPr>
    </a:lvl1pPr>
    <a:lvl2pPr marL="50941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/>
        <a:cs typeface="Geneva"/>
      </a:defRPr>
    </a:lvl2pPr>
    <a:lvl3pPr marL="101882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/>
        <a:cs typeface="Geneva"/>
      </a:defRPr>
    </a:lvl3pPr>
    <a:lvl4pPr marL="152823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/>
        <a:cs typeface="Geneva"/>
      </a:defRPr>
    </a:lvl4pPr>
    <a:lvl5pPr marL="203764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/>
        <a:cs typeface="Geneva"/>
      </a:defRPr>
    </a:lvl5pPr>
    <a:lvl6pPr marL="2547061" algn="l" defTabSz="1018824" rtl="0" eaLnBrk="1" latinLnBrk="0" hangingPunct="1">
      <a:defRPr kern="1200">
        <a:solidFill>
          <a:schemeClr val="tx1"/>
        </a:solidFill>
        <a:latin typeface="Arial" pitchFamily="34" charset="0"/>
        <a:ea typeface="Geneva"/>
        <a:cs typeface="Geneva"/>
      </a:defRPr>
    </a:lvl6pPr>
    <a:lvl7pPr marL="3056473" algn="l" defTabSz="1018824" rtl="0" eaLnBrk="1" latinLnBrk="0" hangingPunct="1">
      <a:defRPr kern="1200">
        <a:solidFill>
          <a:schemeClr val="tx1"/>
        </a:solidFill>
        <a:latin typeface="Arial" pitchFamily="34" charset="0"/>
        <a:ea typeface="Geneva"/>
        <a:cs typeface="Geneva"/>
      </a:defRPr>
    </a:lvl7pPr>
    <a:lvl8pPr marL="3565886" algn="l" defTabSz="1018824" rtl="0" eaLnBrk="1" latinLnBrk="0" hangingPunct="1">
      <a:defRPr kern="1200">
        <a:solidFill>
          <a:schemeClr val="tx1"/>
        </a:solidFill>
        <a:latin typeface="Arial" pitchFamily="34" charset="0"/>
        <a:ea typeface="Geneva"/>
        <a:cs typeface="Geneva"/>
      </a:defRPr>
    </a:lvl8pPr>
    <a:lvl9pPr marL="4075298" algn="l" defTabSz="1018824" rtl="0" eaLnBrk="1" latinLnBrk="0" hangingPunct="1">
      <a:defRPr kern="1200">
        <a:solidFill>
          <a:schemeClr val="tx1"/>
        </a:solidFill>
        <a:latin typeface="Arial" pitchFamily="34" charset="0"/>
        <a:ea typeface="Geneva"/>
        <a:cs typeface="Genev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>
        <p:scale>
          <a:sx n="100" d="100"/>
          <a:sy n="100" d="100"/>
        </p:scale>
        <p:origin x="-72" y="318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mp\My%20Documents\15th%20Day%20Occupanc%202000-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1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showVal val="1"/>
          </c:dLbls>
          <c:cat>
            <c:numRef>
              <c:f>Sheet1!$A$5:$A$15</c:f>
              <c:numCache>
                <c:formatCode>0_)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Sheet1!$B$5:$B$15</c:f>
              <c:numCache>
                <c:formatCode>#,##0</c:formatCode>
                <c:ptCount val="11"/>
                <c:pt idx="0">
                  <c:v>2678</c:v>
                </c:pt>
                <c:pt idx="1">
                  <c:v>2562</c:v>
                </c:pt>
                <c:pt idx="2">
                  <c:v>2722</c:v>
                </c:pt>
                <c:pt idx="3">
                  <c:v>2711</c:v>
                </c:pt>
                <c:pt idx="4">
                  <c:v>2735</c:v>
                </c:pt>
                <c:pt idx="5">
                  <c:v>2792</c:v>
                </c:pt>
                <c:pt idx="6">
                  <c:v>2852</c:v>
                </c:pt>
                <c:pt idx="7">
                  <c:v>2779</c:v>
                </c:pt>
                <c:pt idx="8">
                  <c:v>2678</c:v>
                </c:pt>
                <c:pt idx="9">
                  <c:v>2818</c:v>
                </c:pt>
                <c:pt idx="10">
                  <c:v>3170</c:v>
                </c:pt>
              </c:numCache>
            </c:numRef>
          </c:val>
        </c:ser>
        <c:dLbls/>
        <c:axId val="58277888"/>
        <c:axId val="58279424"/>
      </c:barChart>
      <c:catAx>
        <c:axId val="58277888"/>
        <c:scaling>
          <c:orientation val="minMax"/>
        </c:scaling>
        <c:axPos val="b"/>
        <c:numFmt formatCode="0_)" sourceLinked="1"/>
        <c:tickLblPos val="nextTo"/>
        <c:crossAx val="58279424"/>
        <c:crossesAt val="0"/>
        <c:auto val="1"/>
        <c:lblAlgn val="ctr"/>
        <c:lblOffset val="100"/>
      </c:catAx>
      <c:valAx>
        <c:axId val="58279424"/>
        <c:scaling>
          <c:orientation val="minMax"/>
          <c:min val="2000"/>
        </c:scaling>
        <c:axPos val="l"/>
        <c:majorGridlines/>
        <c:numFmt formatCode="#,##0" sourceLinked="0"/>
        <c:tickLblPos val="nextTo"/>
        <c:crossAx val="58277888"/>
        <c:crosses val="autoZero"/>
        <c:crossBetween val="between"/>
      </c:valAx>
    </c:plotArea>
    <c:plotVisOnly val="1"/>
    <c:dispBlanksAs val="gap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8858" cy="343017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460" y="1"/>
            <a:ext cx="4028858" cy="343017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8ABDFF2-D38C-4BAE-8A18-E610470697A2}" type="datetimeFigureOut">
              <a:rPr lang="en-US"/>
              <a:pPr>
                <a:defRPr/>
              </a:pPr>
              <a:t>11/3/2010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513821"/>
            <a:ext cx="4028858" cy="343017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460" y="6513821"/>
            <a:ext cx="4028858" cy="343017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F256A14-7324-494A-9FB6-4736F2909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92454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8858" cy="343017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460" y="1"/>
            <a:ext cx="4028858" cy="343017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C52DE8F-1979-49B9-951E-14AAC252EC61}" type="datetimeFigureOut">
              <a:rPr lang="en-US"/>
              <a:pPr>
                <a:defRPr/>
              </a:pPr>
              <a:t>11/3/2010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84500" y="514350"/>
            <a:ext cx="33274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058" y="3258074"/>
            <a:ext cx="7436286" cy="3085983"/>
          </a:xfrm>
          <a:prstGeom prst="rect">
            <a:avLst/>
          </a:prstGeom>
        </p:spPr>
        <p:txBody>
          <a:bodyPr vert="horz" lIns="93166" tIns="46583" rIns="93166" bIns="4658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13821"/>
            <a:ext cx="4028858" cy="343017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460" y="6513821"/>
            <a:ext cx="4028858" cy="343017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B22777E-C70B-4211-B339-852CDA01F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04289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84500" y="514350"/>
            <a:ext cx="33274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2777E-C70B-4211-B339-852CDA01FE9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alpha val="8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5"/>
            <a:ext cx="8549640" cy="1666029"/>
          </a:xfrm>
        </p:spPr>
        <p:txBody>
          <a:bodyPr/>
          <a:lstStyle>
            <a:lvl1pPr>
              <a:defRPr sz="45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 baseline="0"/>
            </a:lvl1pPr>
            <a:lvl2pPr marL="509412" indent="0" algn="ctr">
              <a:buNone/>
              <a:defRPr/>
            </a:lvl2pPr>
            <a:lvl3pPr marL="1018824" indent="0" algn="ctr">
              <a:buNone/>
              <a:defRPr/>
            </a:lvl3pPr>
            <a:lvl4pPr marL="1528237" indent="0" algn="ctr">
              <a:buNone/>
              <a:defRPr/>
            </a:lvl4pPr>
            <a:lvl5pPr marL="2037649" indent="0" algn="ctr">
              <a:buNone/>
              <a:defRPr/>
            </a:lvl5pPr>
            <a:lvl6pPr marL="2547061" indent="0" algn="ctr">
              <a:buNone/>
              <a:defRPr/>
            </a:lvl6pPr>
            <a:lvl7pPr marL="3056473" indent="0" algn="ctr">
              <a:buNone/>
              <a:defRPr/>
            </a:lvl7pPr>
            <a:lvl8pPr marL="3565886" indent="0" algn="ctr">
              <a:buNone/>
              <a:defRPr/>
            </a:lvl8pPr>
            <a:lvl9pPr marL="4075298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DC34B5-4398-46E7-BDD8-139DE9F1DE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4023360" y="7081520"/>
            <a:ext cx="209550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E67FBD-EC77-416B-ACFB-8474ED1A314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1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9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4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023360" y="7081520"/>
            <a:ext cx="2095500" cy="51816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7FBD-EC77-416B-ACFB-8474ED1A31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023360" y="7081520"/>
            <a:ext cx="2095500" cy="51816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7FBD-EC77-416B-ACFB-8474ED1A31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6613" y="690880"/>
            <a:ext cx="2137410" cy="62179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3" y="690880"/>
            <a:ext cx="6244590" cy="62179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71900" y="7081520"/>
            <a:ext cx="2095500" cy="518160"/>
          </a:xfrm>
        </p:spPr>
        <p:txBody>
          <a:bodyPr/>
          <a:lstStyle>
            <a:lvl1pPr>
              <a:defRPr b="1" i="0" baseline="0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223E0893-8FC6-41BF-A09F-62CCCBC91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34B5-4398-46E7-BDD8-139DE9F1DE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 txBox="1">
            <a:spLocks noChangeArrowheads="1"/>
          </p:cNvSpPr>
          <p:nvPr userDrawn="1"/>
        </p:nvSpPr>
        <p:spPr bwMode="auto">
          <a:xfrm>
            <a:off x="4023360" y="7081520"/>
            <a:ext cx="209550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E67FBD-EC77-416B-ACFB-8474ED1A314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345440"/>
            <a:ext cx="8549640" cy="1295400"/>
          </a:xfrm>
          <a:ln>
            <a:noFill/>
          </a:ln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300" baseline="0"/>
            </a:lvl1pPr>
            <a:lvl2pPr>
              <a:defRPr sz="3000" baseline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36141" y="7081520"/>
            <a:ext cx="1084729" cy="51816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7FBD-EC77-416B-ACFB-8474ED1A31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023360" y="7081520"/>
            <a:ext cx="2095500" cy="51816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7FBD-EC77-416B-ACFB-8474ED1A31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6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9412" indent="0">
              <a:buNone/>
              <a:defRPr sz="2000"/>
            </a:lvl2pPr>
            <a:lvl3pPr marL="1018824" indent="0">
              <a:buNone/>
              <a:defRPr sz="1800"/>
            </a:lvl3pPr>
            <a:lvl4pPr marL="1528237" indent="0">
              <a:buNone/>
              <a:defRPr sz="1600"/>
            </a:lvl4pPr>
            <a:lvl5pPr marL="2037649" indent="0">
              <a:buNone/>
              <a:defRPr sz="1600"/>
            </a:lvl5pPr>
            <a:lvl6pPr marL="2547061" indent="0">
              <a:buNone/>
              <a:defRPr sz="1600"/>
            </a:lvl6pPr>
            <a:lvl7pPr marL="3056473" indent="0">
              <a:buNone/>
              <a:defRPr sz="1600"/>
            </a:lvl7pPr>
            <a:lvl8pPr marL="3565886" indent="0">
              <a:buNone/>
              <a:defRPr sz="1600"/>
            </a:lvl8pPr>
            <a:lvl9pPr marL="4075298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023360" y="7081520"/>
            <a:ext cx="2095500" cy="51816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7FBD-EC77-416B-ACFB-8474ED1A31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245360"/>
            <a:ext cx="4191000" cy="466344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245360"/>
            <a:ext cx="4191000" cy="466344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023360" y="7081520"/>
            <a:ext cx="2095500" cy="51816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7FBD-EC77-416B-ACFB-8474ED1A31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2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2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023360" y="7081520"/>
            <a:ext cx="2095500" cy="51816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7FBD-EC77-416B-ACFB-8474ED1A31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023360" y="7081520"/>
            <a:ext cx="2095500" cy="51816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7FBD-EC77-416B-ACFB-8474ED1A31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5720" y="7081520"/>
            <a:ext cx="2095500" cy="51816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7ACD9-51FE-4F80-A094-3086A03DA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6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8"/>
            <a:ext cx="5622926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8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023360" y="7081520"/>
            <a:ext cx="2095500" cy="51816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34E65-25A2-415D-9B18-FE17A1A93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380" y="690880"/>
            <a:ext cx="854964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2245360"/>
            <a:ext cx="8549640" cy="466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4380" y="7081520"/>
            <a:ext cx="209550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81520"/>
            <a:ext cx="318516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0" y="7081520"/>
            <a:ext cx="209550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2DC34B5-4398-46E7-BDD8-139DE9F1D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4" descr="Mainbackground-light.jpg                                       002E2D73Macintosh HD                   B7465B8A: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10058400" cy="77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40" r:id="rId12"/>
    <p:sldLayoutId id="2147483841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Geneva" pitchFamily="34"/>
          <a:cs typeface="Geneva" pitchFamily="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Geneva" pitchFamily="34"/>
          <a:cs typeface="Geneva" pitchFamily="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Geneva" pitchFamily="34"/>
          <a:cs typeface="Geneva" pitchFamily="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Geneva" pitchFamily="34"/>
          <a:cs typeface="Geneva" pitchFamily="34"/>
        </a:defRPr>
      </a:lvl5pPr>
      <a:lvl6pPr marL="509412" algn="ctr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Geneva" pitchFamily="34"/>
          <a:cs typeface="Geneva" pitchFamily="34"/>
        </a:defRPr>
      </a:lvl6pPr>
      <a:lvl7pPr marL="1018824" algn="ctr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Geneva" pitchFamily="34"/>
          <a:cs typeface="Geneva" pitchFamily="34"/>
        </a:defRPr>
      </a:lvl7pPr>
      <a:lvl8pPr marL="1528237" algn="ctr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Geneva" pitchFamily="34"/>
          <a:cs typeface="Geneva" pitchFamily="34"/>
        </a:defRPr>
      </a:lvl8pPr>
      <a:lvl9pPr marL="2037649" algn="ctr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Geneva" pitchFamily="34"/>
          <a:cs typeface="Geneva" pitchFamily="34"/>
        </a:defRPr>
      </a:lvl9pPr>
    </p:titleStyle>
    <p:bodyStyle>
      <a:lvl1pPr marL="382059" indent="-382059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533400"/>
            <a:ext cx="8834718" cy="6096000"/>
          </a:xfrm>
        </p:spPr>
        <p:txBody>
          <a:bodyPr/>
          <a:lstStyle/>
          <a:p>
            <a:pPr>
              <a:lnSpc>
                <a:spcPts val="2000"/>
              </a:lnSpc>
              <a:buNone/>
            </a:pPr>
            <a:r>
              <a:rPr lang="en-US" sz="1600" b="1" i="1" dirty="0" smtClean="0">
                <a:latin typeface="Arial" pitchFamily="34" charset="0"/>
                <a:cs typeface="Arial" pitchFamily="34" charset="0"/>
              </a:rPr>
              <a:t>Information </a:t>
            </a:r>
            <a:r>
              <a:rPr lang="en-US" sz="1600" b="1" i="1" dirty="0">
                <a:latin typeface="Arial" pitchFamily="34" charset="0"/>
                <a:cs typeface="Arial" pitchFamily="34" charset="0"/>
              </a:rPr>
              <a:t>Item - Board of Regents Meeting	          </a:t>
            </a:r>
            <a:r>
              <a:rPr lang="en-US" sz="1600" b="1" i="1" dirty="0" smtClean="0">
                <a:latin typeface="Arial" pitchFamily="34" charset="0"/>
                <a:cs typeface="Arial" pitchFamily="34" charset="0"/>
              </a:rPr>
              <a:t>		November </a:t>
            </a:r>
            <a:r>
              <a:rPr lang="en-US" sz="1600" b="1" i="1" dirty="0">
                <a:latin typeface="Arial" pitchFamily="34" charset="0"/>
                <a:cs typeface="Arial" pitchFamily="34" charset="0"/>
              </a:rPr>
              <a:t>18-19, 2010</a:t>
            </a:r>
          </a:p>
          <a:p>
            <a:pPr>
              <a:lnSpc>
                <a:spcPts val="2000"/>
              </a:lnSpc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Montana State University- Bozeman</a:t>
            </a:r>
          </a:p>
          <a:p>
            <a:pPr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Proposed Student Housing Enhancements</a:t>
            </a: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Long Term Housing Committee Examination of On-Campus Housing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Charged with formulating long term business plan for the MSU Housing Enterprise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Assimilate student housing demands/trends into MSU’s projected enrollment to assure adequate levels of housing are available to students </a:t>
            </a: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Housing committee work and conclusions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Freshman live-on requirement should be maintained, as it contributes to the success and retention of our students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Increased availability of housing in Bozeman has resulted in a competitive market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Lack of privacy options and outdated facilities do not meet students’ and parents’ expectations of housing facilities, especially given that freshmen students are required to live on campus</a:t>
            </a: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Several enhancement scenarios were considered</a:t>
            </a:r>
          </a:p>
          <a:p>
            <a:pPr marL="382059" lvl="1" indent="-382059"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Low - Maintain current capacity, upgrade restrooms and rooms– borrow approximately $8 million</a:t>
            </a:r>
          </a:p>
          <a:p>
            <a:pPr marL="382059" lvl="1" indent="-382059"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Medium - Add minimal bed spaces, upgrade restrooms and rooms of existing inventory most in need of improvement– borrow approximately $15 million.</a:t>
            </a:r>
          </a:p>
          <a:p>
            <a:pPr marL="382059" lvl="1" indent="-382059"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High - Add moderate number of bed spaces with restroom and room upgrades of existing inventory– borrow approximately $30 million.</a:t>
            </a:r>
          </a:p>
          <a:p>
            <a:pPr marL="382059" lvl="1" indent="-382059"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382059" lvl="2" indent="-382059">
              <a:buNone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Housing committee recommendation</a:t>
            </a:r>
          </a:p>
          <a:p>
            <a:pPr marL="382059" lvl="2" indent="-382059"/>
            <a:r>
              <a:rPr lang="en-US" sz="1200" dirty="0" smtClean="0">
                <a:latin typeface="Arial" pitchFamily="34" charset="0"/>
                <a:cs typeface="Arial" pitchFamily="34" charset="0"/>
              </a:rPr>
              <a:t>At this time it is not financially or logistically feasible to convert existing living units to semi-private arrangements.</a:t>
            </a:r>
          </a:p>
          <a:p>
            <a:pPr marL="382059" lvl="2" indent="-382059"/>
            <a:r>
              <a:rPr lang="en-US" sz="1200" dirty="0" smtClean="0">
                <a:latin typeface="Arial" pitchFamily="34" charset="0"/>
                <a:cs typeface="Arial" pitchFamily="34" charset="0"/>
              </a:rPr>
              <a:t>The Medium option is recommended as an appropriate blend of new bed spaces, critical renovations and reasonable level of debt service.</a:t>
            </a:r>
          </a:p>
          <a:p>
            <a:pPr marL="382059" lvl="1" indent="-382059">
              <a:buNone/>
            </a:pP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pPr marL="827795" lvl="2" indent="-382059"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" y="990600"/>
            <a:ext cx="867783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436620" y="7081520"/>
            <a:ext cx="3185160" cy="5181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1" y="533399"/>
            <a:ext cx="7987553" cy="58535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MSU Bozeman Residence Life</a:t>
            </a:r>
            <a:br>
              <a:rPr lang="en-US" sz="16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Occupancy Trend - 2000-2010</a:t>
            </a:r>
          </a:p>
        </p:txBody>
      </p:sp>
      <p:graphicFrame>
        <p:nvGraphicFramePr>
          <p:cNvPr id="6" name="Picture Placeholder 5"/>
          <p:cNvGraphicFramePr>
            <a:graphicFrameLocks noGrp="1"/>
          </p:cNvGraphicFramePr>
          <p:nvPr>
            <p:ph type="pic" idx="1"/>
          </p:nvPr>
        </p:nvGraphicFramePr>
        <p:xfrm>
          <a:off x="1084729" y="1295400"/>
          <a:ext cx="7987553" cy="3061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609600" y="4533900"/>
            <a:ext cx="8915399" cy="2473036"/>
          </a:xfrm>
        </p:spPr>
        <p:txBody>
          <a:bodyPr/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Opening Week of Fall 2010 semester </a:t>
            </a:r>
          </a:p>
          <a:p>
            <a:pPr marL="382059" lvl="1" indent="-382059">
              <a:buFont typeface="Wingdings" pitchFamily="2" charset="2"/>
              <a:buChar char="§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197 students placed in alternative room assignments</a:t>
            </a:r>
          </a:p>
          <a:p>
            <a:pPr marL="891471" lvl="2" indent="-457200">
              <a:buFont typeface="Symbol" pitchFamily="18" charset="2"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127 Placements include g</a:t>
            </a:r>
            <a:r>
              <a:rPr lang="en-US" sz="1200" dirty="0" smtClean="0"/>
              <a:t>uest apartments, double-as-single hosting, triples in larger rooms, and rooms intended for 21+ year old occupants converted to underclass utilization</a:t>
            </a:r>
          </a:p>
          <a:p>
            <a:pPr marL="891471" lvl="2" indent="-457200">
              <a:buFont typeface="Symbol" pitchFamily="18" charset="2"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70 placed in Family and Graduate Housing Apartments</a:t>
            </a:r>
          </a:p>
          <a:p>
            <a:pPr marL="382059" lvl="2" indent="-382059">
              <a:buFont typeface="Wingdings" pitchFamily="2" charset="2"/>
              <a:buChar char="§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By the end of the first week,  75 “no shows” freed up bed spaces that allowed absorption of students into the Residence Life facilities</a:t>
            </a:r>
          </a:p>
          <a:p>
            <a:pPr marL="382059" lvl="2" indent="-382059">
              <a:buFont typeface="Wingdings" pitchFamily="2" charset="2"/>
              <a:buChar char="§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Continued to receive 20 “walk-ons” for two more weeks</a:t>
            </a:r>
          </a:p>
          <a:p>
            <a:pPr marL="382059" lvl="2" indent="-382059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As of late October 2010</a:t>
            </a:r>
          </a:p>
          <a:p>
            <a:pPr marL="382059" lvl="1" indent="-382059">
              <a:buFont typeface="Wingdings" pitchFamily="2" charset="2"/>
              <a:buChar char="§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90 students remain in alternative room assignments</a:t>
            </a:r>
          </a:p>
          <a:p>
            <a:r>
              <a:rPr lang="en-US" sz="1200" dirty="0" smtClean="0"/>
              <a:t>  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690283" y="1177636"/>
            <a:ext cx="867783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894" y="471055"/>
            <a:ext cx="8549640" cy="6477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MSU Bozeman</a:t>
            </a:r>
            <a:br>
              <a:rPr lang="en-US" sz="16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Student Housing Enhancements</a:t>
            </a:r>
            <a:br>
              <a:rPr lang="en-US" sz="16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Proposed Project Components</a:t>
            </a:r>
            <a:endParaRPr lang="en-US" sz="1600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729" y="1524000"/>
            <a:ext cx="7987553" cy="5181600"/>
          </a:xfrm>
        </p:spPr>
        <p:txBody>
          <a:bodyPr/>
          <a:lstStyle/>
          <a:p>
            <a:pPr>
              <a:buNone/>
            </a:pPr>
            <a:r>
              <a:rPr lang="en-US" sz="1400" b="1" dirty="0" smtClean="0"/>
              <a:t>$7M - Renovate 2 existing complexes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err="1" smtClean="0"/>
              <a:t>Hapner</a:t>
            </a:r>
            <a:r>
              <a:rPr lang="en-US" sz="1400" dirty="0" smtClean="0"/>
              <a:t> Hall – All female hall</a:t>
            </a:r>
          </a:p>
          <a:p>
            <a:pPr marL="1400883" lvl="4" indent="-382059">
              <a:buFont typeface="Symbol" pitchFamily="18" charset="2"/>
              <a:buChar char="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Built in 1959, no major renovations have occurred since the original construction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/>
              <a:t>Langford Hall – All male hall</a:t>
            </a:r>
          </a:p>
          <a:p>
            <a:pPr lvl="2">
              <a:buFont typeface="Symbol" pitchFamily="18" charset="2"/>
              <a:buChar char="-"/>
            </a:pPr>
            <a:r>
              <a:rPr lang="en-US" sz="1400" dirty="0" smtClean="0"/>
              <a:t>Built in 1960, minor renovations in Summer 2010 to provide ADA compliant restrooms/laundry facilities on main floor</a:t>
            </a:r>
          </a:p>
          <a:p>
            <a:pPr lvl="2"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b="1" dirty="0" smtClean="0"/>
              <a:t>$1M – Other Projects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/>
              <a:t>Housing share of hail damaged roofs</a:t>
            </a:r>
          </a:p>
          <a:p>
            <a:pPr lvl="2">
              <a:buFont typeface="Symbol" pitchFamily="18" charset="2"/>
              <a:buChar char="-"/>
            </a:pPr>
            <a:r>
              <a:rPr lang="en-US" sz="1400" dirty="0" smtClean="0"/>
              <a:t>Awaiting final adjusters findings and settlement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/>
              <a:t>Longer term energy saving projects</a:t>
            </a:r>
          </a:p>
          <a:p>
            <a:pPr lvl="2">
              <a:buFont typeface="Symbol" pitchFamily="18" charset="2"/>
              <a:buChar char=""/>
            </a:pPr>
            <a:r>
              <a:rPr lang="en-US" sz="1400" dirty="0" smtClean="0"/>
              <a:t>Energy Auditors currently on campus, awaiting identification of projects</a:t>
            </a:r>
          </a:p>
          <a:p>
            <a:pPr lvl="2">
              <a:buFont typeface="Symbol" pitchFamily="18" charset="2"/>
              <a:buChar char=""/>
            </a:pPr>
            <a:endParaRPr lang="en-US" sz="1400" dirty="0" smtClean="0"/>
          </a:p>
          <a:p>
            <a:pPr>
              <a:buNone/>
            </a:pPr>
            <a:r>
              <a:rPr lang="en-US" sz="1400" b="1" dirty="0" smtClean="0"/>
              <a:t>$7M - New Construction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/>
              <a:t>Hedges Suites – Co-ed suite- style room configuration</a:t>
            </a:r>
          </a:p>
          <a:p>
            <a:pPr lvl="2">
              <a:buFont typeface="Symbol" pitchFamily="18" charset="2"/>
              <a:buChar char=""/>
            </a:pPr>
            <a:r>
              <a:rPr lang="en-US" sz="1400" dirty="0" smtClean="0"/>
              <a:t>2 buildings of this design were built in 1998</a:t>
            </a:r>
          </a:p>
          <a:p>
            <a:pPr lvl="2">
              <a:buFont typeface="Symbol" pitchFamily="18" charset="2"/>
              <a:buChar char=""/>
            </a:pPr>
            <a:r>
              <a:rPr lang="en-US" sz="1400" dirty="0" smtClean="0"/>
              <a:t>This project adds a third complex with service amenities to serve all 3 Hedges Suites </a:t>
            </a:r>
          </a:p>
          <a:p>
            <a:pPr>
              <a:buNone/>
            </a:pPr>
            <a:endParaRPr lang="en-US" sz="1400" dirty="0" smtClean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887506" y="1295400"/>
            <a:ext cx="818477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Footer Placeholder 8"/>
          <p:cNvSpPr>
            <a:spLocks noGrp="1"/>
          </p:cNvSpPr>
          <p:nvPr>
            <p:ph type="ftr" sz="quarter" idx="4294967295"/>
          </p:nvPr>
        </p:nvSpPr>
        <p:spPr>
          <a:xfrm>
            <a:off x="3436620" y="7081520"/>
            <a:ext cx="3185160" cy="5181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894" y="1447800"/>
            <a:ext cx="8825752" cy="5836226"/>
          </a:xfrm>
        </p:spPr>
        <p:txBody>
          <a:bodyPr/>
          <a:lstStyle/>
          <a:p>
            <a:pPr marL="382059" lvl="1" indent="-382059">
              <a:buNone/>
            </a:pPr>
            <a:r>
              <a:rPr lang="en-US" sz="1200" b="1" dirty="0" smtClean="0">
                <a:latin typeface="+mj-lt"/>
              </a:rPr>
              <a:t>Plan of Finance</a:t>
            </a:r>
          </a:p>
          <a:p>
            <a:pPr marL="365760" lvl="2" indent="-365760"/>
            <a:r>
              <a:rPr lang="en-US" sz="1200" dirty="0" smtClean="0"/>
              <a:t>Borrow $15 million, and repay through 2026, a short horizon, at which time the Housing system will be debt free.   A short horizon yields lower interest rates</a:t>
            </a:r>
          </a:p>
          <a:p>
            <a:pPr marL="274320" lvl="2" indent="0">
              <a:buNone/>
            </a:pPr>
            <a:endParaRPr lang="en-US" sz="1200" dirty="0" smtClean="0"/>
          </a:p>
          <a:p>
            <a:pPr marL="0" lvl="2" indent="0">
              <a:buNone/>
            </a:pPr>
            <a:r>
              <a:rPr lang="en-US" sz="1200" b="1" dirty="0" smtClean="0">
                <a:latin typeface="+mj-lt"/>
              </a:rPr>
              <a:t>Identify a minimum of $550,000 per year for initial debt service, which will increase beginning 2018, when existing debt service falls off</a:t>
            </a:r>
          </a:p>
          <a:p>
            <a:pPr marL="382059" lvl="2" indent="-382059"/>
            <a:r>
              <a:rPr lang="en-US" sz="1200" dirty="0" smtClean="0"/>
              <a:t>$218,000 additional revenue</a:t>
            </a:r>
          </a:p>
          <a:p>
            <a:pPr marL="891471" lvl="3" indent="-382059"/>
            <a:r>
              <a:rPr lang="en-US" sz="1200" dirty="0" smtClean="0"/>
              <a:t>Raise all FY12 Room &amp; Board rates by 1%, on top of what it would cost to cover all inflationary adjustments</a:t>
            </a:r>
          </a:p>
          <a:p>
            <a:pPr marL="382059" lvl="2" indent="-382059"/>
            <a:r>
              <a:rPr lang="en-US" sz="1200" dirty="0" smtClean="0"/>
              <a:t>$320,000 decreased expenses</a:t>
            </a:r>
          </a:p>
          <a:p>
            <a:pPr marL="891471" lvl="3" indent="-382059"/>
            <a:r>
              <a:rPr lang="en-US" sz="1200" dirty="0" smtClean="0"/>
              <a:t>Eliminate annual support for University’s Student Recruitment costs – and have General Operations budget (appropriately) assume that responsibility</a:t>
            </a:r>
          </a:p>
          <a:p>
            <a:pPr marL="382059" lvl="2" indent="-382059"/>
            <a:r>
              <a:rPr lang="en-US" sz="1200" dirty="0" smtClean="0"/>
              <a:t>Reallocate $20-30,000 of Annual Major Maintenance Funds (out of the approximately $2.2 million annually expended at current levels)</a:t>
            </a:r>
          </a:p>
          <a:p>
            <a:pPr marL="382059" lvl="2" indent="-382059"/>
            <a:r>
              <a:rPr lang="en-US" sz="1200" dirty="0" smtClean="0"/>
              <a:t>Other opportunities to decrease expenses and raise revenues were identified as well, including increased retention of upper-classmen due to the new available space featuring a semi-private configuration.</a:t>
            </a:r>
          </a:p>
          <a:p>
            <a:pPr marL="382059" lvl="2" indent="-382059"/>
            <a:endParaRPr lang="en-US" sz="1200" dirty="0" smtClean="0"/>
          </a:p>
          <a:p>
            <a:pPr marL="382059" lvl="2" indent="-382059">
              <a:buNone/>
            </a:pPr>
            <a:r>
              <a:rPr lang="en-US" sz="1200" b="1" dirty="0" smtClean="0">
                <a:latin typeface="+mj-lt"/>
              </a:rPr>
              <a:t>Project Timeline</a:t>
            </a:r>
          </a:p>
          <a:p>
            <a:r>
              <a:rPr lang="en-US" sz="1200" dirty="0" smtClean="0"/>
              <a:t>Summer 2011-  $2.0 million</a:t>
            </a:r>
          </a:p>
          <a:p>
            <a:pPr lvl="1"/>
            <a:r>
              <a:rPr lang="en-US" sz="1200" dirty="0" smtClean="0"/>
              <a:t>Upgrade Student Rooms in </a:t>
            </a:r>
            <a:r>
              <a:rPr lang="en-US" sz="1200" dirty="0" err="1" smtClean="0"/>
              <a:t>Hapner</a:t>
            </a:r>
            <a:r>
              <a:rPr lang="en-US" sz="1200" dirty="0" smtClean="0"/>
              <a:t> and Langford Halls</a:t>
            </a:r>
          </a:p>
          <a:p>
            <a:pPr lvl="1"/>
            <a:r>
              <a:rPr lang="en-US" sz="1200" dirty="0" smtClean="0"/>
              <a:t>Install energy enhancements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sz="1200" dirty="0" smtClean="0"/>
              <a:t>Summer 2012-  $6.0 million</a:t>
            </a:r>
          </a:p>
          <a:p>
            <a:pPr lvl="1"/>
            <a:r>
              <a:rPr lang="en-US" sz="1200" dirty="0" smtClean="0"/>
              <a:t>Renovate restrooms/public areas in </a:t>
            </a:r>
            <a:r>
              <a:rPr lang="en-US" sz="1200" dirty="0" err="1" smtClean="0"/>
              <a:t>Hapner</a:t>
            </a:r>
            <a:r>
              <a:rPr lang="en-US" sz="1200" dirty="0" smtClean="0"/>
              <a:t> and Langford Halls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sz="1200" dirty="0" smtClean="0"/>
              <a:t>Spring 2011 - Summer 2013-  $7.0 million</a:t>
            </a:r>
          </a:p>
          <a:p>
            <a:pPr lvl="1"/>
            <a:r>
              <a:rPr lang="en-US" sz="1200" dirty="0" smtClean="0"/>
              <a:t>Construct 3rd of 3 Hedges Suite Buildings- $7M</a:t>
            </a:r>
          </a:p>
          <a:p>
            <a:pPr marL="382059" lvl="2" indent="-382059"/>
            <a:endParaRPr lang="en-US" sz="1200" b="1" dirty="0" smtClean="0">
              <a:latin typeface="+mj-lt"/>
            </a:endParaRPr>
          </a:p>
          <a:p>
            <a:pPr marL="382059" lvl="2" indent="-382059">
              <a:buNone/>
            </a:pPr>
            <a:endParaRPr lang="en-US" sz="1200" b="1" dirty="0" smtClean="0">
              <a:latin typeface="+mj-lt"/>
            </a:endParaRPr>
          </a:p>
          <a:p>
            <a:pPr marL="382059" lvl="2" indent="-382059">
              <a:buNone/>
            </a:pPr>
            <a:endParaRPr lang="en-US" sz="1200" b="1" dirty="0" smtClean="0">
              <a:latin typeface="+mj-lt"/>
            </a:endParaRPr>
          </a:p>
          <a:p>
            <a:pPr marL="382059" lvl="2" indent="-382059">
              <a:buNone/>
            </a:pPr>
            <a:endParaRPr lang="en-US" sz="1200" b="1" dirty="0" smtClean="0">
              <a:latin typeface="+mj-lt"/>
            </a:endParaRPr>
          </a:p>
          <a:p>
            <a:pPr marL="382059" lvl="2" indent="-382059">
              <a:buNone/>
            </a:pPr>
            <a:endParaRPr lang="en-US" sz="1200" b="1" dirty="0" smtClean="0">
              <a:latin typeface="+mj-lt"/>
            </a:endParaRPr>
          </a:p>
          <a:p>
            <a:pPr marL="382059" lvl="2" indent="-382059"/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>
              <a:latin typeface="Arial Black" pitchFamily="34" charset="0"/>
            </a:endParaRPr>
          </a:p>
          <a:p>
            <a:pPr>
              <a:buNone/>
            </a:pPr>
            <a:endParaRPr lang="en-US" sz="1200" dirty="0" smtClean="0">
              <a:latin typeface="Arial Black" pitchFamily="34" charset="0"/>
            </a:endParaRPr>
          </a:p>
          <a:p>
            <a:pPr>
              <a:buNone/>
            </a:pPr>
            <a:endParaRPr lang="en-US" sz="1200" dirty="0">
              <a:latin typeface="Arial Black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88894" y="1371600"/>
            <a:ext cx="867783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436620" y="7081520"/>
            <a:ext cx="3185160" cy="5181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90600" y="457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1" dirty="0">
                <a:cs typeface="Arial" pitchFamily="34" charset="0"/>
              </a:rPr>
              <a:t>Montana State University- Bozeman</a:t>
            </a:r>
          </a:p>
          <a:p>
            <a:pPr>
              <a:buNone/>
            </a:pPr>
            <a:r>
              <a:rPr lang="en-US" sz="1600" b="1" dirty="0">
                <a:cs typeface="Arial" pitchFamily="34" charset="0"/>
              </a:rPr>
              <a:t>Student Housing Enhancements</a:t>
            </a:r>
          </a:p>
          <a:p>
            <a:pPr>
              <a:buNone/>
            </a:pPr>
            <a:r>
              <a:rPr lang="en-US" sz="1600" b="1" dirty="0">
                <a:cs typeface="Arial" pitchFamily="34" charset="0"/>
              </a:rPr>
              <a:t>Financial and Timing Elements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SU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Geneva"/>
        <a:cs typeface="Geneva"/>
      </a:majorFont>
      <a:minorFont>
        <a:latin typeface="Arial"/>
        <a:ea typeface="Geneva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34"/>
            <a:cs typeface="Geneva" pitchFamily="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34"/>
            <a:cs typeface="Geneva" pitchFamily="34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 Theme</Template>
  <TotalTime>9694</TotalTime>
  <Words>452</Words>
  <Application>Microsoft Office PowerPoint</Application>
  <PresentationFormat>Custom</PresentationFormat>
  <Paragraphs>88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MSU Theme</vt:lpstr>
      <vt:lpstr>Slide 1</vt:lpstr>
      <vt:lpstr>MSU Bozeman Residence Life Occupancy Trend - 2000-2010</vt:lpstr>
      <vt:lpstr>MSU Bozeman Student Housing Enhancements Proposed Project Components</vt:lpstr>
      <vt:lpstr>Slide 4</vt:lpstr>
    </vt:vector>
  </TitlesOfParts>
  <Company>Montana State University - Bozeman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Stump, Thomas</dc:creator>
  <cp:lastModifiedBy>lybrown</cp:lastModifiedBy>
  <cp:revision>853</cp:revision>
  <cp:lastPrinted>2010-11-01T15:52:41Z</cp:lastPrinted>
  <dcterms:created xsi:type="dcterms:W3CDTF">2010-07-26T15:32:56Z</dcterms:created>
  <dcterms:modified xsi:type="dcterms:W3CDTF">2010-11-03T18:55:00Z</dcterms:modified>
</cp:coreProperties>
</file>