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02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46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6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2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83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2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3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756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87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059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A423-FD66-4973-B408-95690567EF53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EEDD-E328-4463-AFE1-3DA6F930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52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Affordability </a:t>
            </a:r>
            <a:r>
              <a:rPr lang="en-US" dirty="0" smtClean="0"/>
              <a:t>Task Force </a:t>
            </a:r>
            <a:r>
              <a:rPr lang="en-US" dirty="0" smtClean="0"/>
              <a:t>Final Report and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Report to the Board of Regents</a:t>
            </a:r>
          </a:p>
          <a:p>
            <a:r>
              <a:rPr lang="en-US" dirty="0" smtClean="0"/>
              <a:t>November 21, 2013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35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Tools for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Tool #3 - Outreach and information</a:t>
            </a:r>
          </a:p>
          <a:p>
            <a:r>
              <a:rPr lang="en-US" dirty="0" smtClean="0"/>
              <a:t>Financial </a:t>
            </a:r>
            <a:r>
              <a:rPr lang="en-US" dirty="0"/>
              <a:t>aid availability </a:t>
            </a:r>
            <a:r>
              <a:rPr lang="en-US" dirty="0" smtClean="0"/>
              <a:t>information </a:t>
            </a:r>
            <a:r>
              <a:rPr lang="en-US" dirty="0"/>
              <a:t>and financial literacy education available to high school students with improved outreach programs</a:t>
            </a:r>
          </a:p>
          <a:p>
            <a:pPr lvl="1"/>
            <a:r>
              <a:rPr lang="en-US" dirty="0"/>
              <a:t>Outreach to high school students and parents</a:t>
            </a:r>
          </a:p>
          <a:p>
            <a:pPr lvl="1"/>
            <a:r>
              <a:rPr lang="en-US" dirty="0"/>
              <a:t>College Access Challenge Grant funding for partnerships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310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Tools for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Tool #4 – Financial Success Counseling</a:t>
            </a:r>
          </a:p>
          <a:p>
            <a:pPr lvl="1"/>
            <a:r>
              <a:rPr lang="en-US" dirty="0" smtClean="0"/>
              <a:t>Campus Student </a:t>
            </a:r>
            <a:r>
              <a:rPr lang="en-US" dirty="0"/>
              <a:t>Success </a:t>
            </a:r>
            <a:r>
              <a:rPr lang="en-US" dirty="0" smtClean="0"/>
              <a:t>Offices incorporate </a:t>
            </a:r>
            <a:r>
              <a:rPr lang="en-US" dirty="0"/>
              <a:t>affordability and financial literacy education into their offices</a:t>
            </a:r>
          </a:p>
          <a:p>
            <a:pPr lvl="1"/>
            <a:r>
              <a:rPr lang="en-US" dirty="0"/>
              <a:t>Student Success – tied with affordability </a:t>
            </a:r>
            <a:r>
              <a:rPr lang="en-US" dirty="0" smtClean="0"/>
              <a:t>task force </a:t>
            </a:r>
            <a:r>
              <a:rPr lang="en-US" dirty="0"/>
              <a:t>messaging to include, flat spot and other incentives</a:t>
            </a:r>
          </a:p>
          <a:p>
            <a:pPr lvl="1"/>
            <a:r>
              <a:rPr lang="en-US" dirty="0" smtClean="0"/>
              <a:t>Counseling of students with </a:t>
            </a:r>
            <a:r>
              <a:rPr lang="en-US" dirty="0"/>
              <a:t>a financial aid, debt </a:t>
            </a:r>
            <a:r>
              <a:rPr lang="en-US" dirty="0" smtClean="0"/>
              <a:t>management, academic program, </a:t>
            </a:r>
            <a:r>
              <a:rPr lang="en-US" dirty="0"/>
              <a:t>loan debt connection for “financial success”</a:t>
            </a:r>
          </a:p>
          <a:p>
            <a:pPr lvl="1"/>
            <a:r>
              <a:rPr lang="en-US" dirty="0"/>
              <a:t>Aligning ideas of  – credits attempted, academic planning and financial planning</a:t>
            </a:r>
          </a:p>
          <a:p>
            <a:pPr lvl="1"/>
            <a:r>
              <a:rPr lang="en-US" dirty="0"/>
              <a:t>Make sure at all points where student is touched that there is a consistency in message</a:t>
            </a:r>
          </a:p>
          <a:p>
            <a:pPr lvl="1"/>
            <a:r>
              <a:rPr lang="en-US" dirty="0"/>
              <a:t>Partners from student success, academic counseling, financial aid and student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614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Affordability </a:t>
            </a:r>
            <a:r>
              <a:rPr lang="en-US" dirty="0" smtClean="0"/>
              <a:t>Task force </a:t>
            </a:r>
            <a:r>
              <a:rPr lang="en-US" dirty="0" smtClean="0"/>
              <a:t>responsibilities are complete</a:t>
            </a:r>
          </a:p>
          <a:p>
            <a:pPr lvl="0"/>
            <a:r>
              <a:rPr lang="en-US" dirty="0"/>
              <a:t>Three I’s of the Affordability </a:t>
            </a:r>
            <a:r>
              <a:rPr lang="en-US" dirty="0" smtClean="0"/>
              <a:t>Task force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Identified the need”. (</a:t>
            </a:r>
            <a:r>
              <a:rPr lang="en-US" dirty="0" smtClean="0"/>
              <a:t>need-based </a:t>
            </a:r>
            <a:r>
              <a:rPr lang="en-US" dirty="0"/>
              <a:t>aid, </a:t>
            </a:r>
            <a:r>
              <a:rPr lang="en-US" dirty="0" smtClean="0"/>
              <a:t>student debt and loan default rates based </a:t>
            </a:r>
            <a:r>
              <a:rPr lang="en-US" dirty="0"/>
              <a:t>on the data)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Implementing the Program</a:t>
            </a:r>
            <a:r>
              <a:rPr lang="en-US" dirty="0" smtClean="0"/>
              <a:t>” – Tools of Affordability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Make an impact” </a:t>
            </a:r>
            <a:r>
              <a:rPr lang="en-US" dirty="0" smtClean="0"/>
              <a:t>– implement measures </a:t>
            </a:r>
            <a:r>
              <a:rPr lang="en-US" dirty="0"/>
              <a:t>and </a:t>
            </a:r>
            <a:r>
              <a:rPr lang="en-US" dirty="0" smtClean="0"/>
              <a:t>assessments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504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Next Steps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pronged approach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Policy side – Student Affairs Officers</a:t>
            </a:r>
          </a:p>
          <a:p>
            <a:pPr lvl="2"/>
            <a:r>
              <a:rPr lang="en-US" dirty="0" smtClean="0"/>
              <a:t>Continue to address at a system level the policy issues related to affordability, cost and financial 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Technical and Implementation side – </a:t>
            </a:r>
          </a:p>
          <a:p>
            <a:pPr lvl="2"/>
            <a:r>
              <a:rPr lang="en-US" dirty="0" smtClean="0"/>
              <a:t>Financial aid, student success offices and data experts provide expertise and subject matter experts to implement tools of affordability and to develop future recommendations, measures and assessments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954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Next Steps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$425,000 allocated to campuses this year for financial literacy education programs from federal funds – Students Success Offices at UM and MSU on board with implementation</a:t>
            </a:r>
          </a:p>
          <a:p>
            <a:r>
              <a:rPr lang="en-US" dirty="0" smtClean="0"/>
              <a:t>Student Affairs Officers and OCHE Student Affairs to include affordability as issue on which to focus</a:t>
            </a:r>
          </a:p>
          <a:p>
            <a:r>
              <a:rPr lang="en-US" dirty="0" smtClean="0"/>
              <a:t>Directors of Financial Aid continue to focus and assess needs of students and how to best use state based financial aid with OCHE convening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456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US banner and logo-high r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77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force </a:t>
            </a:r>
            <a:r>
              <a:rPr lang="en-US" dirty="0" smtClean="0"/>
              <a:t>formed in 2011</a:t>
            </a:r>
          </a:p>
          <a:p>
            <a:r>
              <a:rPr lang="en-US" dirty="0" smtClean="0"/>
              <a:t>Group made up of financial aid and data experts</a:t>
            </a:r>
          </a:p>
          <a:p>
            <a:r>
              <a:rPr lang="en-US" dirty="0" smtClean="0"/>
              <a:t>Defined cost of education as more than just tuition</a:t>
            </a:r>
          </a:p>
          <a:p>
            <a:r>
              <a:rPr lang="en-US" dirty="0" smtClean="0"/>
              <a:t>Analysis of data related to cost and financial aid</a:t>
            </a:r>
          </a:p>
          <a:p>
            <a:r>
              <a:rPr lang="en-US" dirty="0" smtClean="0"/>
              <a:t>Developed three recommendations to the board that were implemented in Spring 2012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85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" t="-426"/>
          <a:stretch>
            <a:fillRect/>
          </a:stretch>
        </p:blipFill>
        <p:spPr bwMode="auto">
          <a:xfrm>
            <a:off x="5334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Charge and Tasks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42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Data Points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State funded need-based aid in Montana is low</a:t>
            </a:r>
          </a:p>
          <a:p>
            <a:r>
              <a:rPr lang="en-US" sz="9600" dirty="0" smtClean="0"/>
              <a:t>Student loan debt and the percentage of students borrowing continues to escalate</a:t>
            </a:r>
          </a:p>
          <a:p>
            <a:r>
              <a:rPr lang="en-US" sz="9600" dirty="0" smtClean="0"/>
              <a:t>Loan amounts and the percentage borrowing are higher than the national average</a:t>
            </a:r>
          </a:p>
          <a:p>
            <a:r>
              <a:rPr lang="en-US" sz="9600" dirty="0" smtClean="0"/>
              <a:t>Low and moderate income students incur higher levels of debt, as well as non-traditional students at two-year campuses</a:t>
            </a:r>
          </a:p>
          <a:p>
            <a:r>
              <a:rPr lang="en-US" sz="9600" dirty="0" smtClean="0"/>
              <a:t>Retention and graduation rates are lower for low income students</a:t>
            </a:r>
          </a:p>
          <a:p>
            <a:r>
              <a:rPr lang="en-US" sz="9600" dirty="0" smtClean="0"/>
              <a:t>Recent increases in default rates are reflective of students’ struggles to manage debt</a:t>
            </a:r>
          </a:p>
          <a:p>
            <a:r>
              <a:rPr lang="en-US" sz="9600" dirty="0" smtClean="0"/>
              <a:t>Borrowers receiving default prevention services from the MUS are less likely to default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858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r>
              <a:rPr lang="en-US" dirty="0" smtClean="0"/>
              <a:t>Increase tuition assistance for low and moderate income students.</a:t>
            </a:r>
          </a:p>
          <a:p>
            <a:r>
              <a:rPr lang="en-US" dirty="0" smtClean="0"/>
              <a:t>Provide a system-wide, coordinated financial literacy effort aimed at students most likely </a:t>
            </a:r>
            <a:r>
              <a:rPr lang="en-US" dirty="0" smtClean="0"/>
              <a:t>to </a:t>
            </a:r>
            <a:r>
              <a:rPr lang="en-US" dirty="0" smtClean="0"/>
              <a:t>generate high levels of debt.</a:t>
            </a:r>
          </a:p>
          <a:p>
            <a:r>
              <a:rPr lang="en-US" dirty="0" smtClean="0"/>
              <a:t>Increase centralized default prevention efforts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612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Accomplishments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Tuition assistance was increased using College Access Challenge Grant funding and was precision targeted to incentivize students</a:t>
            </a:r>
          </a:p>
          <a:p>
            <a:r>
              <a:rPr lang="en-US" dirty="0" smtClean="0"/>
              <a:t>Financial literacy program developed and best practices shared throughout the system</a:t>
            </a:r>
          </a:p>
          <a:p>
            <a:r>
              <a:rPr lang="en-US" dirty="0" smtClean="0"/>
              <a:t>Centralized default prevention for direct loans implemented</a:t>
            </a:r>
          </a:p>
          <a:p>
            <a:r>
              <a:rPr lang="en-US" dirty="0" smtClean="0"/>
              <a:t>Changed the lens with which we view affordability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39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Tools for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Continue to address affordability from a holistic approach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State </a:t>
            </a:r>
            <a:r>
              <a:rPr lang="en-US" sz="3600" b="1" dirty="0"/>
              <a:t>based financial aid needs to be effective and efficient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Outreach and Information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Financial Success counseling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289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Tools for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Tool #1 - Continue </a:t>
            </a:r>
            <a:r>
              <a:rPr lang="en-US" b="1" dirty="0"/>
              <a:t>to address affordability from a holistic approach</a:t>
            </a:r>
          </a:p>
          <a:p>
            <a:pPr lvl="1"/>
            <a:r>
              <a:rPr lang="en-US" dirty="0"/>
              <a:t>Keep affordability as a high </a:t>
            </a:r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Continue the discussion of defining cost and affordability</a:t>
            </a:r>
            <a:endParaRPr lang="en-US" dirty="0"/>
          </a:p>
          <a:p>
            <a:pPr lvl="1"/>
            <a:r>
              <a:rPr lang="en-US" dirty="0"/>
              <a:t>Financial literacy </a:t>
            </a:r>
            <a:r>
              <a:rPr lang="en-US" dirty="0" smtClean="0"/>
              <a:t>education is </a:t>
            </a:r>
            <a:r>
              <a:rPr lang="en-US" dirty="0"/>
              <a:t>essential</a:t>
            </a:r>
          </a:p>
          <a:p>
            <a:pPr lvl="1"/>
            <a:r>
              <a:rPr lang="en-US" dirty="0"/>
              <a:t>Build best practices model for financial literacy</a:t>
            </a:r>
          </a:p>
          <a:p>
            <a:pPr lvl="1"/>
            <a:r>
              <a:rPr lang="en-US" dirty="0"/>
              <a:t>Need more financial literacy for Pell students</a:t>
            </a:r>
          </a:p>
          <a:p>
            <a:pPr lvl="1"/>
            <a:r>
              <a:rPr lang="en-US" dirty="0"/>
              <a:t>Determine what the </a:t>
            </a:r>
            <a:r>
              <a:rPr lang="en-US" dirty="0" smtClean="0"/>
              <a:t>two most </a:t>
            </a:r>
            <a:r>
              <a:rPr lang="en-US" dirty="0"/>
              <a:t>important metrics are for affordability</a:t>
            </a:r>
          </a:p>
          <a:p>
            <a:pPr lvl="1"/>
            <a:r>
              <a:rPr lang="en-US" dirty="0"/>
              <a:t>Continue to partner with tribal </a:t>
            </a:r>
            <a:r>
              <a:rPr lang="en-US" dirty="0" smtClean="0"/>
              <a:t>colleges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174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Tools for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Tool #2 - State </a:t>
            </a:r>
            <a:r>
              <a:rPr lang="en-US" b="1" dirty="0"/>
              <a:t>based financial aid needs to be effective and efficient</a:t>
            </a:r>
          </a:p>
          <a:p>
            <a:pPr lvl="1"/>
            <a:r>
              <a:rPr lang="en-US" dirty="0"/>
              <a:t>Continue to study and assess current state aid programs</a:t>
            </a:r>
          </a:p>
          <a:p>
            <a:pPr lvl="1"/>
            <a:r>
              <a:rPr lang="en-US" dirty="0" smtClean="0"/>
              <a:t>Review waivers</a:t>
            </a:r>
            <a:endParaRPr lang="en-US" dirty="0"/>
          </a:p>
          <a:p>
            <a:pPr lvl="1"/>
            <a:r>
              <a:rPr lang="en-US" dirty="0"/>
              <a:t>Potentially combine all state </a:t>
            </a:r>
            <a:r>
              <a:rPr lang="en-US" dirty="0" smtClean="0"/>
              <a:t>need-based </a:t>
            </a:r>
            <a:r>
              <a:rPr lang="en-US" dirty="0"/>
              <a:t>aid into one </a:t>
            </a:r>
            <a:r>
              <a:rPr lang="en-US" dirty="0" smtClean="0"/>
              <a:t>targeted, incentivized program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/>
              <a:t>Develop rewards for students who progress</a:t>
            </a:r>
          </a:p>
          <a:p>
            <a:pPr lvl="2"/>
            <a:r>
              <a:rPr lang="en-US" dirty="0"/>
              <a:t>Progression and completion – </a:t>
            </a:r>
            <a:r>
              <a:rPr lang="en-US" dirty="0" smtClean="0"/>
              <a:t>students receive more </a:t>
            </a:r>
            <a:r>
              <a:rPr lang="en-US" dirty="0"/>
              <a:t>funding as they successfully complete more courses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166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662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Affordability Task Force Final Report and Recommendations</vt:lpstr>
      <vt:lpstr>History</vt:lpstr>
      <vt:lpstr>Charge and Tasks</vt:lpstr>
      <vt:lpstr>Data Points</vt:lpstr>
      <vt:lpstr>Recommendations</vt:lpstr>
      <vt:lpstr>Accomplishments</vt:lpstr>
      <vt:lpstr>Tools for Affordability</vt:lpstr>
      <vt:lpstr>Tools for Affordability</vt:lpstr>
      <vt:lpstr>Tools for Affordability</vt:lpstr>
      <vt:lpstr>Tools for Affordability</vt:lpstr>
      <vt:lpstr>Tools for Affordability</vt:lpstr>
      <vt:lpstr>Next Steps</vt:lpstr>
      <vt:lpstr>Next Steps continued</vt:lpstr>
      <vt:lpstr>Next Steps continued</vt:lpstr>
      <vt:lpstr>Questions?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Taskforce Update and Recommendations</dc:title>
  <dc:creator>Muffick, Ron</dc:creator>
  <cp:lastModifiedBy>ademato</cp:lastModifiedBy>
  <cp:revision>14</cp:revision>
  <dcterms:created xsi:type="dcterms:W3CDTF">2013-10-15T18:54:43Z</dcterms:created>
  <dcterms:modified xsi:type="dcterms:W3CDTF">2013-11-04T17:28:14Z</dcterms:modified>
</cp:coreProperties>
</file>