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27"/>
  </p:notesMasterIdLst>
  <p:handoutMasterIdLst>
    <p:handoutMasterId r:id="rId28"/>
  </p:handoutMasterIdLst>
  <p:sldIdLst>
    <p:sldId id="282" r:id="rId2"/>
    <p:sldId id="258" r:id="rId3"/>
    <p:sldId id="257" r:id="rId4"/>
    <p:sldId id="260" r:id="rId5"/>
    <p:sldId id="261" r:id="rId6"/>
    <p:sldId id="262" r:id="rId7"/>
    <p:sldId id="263" r:id="rId8"/>
    <p:sldId id="274" r:id="rId9"/>
    <p:sldId id="275" r:id="rId10"/>
    <p:sldId id="264" r:id="rId11"/>
    <p:sldId id="265" r:id="rId12"/>
    <p:sldId id="266" r:id="rId13"/>
    <p:sldId id="270" r:id="rId14"/>
    <p:sldId id="289" r:id="rId15"/>
    <p:sldId id="271" r:id="rId16"/>
    <p:sldId id="276" r:id="rId17"/>
    <p:sldId id="283" r:id="rId18"/>
    <p:sldId id="290" r:id="rId19"/>
    <p:sldId id="291" r:id="rId20"/>
    <p:sldId id="279" r:id="rId21"/>
    <p:sldId id="285" r:id="rId22"/>
    <p:sldId id="284" r:id="rId23"/>
    <p:sldId id="280" r:id="rId24"/>
    <p:sldId id="281" r:id="rId25"/>
    <p:sldId id="272" r:id="rId26"/>
  </p:sldIdLst>
  <p:sldSz cx="9144000" cy="6858000" type="screen4x3"/>
  <p:notesSz cx="6858000" cy="92154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63" d="100"/>
          <a:sy n="63" d="100"/>
        </p:scale>
        <p:origin x="-528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1087"/>
          </a:xfrm>
          <a:prstGeom prst="rect">
            <a:avLst/>
          </a:prstGeom>
        </p:spPr>
        <p:txBody>
          <a:bodyPr vert="horz" lIns="90123" tIns="45062" rIns="90123" bIns="450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1087"/>
          </a:xfrm>
          <a:prstGeom prst="rect">
            <a:avLst/>
          </a:prstGeom>
        </p:spPr>
        <p:txBody>
          <a:bodyPr vert="horz" lIns="90123" tIns="45062" rIns="90123" bIns="45062" rtlCol="0"/>
          <a:lstStyle>
            <a:lvl1pPr algn="r">
              <a:defRPr sz="1200"/>
            </a:lvl1pPr>
          </a:lstStyle>
          <a:p>
            <a:fld id="{8BF0100A-76A0-4709-834B-F908CB5DA7F6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52778"/>
            <a:ext cx="2972421" cy="461087"/>
          </a:xfrm>
          <a:prstGeom prst="rect">
            <a:avLst/>
          </a:prstGeom>
        </p:spPr>
        <p:txBody>
          <a:bodyPr vert="horz" lIns="90123" tIns="45062" rIns="90123" bIns="450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752778"/>
            <a:ext cx="2972421" cy="461087"/>
          </a:xfrm>
          <a:prstGeom prst="rect">
            <a:avLst/>
          </a:prstGeom>
        </p:spPr>
        <p:txBody>
          <a:bodyPr vert="horz" lIns="90123" tIns="45062" rIns="90123" bIns="45062" rtlCol="0" anchor="b"/>
          <a:lstStyle>
            <a:lvl1pPr algn="r">
              <a:defRPr sz="1200"/>
            </a:lvl1pPr>
          </a:lstStyle>
          <a:p>
            <a:fld id="{0A7461D8-13C7-4DFD-BF71-C554C55CF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50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1087"/>
          </a:xfrm>
          <a:prstGeom prst="rect">
            <a:avLst/>
          </a:prstGeom>
        </p:spPr>
        <p:txBody>
          <a:bodyPr vert="horz" lIns="90123" tIns="45062" rIns="90123" bIns="450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1087"/>
          </a:xfrm>
          <a:prstGeom prst="rect">
            <a:avLst/>
          </a:prstGeom>
        </p:spPr>
        <p:txBody>
          <a:bodyPr vert="horz" lIns="90123" tIns="45062" rIns="90123" bIns="45062" rtlCol="0"/>
          <a:lstStyle>
            <a:lvl1pPr algn="r">
              <a:defRPr sz="1200"/>
            </a:lvl1pPr>
          </a:lstStyle>
          <a:p>
            <a:fld id="{455AB4E9-FE44-4523-959E-AF20C667F11D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5538" y="690563"/>
            <a:ext cx="4606925" cy="3455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23" tIns="45062" rIns="90123" bIns="450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377963"/>
            <a:ext cx="5485158" cy="4146633"/>
          </a:xfrm>
          <a:prstGeom prst="rect">
            <a:avLst/>
          </a:prstGeom>
        </p:spPr>
        <p:txBody>
          <a:bodyPr vert="horz" lIns="90123" tIns="45062" rIns="90123" bIns="450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52778"/>
            <a:ext cx="2972421" cy="461087"/>
          </a:xfrm>
          <a:prstGeom prst="rect">
            <a:avLst/>
          </a:prstGeom>
        </p:spPr>
        <p:txBody>
          <a:bodyPr vert="horz" lIns="90123" tIns="45062" rIns="90123" bIns="450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752778"/>
            <a:ext cx="2972421" cy="461087"/>
          </a:xfrm>
          <a:prstGeom prst="rect">
            <a:avLst/>
          </a:prstGeom>
        </p:spPr>
        <p:txBody>
          <a:bodyPr vert="horz" lIns="90123" tIns="45062" rIns="90123" bIns="45062" rtlCol="0" anchor="b"/>
          <a:lstStyle>
            <a:lvl1pPr algn="r">
              <a:defRPr sz="1200"/>
            </a:lvl1pPr>
          </a:lstStyle>
          <a:p>
            <a:fld id="{54961BA3-3CC7-4E00-B6CD-6579F9E231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0191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 smtClean="0"/>
          </a:p>
          <a:p>
            <a:pPr marL="172192" indent="-172192">
              <a:buFont typeface="Arial" panose="020B0604020202020204" pitchFamily="34" charset="0"/>
              <a:buChar char="•"/>
            </a:pPr>
            <a:r>
              <a:rPr lang="en-US" b="1" baseline="0" dirty="0" smtClean="0"/>
              <a:t>CCSSO/Helmsley Grant – strategic planning for implementation of the Montana ELA/Literacy and Mathematics Standards</a:t>
            </a:r>
          </a:p>
          <a:p>
            <a:pPr marL="172192" indent="-172192">
              <a:buFont typeface="Arial" panose="020B0604020202020204" pitchFamily="34" charset="0"/>
              <a:buChar char="•"/>
            </a:pPr>
            <a:r>
              <a:rPr lang="en-US" b="1" baseline="0" dirty="0" smtClean="0"/>
              <a:t>Montana Professional Learning Network:  </a:t>
            </a:r>
            <a:r>
              <a:rPr lang="en-US" baseline="0" dirty="0" smtClean="0"/>
              <a:t>collaborative network of all education professional development providers</a:t>
            </a:r>
          </a:p>
          <a:p>
            <a:pPr marL="172192" indent="-172192" defTabSz="459178" fontAlgn="base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baseline="0" dirty="0" smtClean="0"/>
              <a:t>Three Big Ideas Newsletter</a:t>
            </a:r>
            <a:r>
              <a:rPr lang="en-US" baseline="0" dirty="0" smtClean="0"/>
              <a:t> reaches more than 2000 educators each week with timely and targeted resources.</a:t>
            </a:r>
          </a:p>
          <a:p>
            <a:pPr marL="172192" indent="-172192" defTabSz="459178" fontAlgn="base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baseline="0" dirty="0" smtClean="0"/>
              <a:t>Revisions to the Montana Content Standards pages puts information for parents and communities up front</a:t>
            </a:r>
          </a:p>
          <a:p>
            <a:pPr marL="172192" indent="-172192" defTabSz="459178" fontAlgn="base">
              <a:spcBef>
                <a:spcPct val="3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baseline="0" dirty="0" smtClean="0"/>
              <a:t>ELA/Literacy Companion Guides for IEFA integration</a:t>
            </a:r>
          </a:p>
          <a:p>
            <a:pPr marL="172192" indent="-172192">
              <a:buFont typeface="Arial" panose="020B0604020202020204" pitchFamily="34" charset="0"/>
              <a:buChar char="•"/>
            </a:pPr>
            <a:r>
              <a:rPr lang="en-US" baseline="0" dirty="0" smtClean="0"/>
              <a:t>MCCS Mathematics Professional Learning Guide</a:t>
            </a:r>
          </a:p>
          <a:p>
            <a:pPr marL="172192" indent="-172192">
              <a:buFont typeface="Arial" panose="020B0604020202020204" pitchFamily="34" charset="0"/>
              <a:buChar char="•"/>
            </a:pPr>
            <a:r>
              <a:rPr lang="en-US" baseline="0" dirty="0" smtClean="0"/>
              <a:t>MSP:  STREAM and MPRES</a:t>
            </a:r>
          </a:p>
          <a:p>
            <a:pPr marL="172192" indent="-172192">
              <a:buFont typeface="Arial" panose="020B0604020202020204" pitchFamily="34" charset="0"/>
              <a:buChar char="•"/>
            </a:pPr>
            <a:r>
              <a:rPr lang="en-US" baseline="0" dirty="0" smtClean="0"/>
              <a:t>MBI</a:t>
            </a:r>
          </a:p>
          <a:p>
            <a:pPr marL="172192" indent="-172192">
              <a:buFont typeface="Arial" panose="020B0604020202020204" pitchFamily="34" charset="0"/>
              <a:buChar char="•"/>
            </a:pPr>
            <a:r>
              <a:rPr lang="en-US" baseline="0" dirty="0" smtClean="0"/>
              <a:t>All Standards, All Students</a:t>
            </a:r>
          </a:p>
          <a:p>
            <a:pPr marL="172192" indent="-172192">
              <a:buFont typeface="Arial" panose="020B0604020202020204" pitchFamily="34" charset="0"/>
              <a:buChar char="•"/>
            </a:pPr>
            <a:r>
              <a:rPr lang="en-US" baseline="0" dirty="0" smtClean="0"/>
              <a:t>STEM:  Imagine the Future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ABF853-1CC4-491C-8BEF-92E0171C053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6393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69837-8FD1-42BC-9A44-D7C5032C5DFC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60FC-6302-4FBE-911D-0AD12E334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69837-8FD1-42BC-9A44-D7C5032C5DFC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60FC-6302-4FBE-911D-0AD12E334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69837-8FD1-42BC-9A44-D7C5032C5DFC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60FC-6302-4FBE-911D-0AD12E334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>
                <a:solidFill>
                  <a:srgbClr val="5E001D"/>
                </a:solidFill>
                <a:latin typeface="+mn-lt"/>
              </a:defRPr>
            </a:lvl1pPr>
          </a:lstStyle>
          <a:p>
            <a:r>
              <a:rPr lang="en-US" dirty="0" smtClean="0"/>
              <a:t>Headline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1676400"/>
            <a:ext cx="8229600" cy="4449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8133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>
                <a:solidFill>
                  <a:srgbClr val="5E001D"/>
                </a:solidFill>
                <a:latin typeface="+mn-lt"/>
              </a:defRPr>
            </a:lvl1pPr>
          </a:lstStyle>
          <a:p>
            <a:r>
              <a:rPr lang="en-US" dirty="0" smtClean="0"/>
              <a:t>Headline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1676400"/>
            <a:ext cx="8229600" cy="4449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8133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="1">
                <a:solidFill>
                  <a:srgbClr val="5E001D"/>
                </a:solidFill>
                <a:latin typeface="+mn-lt"/>
              </a:defRPr>
            </a:lvl1pPr>
          </a:lstStyle>
          <a:p>
            <a:r>
              <a:rPr lang="en-US" dirty="0" smtClean="0"/>
              <a:t>Headline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1676400"/>
            <a:ext cx="8229600" cy="4449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8133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69837-8FD1-42BC-9A44-D7C5032C5DFC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60FC-6302-4FBE-911D-0AD12E334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69837-8FD1-42BC-9A44-D7C5032C5DFC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60FC-6302-4FBE-911D-0AD12E334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69837-8FD1-42BC-9A44-D7C5032C5DFC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60FC-6302-4FBE-911D-0AD12E334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69837-8FD1-42BC-9A44-D7C5032C5DFC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60FC-6302-4FBE-911D-0AD12E334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69837-8FD1-42BC-9A44-D7C5032C5DFC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60FC-6302-4FBE-911D-0AD12E334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69837-8FD1-42BC-9A44-D7C5032C5DFC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60FC-6302-4FBE-911D-0AD12E334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69837-8FD1-42BC-9A44-D7C5032C5DFC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60FC-6302-4FBE-911D-0AD12E334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69837-8FD1-42BC-9A44-D7C5032C5DFC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860FC-6302-4FBE-911D-0AD12E334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69837-8FD1-42BC-9A44-D7C5032C5DFC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60FC-6302-4FBE-911D-0AD12E334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frm=1&amp;source=images&amp;cd=&amp;cad=rja&amp;docid=z-_fzKCON12G8M&amp;tbnid=y1a40iwUr8bxVM:&amp;ved=0CAUQjRw&amp;url=https://www.facebook.com/HyaliteElementary&amp;ei=3HdtUvyvAoqUiQL0qoD4AQ&amp;bvm=bv.55123115,d.cGE&amp;psig=AFQjCNEYbpe6DK0MP-8nVSCSdzxIUOrQrA&amp;ust=138299220453818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url?sa=i&amp;rct=j&amp;q=&amp;esrc=s&amp;frm=1&amp;source=images&amp;cd=&amp;cad=rja&amp;docid=AV1guPePMNGnuM&amp;tbnid=PCX-lvdqXFZojM:&amp;ved=0CAUQjRw&amp;url=http://mooseradio.com/bozeman-high-school-no-longer-on-lockdown/&amp;ei=q3dtUuiaGYOKjAKesoDQDw&amp;bvm=bv.55123115,d.cGE&amp;psig=AFQjCNES8tJzc0eUhetQ2povlm7JBynZvg&amp;ust=1382992147739428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ScxyFNLsSfahwM&amp;tbnid=IJjQwBxQe1eWXM:&amp;ved=0CAUQjRw&amp;url=http://www.montana.edu/wwweduc/ILEAD/brochure_principal.shtml&amp;ei=3HhtUpfuNoqaiAK4jYDoAw&amp;bvm=bv.55123115,d.cGE&amp;psig=AFQjCNFgZbXSaMMlL3BBfCSCbNjJQOnsqg&amp;ust=138299246917003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19200" y="2514600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>Montana Common Core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3239905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29700" name="Title 3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04361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/>
              <a:t>STREAM Partnership Project</a:t>
            </a:r>
          </a:p>
        </p:txBody>
      </p:sp>
      <p:sp>
        <p:nvSpPr>
          <p:cNvPr id="18433" name="Content Placeholder 1"/>
          <p:cNvSpPr>
            <a:spLocks noGrp="1"/>
          </p:cNvSpPr>
          <p:nvPr>
            <p:ph idx="1"/>
          </p:nvPr>
        </p:nvSpPr>
        <p:spPr>
          <a:xfrm>
            <a:off x="457200" y="1579479"/>
            <a:ext cx="8458200" cy="5052916"/>
          </a:xfrm>
          <a:ln>
            <a:miter lim="800000"/>
            <a:headEnd/>
            <a:tailEnd/>
          </a:ln>
          <a:extLst>
            <a:ext uri="{FAA26D3D-D897-4be2-8F04-BA451C77F1D7}"/>
          </a:extLst>
        </p:spPr>
        <p:txBody>
          <a:bodyPr numCol="2"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sz="2000" dirty="0" smtClean="0">
              <a:ea typeface="ＭＳ Ｐゴシック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sz="2000" dirty="0" smtClean="0">
              <a:ea typeface="ＭＳ Ｐゴシック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ea typeface="ＭＳ Ｐゴシック" charset="0"/>
              </a:rPr>
              <a:t>15 School Districts AA, A, B, C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ea typeface="ＭＳ Ｐゴシック" charset="0"/>
              </a:rPr>
              <a:t>5 RESAs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ea typeface="ＭＳ Ｐゴシック" charset="0"/>
              </a:rPr>
              <a:t>2 Universities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ea typeface="ＭＳ Ｐゴシック" charset="0"/>
              </a:rPr>
              <a:t>2 Non-Profit Organizations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ea typeface="ＭＳ Ｐゴシック" charset="0"/>
              </a:rPr>
              <a:t>1 Science Project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ＭＳ Ｐゴシック" charset="0"/>
              </a:rPr>
              <a:t>2</a:t>
            </a:r>
            <a:r>
              <a:rPr lang="en-US" sz="2000" dirty="0" smtClean="0">
                <a:ea typeface="ＭＳ Ｐゴシック" charset="0"/>
              </a:rPr>
              <a:t> Leadership Staff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ea typeface="ＭＳ Ｐゴシック" charset="0"/>
              </a:rPr>
              <a:t>2 Evaluation Staff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ea typeface="ＭＳ Ｐゴシック" charset="0"/>
              </a:rPr>
              <a:t>1 Project Manager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73600" y="1673186"/>
            <a:ext cx="40132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en-US" sz="2000" dirty="0" smtClean="0">
              <a:latin typeface="+mj-lt"/>
            </a:endParaRPr>
          </a:p>
          <a:p>
            <a:r>
              <a:rPr lang="en-US" altLang="en-US" sz="2000" dirty="0" smtClean="0">
                <a:latin typeface="+mj-lt"/>
              </a:rPr>
              <a:t>Goal </a:t>
            </a:r>
            <a:r>
              <a:rPr lang="en-US" altLang="en-US" sz="2000" dirty="0">
                <a:latin typeface="+mj-lt"/>
              </a:rPr>
              <a:t>1: Create a </a:t>
            </a:r>
            <a:r>
              <a:rPr lang="en-US" altLang="en-US" sz="2000" b="1" dirty="0">
                <a:latin typeface="+mj-lt"/>
              </a:rPr>
              <a:t>statewide systemic, research-based and sustainable approach </a:t>
            </a:r>
            <a:r>
              <a:rPr lang="en-US" altLang="en-US" sz="2000" dirty="0">
                <a:latin typeface="+mj-lt"/>
              </a:rPr>
              <a:t>to improve student achievement and teacher content knowledge of the </a:t>
            </a:r>
            <a:r>
              <a:rPr lang="en-US" altLang="en-US" sz="2000" dirty="0" smtClean="0">
                <a:latin typeface="+mj-lt"/>
              </a:rPr>
              <a:t>MCCSM</a:t>
            </a:r>
          </a:p>
          <a:p>
            <a:endParaRPr lang="en-US" altLang="en-US" sz="2000" dirty="0">
              <a:latin typeface="+mj-lt"/>
            </a:endParaRPr>
          </a:p>
          <a:p>
            <a:r>
              <a:rPr lang="en-US" altLang="en-US" sz="2000" dirty="0">
                <a:latin typeface="+mj-lt"/>
              </a:rPr>
              <a:t>Goal 2: Design and deliver</a:t>
            </a:r>
            <a:r>
              <a:rPr lang="en-US" altLang="en-US" sz="2000" b="1" dirty="0">
                <a:latin typeface="+mj-lt"/>
              </a:rPr>
              <a:t> interactive, on-demand, high-quality learning modules</a:t>
            </a:r>
            <a:r>
              <a:rPr lang="en-US" altLang="en-US" sz="2000" b="1" dirty="0" smtClean="0">
                <a:latin typeface="+mj-lt"/>
              </a:rPr>
              <a:t>…</a:t>
            </a:r>
            <a:r>
              <a:rPr lang="en-US" altLang="en-US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Number Systems and Operations, Fraction-Ratio-Proportion, PLCs, Modeling Instruction, STEM, Geometry, Data into Statistics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595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CEEDAR Center Technical Assistance Project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3822192" cy="344728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MT CC State Project Leads:</a:t>
            </a:r>
          </a:p>
          <a:p>
            <a:pPr marL="320040" lvl="1" indent="0"/>
            <a:r>
              <a:rPr lang="en-US" dirty="0" smtClean="0"/>
              <a:t>OPI</a:t>
            </a:r>
          </a:p>
          <a:p>
            <a:pPr marL="320040" lvl="1" indent="0"/>
            <a:r>
              <a:rPr lang="en-US" dirty="0" smtClean="0"/>
              <a:t>UM</a:t>
            </a:r>
          </a:p>
          <a:p>
            <a:pPr marL="320040" lvl="1" indent="0"/>
            <a:r>
              <a:rPr lang="en-US" dirty="0" smtClean="0"/>
              <a:t>MSU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Reform </a:t>
            </a:r>
            <a:r>
              <a:rPr lang="en-US" dirty="0"/>
              <a:t>teacher and leadership preparation and induction to </a:t>
            </a:r>
            <a:r>
              <a:rPr lang="en-US" dirty="0" smtClean="0"/>
              <a:t>incorporate evidence-based strategies.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2362200"/>
            <a:ext cx="3822192" cy="3700826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 smtClean="0"/>
              <a:t>Year One: Support MT Higher Education Consortium </a:t>
            </a:r>
            <a:r>
              <a:rPr lang="en-US" dirty="0"/>
              <a:t>in conducting a needs assessment and developing intensive TA blueprints for reviewing and reforming their teacher and leader preparation </a:t>
            </a:r>
            <a:r>
              <a:rPr lang="en-US" dirty="0" smtClean="0"/>
              <a:t>system for mathematics and classroom management.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6528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CCSSO Rural States Project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09800"/>
            <a:ext cx="3822192" cy="344728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Build statewide coalitions and improve communication strategies  with state policy leaders and other state organizations to implement the MT Common Core Standards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819400"/>
            <a:ext cx="3822192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Initial Strategies:</a:t>
            </a:r>
          </a:p>
          <a:p>
            <a:pPr marL="0" indent="0"/>
            <a:r>
              <a:rPr lang="en-US" dirty="0" smtClean="0"/>
              <a:t>MCCS Commission</a:t>
            </a:r>
          </a:p>
          <a:p>
            <a:pPr marL="0" indent="0"/>
            <a:r>
              <a:rPr lang="en-US" dirty="0" smtClean="0"/>
              <a:t>MT Professional Learning Network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2197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Implementation: 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That Train Left the Station Three Years Ago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4876800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OPI’s Implementation Team</a:t>
            </a:r>
            <a:r>
              <a:rPr lang="en-US" sz="2400" dirty="0" smtClean="0"/>
              <a:t>: Dr. </a:t>
            </a:r>
            <a:r>
              <a:rPr lang="en-US" sz="2400" dirty="0" err="1" smtClean="0"/>
              <a:t>Jael</a:t>
            </a:r>
            <a:r>
              <a:rPr lang="en-US" sz="2400" dirty="0" smtClean="0"/>
              <a:t> </a:t>
            </a:r>
            <a:r>
              <a:rPr lang="en-US" sz="2400" dirty="0" err="1" smtClean="0"/>
              <a:t>Prezeau</a:t>
            </a:r>
            <a:r>
              <a:rPr lang="en-US" sz="2400" dirty="0" smtClean="0"/>
              <a:t> and Colet Bartow, along with content specialists and Assessment Director Judy Snow have trained profs.</a:t>
            </a:r>
          </a:p>
          <a:p>
            <a:r>
              <a:rPr lang="en-US" sz="2400" u="sng" dirty="0" smtClean="0"/>
              <a:t>Our Role in CC Testing Interface for </a:t>
            </a:r>
            <a:r>
              <a:rPr lang="en-US" sz="2400" u="sng" dirty="0" err="1" smtClean="0"/>
              <a:t>SmarterBalanced</a:t>
            </a:r>
            <a:r>
              <a:rPr lang="en-US" sz="2400" u="sng" dirty="0" smtClean="0"/>
              <a:t> Assessment</a:t>
            </a:r>
          </a:p>
          <a:p>
            <a:r>
              <a:rPr lang="en-US" sz="2400" u="sng" dirty="0" smtClean="0"/>
              <a:t>Curriculum</a:t>
            </a:r>
            <a:r>
              <a:rPr lang="en-US" sz="2400" dirty="0" smtClean="0"/>
              <a:t> is taught in PK-8 </a:t>
            </a:r>
            <a:r>
              <a:rPr lang="en-US" sz="2400" dirty="0"/>
              <a:t>Reading </a:t>
            </a:r>
            <a:r>
              <a:rPr lang="en-US" sz="2400" dirty="0" smtClean="0"/>
              <a:t>Methods, Ed Tech, Library Media Endorsement, English Language Arts &amp; Literacy and Mathematics Methods; Next </a:t>
            </a:r>
            <a:r>
              <a:rPr lang="en-US" sz="2400" dirty="0"/>
              <a:t>Generation Science Standards (NGSS</a:t>
            </a:r>
            <a:r>
              <a:rPr lang="en-US" sz="2400" dirty="0" smtClean="0"/>
              <a:t>)</a:t>
            </a:r>
          </a:p>
          <a:p>
            <a:r>
              <a:rPr lang="en-US" sz="2400" u="sng" dirty="0" smtClean="0"/>
              <a:t>PD in Schools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1429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prstClr val="black"/>
                </a:solidFill>
              </a:rPr>
              <a:t>Implementation </a:t>
            </a:r>
            <a:r>
              <a:rPr lang="en-US" sz="3600" dirty="0" smtClean="0">
                <a:solidFill>
                  <a:schemeClr val="tx1"/>
                </a:solidFill>
              </a:rPr>
              <a:t>Across Other Disciplines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39688"/>
            <a:ext cx="8382000" cy="5013512"/>
          </a:xfrm>
        </p:spPr>
        <p:txBody>
          <a:bodyPr>
            <a:normAutofit fontScale="92500" lnSpcReduction="20000"/>
          </a:bodyPr>
          <a:lstStyle/>
          <a:p>
            <a:pPr lvl="1">
              <a:buFont typeface="Arial" pitchFamily="34" charset="0"/>
              <a:buChar char="•"/>
            </a:pPr>
            <a:r>
              <a:rPr lang="en-US" sz="3200" b="1" dirty="0">
                <a:solidFill>
                  <a:prstClr val="black"/>
                </a:solidFill>
              </a:rPr>
              <a:t>Communicative Sciences and Disorders </a:t>
            </a:r>
            <a:r>
              <a:rPr lang="en-US" sz="3200" dirty="0">
                <a:solidFill>
                  <a:prstClr val="black"/>
                </a:solidFill>
              </a:rPr>
              <a:t>- in both undergraduate and graduate courses related to speech/language development and disorders; ASHA support of </a:t>
            </a:r>
            <a:r>
              <a:rPr lang="en-US" sz="3200" dirty="0" err="1">
                <a:solidFill>
                  <a:prstClr val="black"/>
                </a:solidFill>
              </a:rPr>
              <a:t>SLP</a:t>
            </a:r>
            <a:r>
              <a:rPr lang="en-US" sz="3200" dirty="0">
                <a:solidFill>
                  <a:prstClr val="black"/>
                </a:solidFill>
              </a:rPr>
              <a:t> collaboration on curriculum and functional goal development</a:t>
            </a:r>
          </a:p>
          <a:p>
            <a:pPr marL="457200" lvl="1" indent="0">
              <a:buNone/>
            </a:pPr>
            <a:endParaRPr lang="en-US" sz="2600" dirty="0">
              <a:solidFill>
                <a:prstClr val="black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b="1" dirty="0">
                <a:solidFill>
                  <a:prstClr val="black"/>
                </a:solidFill>
              </a:rPr>
              <a:t>Educational Leadership </a:t>
            </a:r>
            <a:r>
              <a:rPr lang="en-US" sz="3200" dirty="0">
                <a:solidFill>
                  <a:prstClr val="black"/>
                </a:solidFill>
              </a:rPr>
              <a:t>– </a:t>
            </a:r>
            <a:r>
              <a:rPr lang="en-US" sz="3200" dirty="0" err="1">
                <a:solidFill>
                  <a:prstClr val="black"/>
                </a:solidFill>
              </a:rPr>
              <a:t>PD</a:t>
            </a:r>
            <a:r>
              <a:rPr lang="en-US" sz="3200" dirty="0">
                <a:solidFill>
                  <a:prstClr val="black"/>
                </a:solidFill>
              </a:rPr>
              <a:t>, assessment, instructional leadership, </a:t>
            </a:r>
            <a:r>
              <a:rPr lang="en-US" sz="3200" dirty="0" smtClean="0">
                <a:solidFill>
                  <a:prstClr val="black"/>
                </a:solidFill>
              </a:rPr>
              <a:t>MT Core </a:t>
            </a:r>
            <a:r>
              <a:rPr lang="en-US" sz="3200" dirty="0">
                <a:solidFill>
                  <a:prstClr val="black"/>
                </a:solidFill>
              </a:rPr>
              <a:t>State Standards</a:t>
            </a:r>
          </a:p>
          <a:p>
            <a:pPr marL="457200" lvl="1" indent="0">
              <a:buNone/>
            </a:pPr>
            <a:endParaRPr lang="en-US" sz="2600" dirty="0">
              <a:solidFill>
                <a:prstClr val="black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3200" b="1" dirty="0">
                <a:solidFill>
                  <a:prstClr val="black"/>
                </a:solidFill>
              </a:rPr>
              <a:t>Counselor Education </a:t>
            </a:r>
            <a:r>
              <a:rPr lang="en-US" sz="3200" dirty="0">
                <a:solidFill>
                  <a:prstClr val="black"/>
                </a:solidFill>
              </a:rPr>
              <a:t>– </a:t>
            </a:r>
            <a:r>
              <a:rPr lang="en-US" sz="3200" dirty="0" smtClean="0">
                <a:solidFill>
                  <a:prstClr val="black"/>
                </a:solidFill>
              </a:rPr>
              <a:t>MT Core for </a:t>
            </a:r>
            <a:r>
              <a:rPr lang="en-US" sz="3200" dirty="0">
                <a:solidFill>
                  <a:prstClr val="black"/>
                </a:solidFill>
              </a:rPr>
              <a:t>assessment (interpolation of scores) and faculty support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9450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35088" y="1692088"/>
            <a:ext cx="3778624" cy="3778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Success at the Core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048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Currently there are 202 </a:t>
            </a:r>
            <a:r>
              <a:rPr lang="en-US" dirty="0"/>
              <a:t>schools in </a:t>
            </a:r>
            <a:r>
              <a:rPr lang="en-US" dirty="0" smtClean="0"/>
              <a:t>Montana (485 educators) using materials for PD</a:t>
            </a:r>
          </a:p>
          <a:p>
            <a:r>
              <a:rPr lang="en-US" dirty="0" smtClean="0"/>
              <a:t>All students studying to become teachers and administrators are familiar with this program</a:t>
            </a:r>
          </a:p>
          <a:p>
            <a:r>
              <a:rPr lang="en-US" dirty="0" smtClean="0"/>
              <a:t>UM &amp; MSU have held face-to-face trainings and UM hosted a webinar series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27143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Partnerships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Lab School/Collaborative Classroom</a:t>
            </a:r>
          </a:p>
          <a:p>
            <a:pPr marL="0" indent="0">
              <a:buNone/>
            </a:pPr>
            <a:r>
              <a:rPr lang="en-US" b="1" u="sng" dirty="0" smtClean="0">
                <a:solidFill>
                  <a:schemeClr val="tx2"/>
                </a:solidFill>
              </a:rPr>
              <a:t>Hyalite </a:t>
            </a:r>
            <a:r>
              <a:rPr lang="en-US" b="1" u="sng" dirty="0">
                <a:solidFill>
                  <a:schemeClr val="tx2"/>
                </a:solidFill>
              </a:rPr>
              <a:t>Elementary School</a:t>
            </a:r>
            <a:r>
              <a:rPr lang="en-US" dirty="0">
                <a:solidFill>
                  <a:schemeClr val="tx2"/>
                </a:solidFill>
              </a:rPr>
              <a:t> </a:t>
            </a: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smtClean="0"/>
              <a:t>Dr. Nick Lux (MSU Faculty), Mike Van Buren (Principal), Veteran Hyalite Teachers, MSU Tech Ed Students, Instructional Coaches (Robin Miller &amp; Anne Keith)</a:t>
            </a:r>
          </a:p>
          <a:p>
            <a:pPr lvl="1"/>
            <a:r>
              <a:rPr lang="en-US" dirty="0" smtClean="0"/>
              <a:t>Observations, Group Teaching, Videotaping, Debrief, Receive Coaching, Repeat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8" name="Picture 4" descr="https://fbcdn-sphotos-g-a.akamaihd.net/hphotos-ak-ash4/c0.114.851.315/p851x315/191275_375217879216577_1026717882_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0320" y="5674061"/>
            <a:ext cx="2743200" cy="101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37053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18712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chemeClr val="tx2"/>
                </a:solidFill>
              </a:rPr>
              <a:t>Dual Enrollment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 (helps with college completion &amp; implementing common core concepts)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b="1" u="sng" dirty="0">
                <a:solidFill>
                  <a:schemeClr val="tx2"/>
                </a:solidFill>
              </a:rPr>
              <a:t>Bozeman HS</a:t>
            </a:r>
            <a:r>
              <a:rPr lang="en-US" dirty="0">
                <a:solidFill>
                  <a:schemeClr val="tx2"/>
                </a:solidFill>
              </a:rPr>
              <a:t> </a:t>
            </a:r>
          </a:p>
          <a:p>
            <a:pPr lvl="1"/>
            <a:r>
              <a:rPr lang="en-US" dirty="0"/>
              <a:t>EDU 101 </a:t>
            </a:r>
            <a:r>
              <a:rPr lang="en-US" sz="1800" dirty="0"/>
              <a:t>(Teaching &amp; Learning: A </a:t>
            </a:r>
          </a:p>
          <a:p>
            <a:pPr marL="457200" lvl="1" indent="0">
              <a:buNone/>
            </a:pPr>
            <a:r>
              <a:rPr lang="en-US" sz="1800" dirty="0"/>
              <a:t>Critical Intro to Public Education)</a:t>
            </a:r>
          </a:p>
          <a:p>
            <a:pPr lvl="1"/>
            <a:r>
              <a:rPr lang="en-US" dirty="0"/>
              <a:t>Computer Science</a:t>
            </a:r>
          </a:p>
          <a:p>
            <a:endParaRPr lang="en-US" dirty="0"/>
          </a:p>
        </p:txBody>
      </p:sp>
      <p:pic>
        <p:nvPicPr>
          <p:cNvPr id="4" name="Picture 2" descr="http://wac.450f.edgecastcdn.net/80450F/mooseradio.com/files/2012/12/Bozeman-High-School-2-630x41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61312" y="4880791"/>
            <a:ext cx="2514600" cy="166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59142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Partnerships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334000"/>
          </a:xfrm>
        </p:spPr>
        <p:txBody>
          <a:bodyPr>
            <a:normAutofit/>
          </a:bodyPr>
          <a:lstStyle/>
          <a:p>
            <a:r>
              <a:rPr lang="en-US" b="1" dirty="0" smtClean="0"/>
              <a:t>Schools </a:t>
            </a:r>
            <a:r>
              <a:rPr lang="en-US" b="1" dirty="0"/>
              <a:t>and Higher Education Advancing Public Education Across the P-20 </a:t>
            </a:r>
            <a:r>
              <a:rPr lang="en-US" b="1" dirty="0" smtClean="0"/>
              <a:t>Spectrum (SHAPE P-20): A Community Impact Project</a:t>
            </a:r>
          </a:p>
          <a:p>
            <a:pPr lvl="1"/>
            <a:r>
              <a:rPr lang="en-US" dirty="0" smtClean="0"/>
              <a:t>PJWCoEHS and </a:t>
            </a:r>
            <a:r>
              <a:rPr lang="en-US" dirty="0" err="1" smtClean="0"/>
              <a:t>MCPS</a:t>
            </a:r>
            <a:endParaRPr lang="en-US" dirty="0" smtClean="0"/>
          </a:p>
          <a:p>
            <a:pPr lvl="1"/>
            <a:r>
              <a:rPr lang="en-US" dirty="0" smtClean="0"/>
              <a:t>District-wide (impacts 6,430 PK</a:t>
            </a:r>
            <a:r>
              <a:rPr lang="en-US" dirty="0"/>
              <a:t>-</a:t>
            </a:r>
            <a:r>
              <a:rPr lang="en-US" dirty="0" smtClean="0"/>
              <a:t>12 students)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Holistically aligns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P-20 education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2" descr="C:\Users\trent.atkins\AppData\Local\Microsoft\Windows\Temporary Internet Files\Content.Outlook\K1C9R1KJ\DSC00341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62400"/>
            <a:ext cx="4114800" cy="2430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95369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Partnerships</a:t>
            </a: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4876800"/>
          </a:xfrm>
        </p:spPr>
        <p:txBody>
          <a:bodyPr>
            <a:normAutofit/>
          </a:bodyPr>
          <a:lstStyle/>
          <a:p>
            <a:r>
              <a:rPr lang="en-US" b="1" dirty="0"/>
              <a:t>DeSmet Elementary (PK-8)</a:t>
            </a:r>
          </a:p>
          <a:p>
            <a:pPr lvl="1"/>
            <a:r>
              <a:rPr lang="en-US" dirty="0" smtClean="0"/>
              <a:t>Professional Development School</a:t>
            </a:r>
          </a:p>
          <a:p>
            <a:pPr lvl="1"/>
            <a:r>
              <a:rPr lang="en-US" dirty="0" smtClean="0"/>
              <a:t>Lucila Rudge (UM Faculty), Shelley Andres (Principal), Nancy Marra (UM Field Experience Director)</a:t>
            </a:r>
          </a:p>
          <a:p>
            <a:pPr marL="0" indent="0">
              <a:buNone/>
            </a:pPr>
            <a:r>
              <a:rPr lang="en-US" dirty="0" smtClean="0"/>
              <a:t>	- On-site UM faculty mentor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Clinical cohort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Ongoing Montana Core 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1124472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21336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Board of Public Education process for review and adoption of the Montana English Language Arts &amp; Mathematics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1"/>
            <a:ext cx="8229600" cy="3505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12 public meetings and 2 public hearings were held during a two-year period prior to adoption.</a:t>
            </a:r>
          </a:p>
          <a:p>
            <a:r>
              <a:rPr lang="en-US" dirty="0" smtClean="0"/>
              <a:t>OPI &amp; BPE solicited input on the standards from educators, school districts, business leaders, and the public.</a:t>
            </a:r>
          </a:p>
          <a:p>
            <a:r>
              <a:rPr lang="en-US" dirty="0" smtClean="0"/>
              <a:t>Montana was the 46</a:t>
            </a:r>
            <a:r>
              <a:rPr lang="en-US" baseline="30000" dirty="0" smtClean="0"/>
              <a:t>th</a:t>
            </a:r>
            <a:r>
              <a:rPr lang="en-US" dirty="0" smtClean="0"/>
              <a:t> state to adopt these standards.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5063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Curricular Adjustments: OVERALL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221163"/>
          </a:xfrm>
        </p:spPr>
        <p:txBody>
          <a:bodyPr>
            <a:normAutofit lnSpcReduction="10000"/>
          </a:bodyPr>
          <a:lstStyle/>
          <a:p>
            <a:pPr marL="742950" lvl="2" indent="-342900"/>
            <a:r>
              <a:rPr lang="en-US" sz="2800" dirty="0" smtClean="0"/>
              <a:t>Teach </a:t>
            </a:r>
            <a:r>
              <a:rPr lang="en-US" sz="2800" dirty="0"/>
              <a:t>for </a:t>
            </a:r>
            <a:r>
              <a:rPr lang="en-US" sz="2800" b="1" u="sng" dirty="0">
                <a:solidFill>
                  <a:schemeClr val="accent1">
                    <a:lumMod val="50000"/>
                  </a:schemeClr>
                </a:solidFill>
              </a:rPr>
              <a:t>mastery</a:t>
            </a:r>
            <a:r>
              <a:rPr lang="en-US" sz="2800" dirty="0"/>
              <a:t> of subject vs. </a:t>
            </a:r>
            <a:r>
              <a:rPr lang="en-US" sz="2800" dirty="0" smtClean="0"/>
              <a:t>age-graded curricula</a:t>
            </a:r>
            <a:endParaRPr lang="en-US" sz="2800" dirty="0"/>
          </a:p>
          <a:p>
            <a:pPr marL="742950" lvl="2" indent="-342900"/>
            <a:r>
              <a:rPr lang="en-US" sz="2800" b="1" u="sng" dirty="0" smtClean="0">
                <a:solidFill>
                  <a:schemeClr val="accent1">
                    <a:lumMod val="50000"/>
                  </a:schemeClr>
                </a:solidFill>
              </a:rPr>
              <a:t>Understand by design</a:t>
            </a:r>
            <a:r>
              <a:rPr lang="en-US" sz="2800" dirty="0"/>
              <a:t>: start with standard, then develop activity and assessment (vs. staring with activity)</a:t>
            </a:r>
          </a:p>
          <a:p>
            <a:pPr marL="742950" lvl="2" indent="-342900"/>
            <a:r>
              <a:rPr lang="en-US" sz="2800" dirty="0" smtClean="0"/>
              <a:t>Integrate technology &amp; interdisciplinary concepts throughout</a:t>
            </a:r>
            <a:endParaRPr lang="en-US" sz="2800" dirty="0"/>
          </a:p>
          <a:p>
            <a:pPr marL="742950" lvl="2" indent="-342900"/>
            <a:r>
              <a:rPr lang="en-US" sz="2800" dirty="0" smtClean="0"/>
              <a:t>Sequenced </a:t>
            </a:r>
            <a:r>
              <a:rPr lang="en-US" sz="2800" b="1" u="sng" dirty="0" smtClean="0">
                <a:solidFill>
                  <a:schemeClr val="tx2"/>
                </a:solidFill>
              </a:rPr>
              <a:t>clinical experiences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/>
              <a:t>that provide over </a:t>
            </a:r>
            <a:r>
              <a:rPr lang="en-US" sz="2800" b="1" dirty="0">
                <a:solidFill>
                  <a:schemeClr val="tx2"/>
                </a:solidFill>
              </a:rPr>
              <a:t>800 classroom hours</a:t>
            </a:r>
            <a:r>
              <a:rPr lang="en-US" sz="2800" b="1" dirty="0">
                <a:solidFill>
                  <a:srgbClr val="00B0F0"/>
                </a:solidFill>
              </a:rPr>
              <a:t> </a:t>
            </a:r>
            <a:r>
              <a:rPr lang="en-US" sz="2800" dirty="0"/>
              <a:t>for elementary education  and </a:t>
            </a:r>
            <a:r>
              <a:rPr lang="en-US" sz="2800" b="1" dirty="0">
                <a:solidFill>
                  <a:schemeClr val="tx2"/>
                </a:solidFill>
              </a:rPr>
              <a:t>600 classroom hours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/>
              <a:t>for secondary education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364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Curricular Adjustments: </a:t>
            </a:r>
            <a:r>
              <a:rPr lang="en-US" b="1" dirty="0" smtClean="0"/>
              <a:t>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GOALS: Read non-fiction; support arguments with evidence; improve vocabulary</a:t>
            </a:r>
          </a:p>
          <a:p>
            <a:r>
              <a:rPr lang="en-US" dirty="0" smtClean="0"/>
              <a:t>Treasure Hunt</a:t>
            </a:r>
          </a:p>
          <a:p>
            <a:pPr lvl="1"/>
            <a:r>
              <a:rPr lang="en-US" dirty="0" smtClean="0"/>
              <a:t>Create a graphic organizer that helps you remember how standards, strands and grade level standards are organized</a:t>
            </a:r>
          </a:p>
          <a:p>
            <a:pPr lvl="1"/>
            <a:r>
              <a:rPr lang="en-US" dirty="0" smtClean="0"/>
              <a:t>Design an activity where you combine technology, STEM, and ELA (e.g., </a:t>
            </a:r>
            <a:r>
              <a:rPr lang="en-US" dirty="0" err="1" smtClean="0"/>
              <a:t>Prezi</a:t>
            </a:r>
            <a:r>
              <a:rPr lang="en-US" dirty="0" smtClean="0"/>
              <a:t> slide presentation on what happens to the human body while exercising in altitude)</a:t>
            </a:r>
          </a:p>
          <a:p>
            <a:pPr lvl="1"/>
            <a:r>
              <a:rPr lang="en-US" dirty="0" smtClean="0"/>
              <a:t>Watch “Teaching Channel” vignette and tell which parts of the lesson are tied to the common core</a:t>
            </a:r>
          </a:p>
          <a:p>
            <a:pPr lvl="1"/>
            <a:r>
              <a:rPr lang="en-US" dirty="0" smtClean="0"/>
              <a:t>Find an example of Indian Education for All embedded in the standards</a:t>
            </a:r>
          </a:p>
          <a:p>
            <a:pPr lvl="1"/>
            <a:r>
              <a:rPr lang="en-US" dirty="0" smtClean="0"/>
              <a:t>Examine the standards for speaking &amp; listening for grades 2 &amp; 4; How are they similar (reinforce) &amp; different (scaffold)?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5406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Curricular Adjustments: </a:t>
            </a:r>
            <a:r>
              <a:rPr lang="en-US" b="1" dirty="0" smtClean="0"/>
              <a:t>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GOALS: deeper understanding of fewer concepts; develop problem solving skills (vs. memorize); apply math to the real world </a:t>
            </a:r>
          </a:p>
          <a:p>
            <a:pPr lvl="1"/>
            <a:r>
              <a:rPr lang="en-US" dirty="0" smtClean="0"/>
              <a:t>Add, subtract, divide, multiply first</a:t>
            </a:r>
          </a:p>
          <a:p>
            <a:pPr lvl="1"/>
            <a:r>
              <a:rPr lang="en-US" dirty="0" smtClean="0"/>
              <a:t>Fractions for recipes</a:t>
            </a:r>
          </a:p>
          <a:p>
            <a:pPr lvl="1"/>
            <a:r>
              <a:rPr lang="en-US" dirty="0" smtClean="0"/>
              <a:t>Room dimensions for calculating paint needed</a:t>
            </a:r>
          </a:p>
          <a:p>
            <a:pPr lvl="1"/>
            <a:r>
              <a:rPr lang="en-US" dirty="0" smtClean="0"/>
              <a:t>Statistics from sporting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1267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Administrator Training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b="1" u="sng" dirty="0" smtClean="0">
                <a:solidFill>
                  <a:schemeClr val="tx2"/>
                </a:solidFill>
              </a:rPr>
              <a:t>ILEAD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dirty="0"/>
              <a:t>to </a:t>
            </a:r>
            <a:r>
              <a:rPr lang="en-US" dirty="0" smtClean="0"/>
              <a:t>prepare Native </a:t>
            </a:r>
            <a:r>
              <a:rPr lang="en-US" dirty="0"/>
              <a:t>Students as Leaders in Native </a:t>
            </a:r>
            <a:r>
              <a:rPr lang="en-US" dirty="0" smtClean="0"/>
              <a:t>Communities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42900" lvl="1" indent="-342900">
              <a:buClr>
                <a:schemeClr val="accent2"/>
              </a:buClr>
              <a:buFont typeface="Wingdings" pitchFamily="2" charset="2"/>
              <a:buChar char="q"/>
            </a:pPr>
            <a:r>
              <a:rPr lang="en-US" dirty="0"/>
              <a:t>MSU Assessment </a:t>
            </a:r>
            <a:r>
              <a:rPr lang="en-US" dirty="0" smtClean="0"/>
              <a:t>workshop is </a:t>
            </a:r>
            <a:r>
              <a:rPr lang="en-US" b="1" u="sng" dirty="0">
                <a:solidFill>
                  <a:schemeClr val="tx2"/>
                </a:solidFill>
              </a:rPr>
              <a:t>Collaborating with 4 Rivers Superintendents </a:t>
            </a:r>
            <a:r>
              <a:rPr lang="en-US" dirty="0"/>
              <a:t>to conduct assessments</a:t>
            </a:r>
          </a:p>
          <a:p>
            <a:endParaRPr lang="en-US" dirty="0"/>
          </a:p>
        </p:txBody>
      </p:sp>
      <p:pic>
        <p:nvPicPr>
          <p:cNvPr id="3074" name="Picture 2" descr="http://www.montana.edu/wwweduc/ILEAD/images/brochure_principal_clip_image00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962400"/>
            <a:ext cx="2644775" cy="1482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73266" t="4813" r="100191" b="16907"/>
          <a:stretch/>
        </p:blipFill>
        <p:spPr>
          <a:xfrm>
            <a:off x="762000" y="3474834"/>
            <a:ext cx="2819400" cy="183366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13" t="5291" r="24931" b="17011"/>
          <a:stretch/>
        </p:blipFill>
        <p:spPr>
          <a:xfrm>
            <a:off x="5029201" y="3352799"/>
            <a:ext cx="3283880" cy="21558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Oval 11"/>
          <p:cNvSpPr/>
          <p:nvPr/>
        </p:nvSpPr>
        <p:spPr>
          <a:xfrm>
            <a:off x="5562600" y="4365681"/>
            <a:ext cx="1371600" cy="12232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11674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Ensuring the Success of Common Core: Moving Forward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464820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Quality </a:t>
            </a:r>
            <a:r>
              <a:rPr lang="en-US" b="1" dirty="0" smtClean="0">
                <a:solidFill>
                  <a:schemeClr val="tx2"/>
                </a:solidFill>
              </a:rPr>
              <a:t>Professional Development , Curricular Materials, and Assessments </a:t>
            </a:r>
          </a:p>
          <a:p>
            <a:r>
              <a:rPr lang="en-US" dirty="0" smtClean="0"/>
              <a:t>Continue Partnerships between Higher Education, OPI &amp; School Districts</a:t>
            </a:r>
          </a:p>
          <a:p>
            <a:r>
              <a:rPr lang="en-US" dirty="0" smtClean="0"/>
              <a:t>Ensure a </a:t>
            </a:r>
            <a:r>
              <a:rPr lang="en-US" b="1" dirty="0" smtClean="0">
                <a:solidFill>
                  <a:schemeClr val="tx2"/>
                </a:solidFill>
              </a:rPr>
              <a:t>quality assessment </a:t>
            </a:r>
            <a:r>
              <a:rPr lang="en-US" dirty="0" smtClean="0"/>
              <a:t>system </a:t>
            </a:r>
          </a:p>
          <a:p>
            <a:pPr lvl="1"/>
            <a:r>
              <a:rPr lang="en-US" dirty="0" smtClean="0"/>
              <a:t>Prepare new teacher candidates &amp; administrators to use Smarter Balanced (e.g., collaboration with 4 Rivers Superintendents)</a:t>
            </a:r>
            <a:endParaRPr lang="en-US" dirty="0"/>
          </a:p>
          <a:p>
            <a:r>
              <a:rPr lang="en-US" dirty="0" smtClean="0"/>
              <a:t>Refine &amp; prioritize strategies for </a:t>
            </a:r>
            <a:r>
              <a:rPr lang="en-US" b="1" dirty="0" smtClean="0">
                <a:solidFill>
                  <a:schemeClr val="tx2"/>
                </a:solidFill>
              </a:rPr>
              <a:t>implementing programs for ALL STUDENTS/ALL STANDARDS</a:t>
            </a:r>
            <a:r>
              <a:rPr lang="en-US" dirty="0" smtClean="0"/>
              <a:t> (e.g., Special Education, ELL, or Low Performing students)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1085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0" dirty="0" smtClean="0">
                <a:solidFill>
                  <a:schemeClr val="tx1"/>
                </a:solidFill>
              </a:rPr>
              <a:t>Moving Forward (Cont’d.)</a:t>
            </a: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Ensure that </a:t>
            </a:r>
            <a:r>
              <a:rPr lang="en-US" b="1" dirty="0">
                <a:solidFill>
                  <a:schemeClr val="tx2"/>
                </a:solidFill>
              </a:rPr>
              <a:t>Principals are educated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/>
              <a:t>to develop a vision, offer professional development, and measure progress</a:t>
            </a:r>
          </a:p>
          <a:p>
            <a:r>
              <a:rPr lang="en-US" b="1" dirty="0">
                <a:solidFill>
                  <a:schemeClr val="tx2"/>
                </a:solidFill>
              </a:rPr>
              <a:t>Engage the community </a:t>
            </a:r>
            <a:r>
              <a:rPr lang="en-US" dirty="0"/>
              <a:t>about the benefits of </a:t>
            </a:r>
            <a:r>
              <a:rPr lang="en-US" dirty="0" smtClean="0"/>
              <a:t>MCCS</a:t>
            </a: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Anticipate joint work </a:t>
            </a:r>
            <a:r>
              <a:rPr lang="en-US" dirty="0" smtClean="0"/>
              <a:t>with OPI, other post-secondary units, MTDA’s new PD specialist, school in-service training, and ensuring through PEC active knowledge across campus.</a:t>
            </a: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Support alignment of curriculum </a:t>
            </a:r>
            <a:r>
              <a:rPr lang="en-US" dirty="0" smtClean="0"/>
              <a:t>P-16, calibrated assessment, and full transparency of expectations.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4844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074152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A Few Key Factors </a:t>
            </a:r>
            <a:r>
              <a:rPr lang="en-US" sz="3600" dirty="0"/>
              <a:t>C</a:t>
            </a:r>
            <a:r>
              <a:rPr lang="en-US" sz="3600" dirty="0" smtClean="0"/>
              <a:t>onsidered by the Board of Public Ed. Prior to Adoption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153400" cy="4495800"/>
          </a:xfrm>
        </p:spPr>
        <p:txBody>
          <a:bodyPr>
            <a:normAutofit fontScale="92500"/>
          </a:bodyPr>
          <a:lstStyle/>
          <a:p>
            <a:r>
              <a:rPr lang="en-US" dirty="0"/>
              <a:t>S</a:t>
            </a:r>
            <a:r>
              <a:rPr lang="en-US" dirty="0" smtClean="0"/>
              <a:t>tandards are academically rigorous and provide clear pathways for student achievement.</a:t>
            </a:r>
          </a:p>
          <a:p>
            <a:r>
              <a:rPr lang="en-US" dirty="0" smtClean="0"/>
              <a:t>Standards focus on development of knowledge and skills necessary for success in post-secondary education and the globally competitive workforce.</a:t>
            </a:r>
          </a:p>
          <a:p>
            <a:r>
              <a:rPr lang="en-US" dirty="0" smtClean="0"/>
              <a:t>Standards build critical thinking and communication skills. </a:t>
            </a:r>
            <a:endParaRPr lang="en-US" dirty="0"/>
          </a:p>
          <a:p>
            <a:r>
              <a:rPr lang="en-US" dirty="0" smtClean="0"/>
              <a:t>Standards include Indian Education for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5352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1676400"/>
          </a:xfrm>
        </p:spPr>
        <p:txBody>
          <a:bodyPr>
            <a:noAutofit/>
          </a:bodyPr>
          <a:lstStyle/>
          <a:p>
            <a:r>
              <a:rPr lang="en-US" sz="3600" dirty="0"/>
              <a:t>Montana Common Core Standards for English Language Arts, </a:t>
            </a:r>
            <a:r>
              <a:rPr lang="en-US" sz="3600" dirty="0" smtClean="0"/>
              <a:t>Literacy, </a:t>
            </a:r>
            <a:r>
              <a:rPr lang="en-US" sz="3600" dirty="0"/>
              <a:t>and </a:t>
            </a:r>
            <a:r>
              <a:rPr lang="en-US" sz="3600" dirty="0" smtClean="0"/>
              <a:t> Mathematics</a:t>
            </a:r>
            <a:endParaRPr lang="en-US" sz="5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819400"/>
            <a:ext cx="7408862" cy="2551690"/>
          </a:xfrm>
        </p:spPr>
        <p:txBody>
          <a:bodyPr/>
          <a:lstStyle/>
          <a:p>
            <a:pPr marL="0" lvl="0" indent="0" algn="ctr" defTabSz="457200" eaLnBrk="1" fontAlgn="auto" hangingPunct="1">
              <a:spcAft>
                <a:spcPts val="0"/>
              </a:spcAft>
              <a:buClrTx/>
              <a:buSzTx/>
              <a:buNone/>
              <a:defRPr/>
            </a:pPr>
            <a:r>
              <a:rPr lang="en-US" sz="3200" dirty="0" smtClean="0">
                <a:solidFill>
                  <a:prstClr val="black"/>
                </a:solidFill>
                <a:latin typeface="Calibri"/>
                <a:ea typeface="ＭＳ Ｐゴシック" pitchFamily="-111" charset="-128"/>
              </a:rPr>
              <a:t>1st </a:t>
            </a: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-111" charset="-128"/>
              </a:rPr>
              <a:t>time that college and career readiness for </a:t>
            </a:r>
            <a:r>
              <a:rPr lang="en-US" sz="3200" b="1" i="1" dirty="0">
                <a:solidFill>
                  <a:srgbClr val="1F497D">
                    <a:lumMod val="60000"/>
                    <a:lumOff val="40000"/>
                  </a:srgbClr>
                </a:solidFill>
                <a:latin typeface="Calibri"/>
                <a:ea typeface="ＭＳ Ｐゴシック" pitchFamily="-111" charset="-128"/>
              </a:rPr>
              <a:t>EVERY</a:t>
            </a:r>
            <a:r>
              <a:rPr lang="en-US" sz="3200" dirty="0">
                <a:solidFill>
                  <a:prstClr val="black"/>
                </a:solidFill>
                <a:latin typeface="Calibri"/>
                <a:ea typeface="ＭＳ Ｐゴシック" pitchFamily="-111" charset="-128"/>
              </a:rPr>
              <a:t> Montana high school graduate is an explicit goal</a:t>
            </a:r>
            <a:endParaRPr lang="en-US" sz="3200" dirty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47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How </a:t>
            </a:r>
            <a:r>
              <a:rPr lang="en-US" sz="3600" dirty="0" smtClean="0"/>
              <a:t>Will </a:t>
            </a:r>
            <a:r>
              <a:rPr lang="en-US" sz="3600" dirty="0"/>
              <a:t>MCCS </a:t>
            </a:r>
            <a:r>
              <a:rPr lang="en-US" sz="3600" dirty="0" smtClean="0"/>
              <a:t>Alter </a:t>
            </a:r>
            <a:r>
              <a:rPr lang="en-US" sz="3600" dirty="0"/>
              <a:t>H</a:t>
            </a:r>
            <a:r>
              <a:rPr lang="en-US" sz="3600" dirty="0" smtClean="0"/>
              <a:t>ow Things Work </a:t>
            </a:r>
            <a:r>
              <a:rPr lang="en-US" sz="3600" dirty="0"/>
              <a:t>in </a:t>
            </a:r>
            <a:r>
              <a:rPr lang="en-US" sz="3600" dirty="0" smtClean="0"/>
              <a:t>Higher Education</a:t>
            </a:r>
            <a:r>
              <a:rPr lang="en-US" sz="3600" dirty="0"/>
              <a:t>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057400"/>
            <a:ext cx="7408862" cy="363234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Dual </a:t>
            </a:r>
            <a:r>
              <a:rPr lang="en-US" dirty="0">
                <a:solidFill>
                  <a:schemeClr val="tx1"/>
                </a:solidFill>
              </a:rPr>
              <a:t>enrollment programs</a:t>
            </a:r>
          </a:p>
          <a:p>
            <a:r>
              <a:rPr lang="en-US" dirty="0">
                <a:solidFill>
                  <a:schemeClr val="tx1"/>
                </a:solidFill>
              </a:rPr>
              <a:t>Placement tests</a:t>
            </a:r>
          </a:p>
          <a:p>
            <a:r>
              <a:rPr lang="en-US" dirty="0">
                <a:solidFill>
                  <a:schemeClr val="tx1"/>
                </a:solidFill>
              </a:rPr>
              <a:t>Remediation </a:t>
            </a:r>
            <a:r>
              <a:rPr lang="en-US" dirty="0" smtClean="0">
                <a:solidFill>
                  <a:schemeClr val="tx1"/>
                </a:solidFill>
              </a:rPr>
              <a:t>rates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/>
              <a:t>Who </a:t>
            </a:r>
            <a:r>
              <a:rPr lang="en-US" dirty="0"/>
              <a:t>in higher education is most immediately affected by MCCS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Pre-service Programs:  Teaching tomorrow’s teachers right now!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1004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 </a:t>
            </a:r>
            <a:r>
              <a:rPr lang="en-US" sz="3600" dirty="0" smtClean="0"/>
              <a:t>Are </a:t>
            </a:r>
            <a:r>
              <a:rPr lang="en-US" sz="3600" dirty="0"/>
              <a:t>T</a:t>
            </a:r>
            <a:r>
              <a:rPr lang="en-US" sz="3600" dirty="0" smtClean="0"/>
              <a:t>he Benefits </a:t>
            </a:r>
            <a:r>
              <a:rPr lang="en-US" sz="3600" dirty="0"/>
              <a:t>of </a:t>
            </a:r>
            <a:r>
              <a:rPr lang="en-US" sz="3600" dirty="0" smtClean="0"/>
              <a:t>Collaboration</a:t>
            </a:r>
            <a:r>
              <a:rPr lang="en-US" sz="3600" dirty="0"/>
              <a:t>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33400" y="2209800"/>
            <a:ext cx="4040188" cy="639762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Higher </a:t>
            </a:r>
            <a:r>
              <a:rPr lang="en-US" dirty="0"/>
              <a:t>Education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81000" y="2743200"/>
            <a:ext cx="4040188" cy="3951288"/>
          </a:xfrm>
        </p:spPr>
        <p:txBody>
          <a:bodyPr/>
          <a:lstStyle/>
          <a:p>
            <a:r>
              <a:rPr lang="en-US" dirty="0"/>
              <a:t>Cut remediation rates</a:t>
            </a:r>
          </a:p>
          <a:p>
            <a:r>
              <a:rPr lang="en-US" dirty="0"/>
              <a:t>Increase in college retention rates</a:t>
            </a:r>
          </a:p>
          <a:p>
            <a:r>
              <a:rPr lang="en-US" dirty="0"/>
              <a:t>Shorten the path to a college degree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800600" y="2209800"/>
            <a:ext cx="4041775" cy="639762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PK-12 </a:t>
            </a:r>
            <a:r>
              <a:rPr lang="en-US" dirty="0"/>
              <a:t>Education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8200" y="2667000"/>
            <a:ext cx="4041775" cy="3951288"/>
          </a:xfrm>
        </p:spPr>
        <p:txBody>
          <a:bodyPr/>
          <a:lstStyle/>
          <a:p>
            <a:r>
              <a:rPr lang="en-US" dirty="0"/>
              <a:t>Highly qualified teachers and administrators</a:t>
            </a:r>
          </a:p>
          <a:p>
            <a:r>
              <a:rPr lang="en-US" dirty="0"/>
              <a:t>Seamless connection for high school graduates to college and career prep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974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US Seal_Watermar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0" y="1371600"/>
            <a:ext cx="7617278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Where we are now</a:t>
            </a:r>
            <a:endParaRPr lang="en-US" sz="115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6881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458200" cy="2438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Strategies that Higher Education is Using to Ensure that New Teacher Candidates are Prepared to Implement  </a:t>
            </a:r>
            <a:br>
              <a:rPr lang="en-US" sz="4000" dirty="0" smtClean="0"/>
            </a:br>
            <a:r>
              <a:rPr lang="en-US" sz="4000" dirty="0" smtClean="0"/>
              <a:t>the K-12 Common Core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0750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US Seal_Water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82688" y="1539688"/>
            <a:ext cx="3778624" cy="37786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Best Practices for Ensuring that New Teachers are Implementing Common Core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886200" cy="4572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u="sng" dirty="0" smtClean="0"/>
              <a:t>Partnerships</a:t>
            </a:r>
            <a:r>
              <a:rPr lang="en-US" sz="2400" dirty="0" smtClean="0"/>
              <a:t> between universities, school districts, OPI, and OCHE to develop, implement &amp; evaluate Common Core</a:t>
            </a:r>
          </a:p>
          <a:p>
            <a:pPr marL="914400" lvl="1" indent="-514350"/>
            <a:r>
              <a:rPr lang="en-US" sz="2400" dirty="0" smtClean="0"/>
              <a:t>Grant Projects</a:t>
            </a:r>
          </a:p>
          <a:p>
            <a:pPr marL="914400" lvl="1" indent="-514350"/>
            <a:r>
              <a:rPr lang="en-US" dirty="0"/>
              <a:t>Professional </a:t>
            </a:r>
            <a:r>
              <a:rPr lang="en-US" dirty="0" smtClean="0"/>
              <a:t>Development</a:t>
            </a:r>
            <a:endParaRPr lang="en-US" sz="2400" dirty="0" smtClean="0"/>
          </a:p>
          <a:p>
            <a:pPr marL="914400" lvl="1" indent="-514350"/>
            <a:r>
              <a:rPr lang="en-US" sz="2400" dirty="0" smtClean="0"/>
              <a:t>Lab Schools or collaborative classrooms</a:t>
            </a:r>
          </a:p>
          <a:p>
            <a:pPr marL="914400" lvl="1" indent="-514350"/>
            <a:r>
              <a:rPr lang="en-US" sz="2400" dirty="0" smtClean="0"/>
              <a:t>Dual Enrollment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648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dirty="0" smtClean="0"/>
              <a:t>2.  </a:t>
            </a:r>
            <a:r>
              <a:rPr lang="en-US" sz="2400" b="1" u="sng" dirty="0" smtClean="0"/>
              <a:t>Curricular Changes</a:t>
            </a:r>
            <a:r>
              <a:rPr lang="en-US" sz="2400" dirty="0" smtClean="0"/>
              <a:t>: </a:t>
            </a:r>
          </a:p>
          <a:p>
            <a:pPr lvl="1" indent="-342900"/>
            <a:r>
              <a:rPr lang="en-US" sz="2000" dirty="0" smtClean="0"/>
              <a:t>more classroom </a:t>
            </a:r>
            <a:r>
              <a:rPr lang="en-US" sz="2000" dirty="0"/>
              <a:t>experience earlier in teaching </a:t>
            </a:r>
            <a:r>
              <a:rPr lang="en-US" sz="2000" dirty="0" smtClean="0"/>
              <a:t>degree </a:t>
            </a:r>
          </a:p>
          <a:p>
            <a:pPr lvl="1" indent="-342900"/>
            <a:r>
              <a:rPr lang="en-US" sz="2000" dirty="0" smtClean="0"/>
              <a:t>Interdisciplinary content</a:t>
            </a:r>
          </a:p>
          <a:p>
            <a:pPr lvl="1" indent="-342900"/>
            <a:r>
              <a:rPr lang="en-US" sz="2000" dirty="0" smtClean="0"/>
              <a:t>Technology Emphasis  </a:t>
            </a:r>
          </a:p>
          <a:p>
            <a:pPr lvl="1" indent="-342900"/>
            <a:r>
              <a:rPr lang="en-US" sz="2000" dirty="0" smtClean="0"/>
              <a:t>Assessment Focus</a:t>
            </a:r>
            <a:endParaRPr lang="en-US" sz="2000" dirty="0"/>
          </a:p>
          <a:p>
            <a:pPr marL="514350" indent="-514350">
              <a:buFont typeface="+mj-lt"/>
              <a:buAutoNum type="arabicPeriod" startAt="3"/>
            </a:pPr>
            <a:r>
              <a:rPr lang="en-US" sz="2400" b="1" u="sng" dirty="0" smtClean="0"/>
              <a:t>Educate administrators</a:t>
            </a:r>
            <a:r>
              <a:rPr lang="en-US" sz="2400" dirty="0" smtClean="0"/>
              <a:t> as to </a:t>
            </a:r>
            <a:r>
              <a:rPr lang="en-US" sz="2400" dirty="0"/>
              <a:t>how to best </a:t>
            </a:r>
            <a:r>
              <a:rPr lang="en-US" sz="2400" dirty="0" smtClean="0"/>
              <a:t>utilize/implement </a:t>
            </a:r>
            <a:r>
              <a:rPr lang="en-US" sz="2400" dirty="0"/>
              <a:t>the common core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sz="1700" dirty="0" smtClean="0"/>
              <a:t>REPORT</a:t>
            </a:r>
            <a:r>
              <a:rPr lang="en-US" sz="1700" dirty="0"/>
              <a:t>: YR 3 of Implementing the Common Core State Standards: State Educational Agencies’ Views on Post Secondary Involvement (Sept 2013)</a:t>
            </a:r>
          </a:p>
          <a:p>
            <a:pPr marL="0" indent="0" algn="r">
              <a:buNone/>
            </a:pPr>
            <a:r>
              <a:rPr lang="en-US" sz="1800" dirty="0"/>
              <a:t>By the Center on Educational Policy at George Washington University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3109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1361</Words>
  <Application>Microsoft Office PowerPoint</Application>
  <PresentationFormat>On-screen Show (4:3)</PresentationFormat>
  <Paragraphs>160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Montana Common Core</vt:lpstr>
      <vt:lpstr>Board of Public Education process for review and adoption of the Montana English Language Arts &amp; Mathematics Standards</vt:lpstr>
      <vt:lpstr>A Few Key Factors Considered by the Board of Public Ed. Prior to Adoption </vt:lpstr>
      <vt:lpstr>Montana Common Core Standards for English Language Arts, Literacy, and  Mathematics</vt:lpstr>
      <vt:lpstr>How Will MCCS Alter How Things Work in Higher Education?</vt:lpstr>
      <vt:lpstr>What Are The Benefits of Collaboration?</vt:lpstr>
      <vt:lpstr>Slide 7</vt:lpstr>
      <vt:lpstr>Strategies that Higher Education is Using to Ensure that New Teacher Candidates are Prepared to Implement   the K-12 Common Core </vt:lpstr>
      <vt:lpstr>Best Practices for Ensuring that New Teachers are Implementing Common Core</vt:lpstr>
      <vt:lpstr>STREAM Partnership Project</vt:lpstr>
      <vt:lpstr>CEEDAR Center Technical Assistance Project</vt:lpstr>
      <vt:lpstr>CCSSO Rural States Project</vt:lpstr>
      <vt:lpstr>Implementation:  That Train Left the Station Three Years Ago </vt:lpstr>
      <vt:lpstr>Implementation Across Other Disciplines</vt:lpstr>
      <vt:lpstr>Success at the Core</vt:lpstr>
      <vt:lpstr>Partnerships</vt:lpstr>
      <vt:lpstr>Partnerships</vt:lpstr>
      <vt:lpstr>Partnerships</vt:lpstr>
      <vt:lpstr>Partnerships</vt:lpstr>
      <vt:lpstr>Curricular Adjustments: OVERALL</vt:lpstr>
      <vt:lpstr>Curricular Adjustments: ELA</vt:lpstr>
      <vt:lpstr>Curricular Adjustments: MATH</vt:lpstr>
      <vt:lpstr>Administrator Training</vt:lpstr>
      <vt:lpstr>Ensuring the Success of Common Core: Moving Forward</vt:lpstr>
      <vt:lpstr>Moving Forward (Cont’d.)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Public Education process for review and adoption of Montana Common Core Standards in Math and Language Arts</dc:title>
  <dc:creator>Donovan, Pete</dc:creator>
  <cp:lastModifiedBy>ademato</cp:lastModifiedBy>
  <cp:revision>78</cp:revision>
  <cp:lastPrinted>2013-11-18T19:41:40Z</cp:lastPrinted>
  <dcterms:created xsi:type="dcterms:W3CDTF">2013-10-22T15:55:38Z</dcterms:created>
  <dcterms:modified xsi:type="dcterms:W3CDTF">2013-11-18T21:30:31Z</dcterms:modified>
</cp:coreProperties>
</file>