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9" r:id="rId5"/>
    <p:sldId id="257" r:id="rId6"/>
    <p:sldId id="258" r:id="rId7"/>
    <p:sldId id="260" r:id="rId8"/>
    <p:sldId id="261" r:id="rId9"/>
    <p:sldId id="264" r:id="rId10"/>
    <p:sldId id="263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0E5C-745E-4B73-A393-EBBBBA90935D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A3D4-8702-487D-A363-3D27BF357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3343507"/>
      </p:ext>
    </p:extLst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0E5C-745E-4B73-A393-EBBBBA90935D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A3D4-8702-487D-A363-3D27BF357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6344024"/>
      </p:ext>
    </p:extLst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0E5C-745E-4B73-A393-EBBBBA90935D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A3D4-8702-487D-A363-3D27BF357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286381"/>
      </p:ext>
    </p:extLst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0E5C-745E-4B73-A393-EBBBBA90935D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A3D4-8702-487D-A363-3D27BF357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531242"/>
      </p:ext>
    </p:extLst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0E5C-745E-4B73-A393-EBBBBA90935D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A3D4-8702-487D-A363-3D27BF357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9307307"/>
      </p:ext>
    </p:extLst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0E5C-745E-4B73-A393-EBBBBA90935D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A3D4-8702-487D-A363-3D27BF357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093744"/>
      </p:ext>
    </p:extLst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0E5C-745E-4B73-A393-EBBBBA90935D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A3D4-8702-487D-A363-3D27BF357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509313"/>
      </p:ext>
    </p:extLst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0E5C-745E-4B73-A393-EBBBBA90935D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A3D4-8702-487D-A363-3D27BF357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846606"/>
      </p:ext>
    </p:extLst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0E5C-745E-4B73-A393-EBBBBA90935D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A3D4-8702-487D-A363-3D27BF357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980194"/>
      </p:ext>
    </p:extLst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0E5C-745E-4B73-A393-EBBBBA90935D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A3D4-8702-487D-A363-3D27BF357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192606"/>
      </p:ext>
    </p:extLst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0E5C-745E-4B73-A393-EBBBBA90935D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FA3D4-8702-487D-A363-3D27BF357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170180"/>
      </p:ext>
    </p:extLst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90E5C-745E-4B73-A393-EBBBBA90935D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FA3D4-8702-487D-A363-3D27BF3579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586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Affairs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/>
              <a:t>Report to the Board of Regents</a:t>
            </a:r>
          </a:p>
          <a:p>
            <a:r>
              <a:rPr lang="en-US" dirty="0" smtClean="0"/>
              <a:t>September 18, 2013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US banner and logo-high r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351761"/>
      </p:ext>
    </p:extLst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US banner and logo-high r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011720"/>
      </p:ext>
    </p:extLst>
  </p:cSld>
  <p:clrMapOvr>
    <a:masterClrMapping/>
  </p:clrMapOvr>
  <p:transition spd="med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381000"/>
            <a:ext cx="3276600" cy="10366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8229600" cy="1676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“To affirm that successful student affairs operations are an important key to the successful student </a:t>
            </a:r>
            <a:r>
              <a:rPr lang="en-US" dirty="0" smtClean="0"/>
              <a:t>learning experience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0183171"/>
      </p:ext>
    </p:extLst>
  </p:cSld>
  <p:clrMapOvr>
    <a:masterClrMapping/>
  </p:clrMapOvr>
  <p:transition spd="med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Student Affairs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Financial Aid</a:t>
            </a:r>
          </a:p>
          <a:p>
            <a:r>
              <a:rPr lang="en-US" dirty="0" smtClean="0"/>
              <a:t>Admissions and Enrollment </a:t>
            </a:r>
          </a:p>
          <a:p>
            <a:r>
              <a:rPr lang="en-US" dirty="0" smtClean="0"/>
              <a:t>Career Services</a:t>
            </a:r>
          </a:p>
          <a:p>
            <a:r>
              <a:rPr lang="en-US" dirty="0" smtClean="0"/>
              <a:t>Auxiliary Services</a:t>
            </a:r>
          </a:p>
          <a:p>
            <a:r>
              <a:rPr lang="en-US" dirty="0" smtClean="0"/>
              <a:t>Residence Halls</a:t>
            </a:r>
          </a:p>
          <a:p>
            <a:r>
              <a:rPr lang="en-US" dirty="0" smtClean="0"/>
              <a:t>Counseling Centers</a:t>
            </a:r>
          </a:p>
          <a:p>
            <a:r>
              <a:rPr lang="en-US" dirty="0" smtClean="0"/>
              <a:t>Health Centers</a:t>
            </a:r>
          </a:p>
          <a:p>
            <a:r>
              <a:rPr lang="en-US" dirty="0" smtClean="0"/>
              <a:t>Student Activities</a:t>
            </a:r>
          </a:p>
          <a:p>
            <a:r>
              <a:rPr lang="en-US" dirty="0" smtClean="0"/>
              <a:t>Student Conduct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8910884"/>
      </p:ext>
    </p:extLst>
  </p:cSld>
  <p:clrMapOvr>
    <a:masterClrMapping/>
  </p:clrMapOvr>
  <p:transition spd="med"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US banner and logo-high r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81000"/>
            <a:ext cx="6629400" cy="8842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Student Affairs Officers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up of group</a:t>
            </a:r>
          </a:p>
          <a:p>
            <a:pPr lvl="1"/>
            <a:r>
              <a:rPr lang="en-US" dirty="0" smtClean="0"/>
              <a:t>Vice Presidents of Student Affairs, Student Success, Deans of Students, Deans of Student Services</a:t>
            </a:r>
          </a:p>
          <a:p>
            <a:pPr lvl="1"/>
            <a:r>
              <a:rPr lang="en-US" dirty="0" smtClean="0"/>
              <a:t>OCHE Representation </a:t>
            </a:r>
          </a:p>
          <a:p>
            <a:pPr lvl="2"/>
            <a:r>
              <a:rPr lang="en-US" dirty="0" smtClean="0"/>
              <a:t>Deputy Commissioner of Academic, Research and Student Affairs</a:t>
            </a:r>
          </a:p>
          <a:p>
            <a:pPr lvl="2"/>
            <a:r>
              <a:rPr lang="en-US" dirty="0" smtClean="0"/>
              <a:t>Director of Student Affairs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1872360"/>
      </p:ext>
    </p:extLst>
  </p:cSld>
  <p:clrMapOvr>
    <a:masterClrMapping/>
  </p:clrMapOvr>
  <p:transition spd="med"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US banner and logo-high r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81000"/>
            <a:ext cx="5562600" cy="10366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Purpose of Initiative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Develop a system-wide approach to student affairs through a coordinated and collaborative approach between campuses and the Commissioner’s Office</a:t>
            </a:r>
          </a:p>
          <a:p>
            <a:r>
              <a:rPr lang="en-US" dirty="0" smtClean="0"/>
              <a:t>Address potential issues and work proactively to address issues rather than reactively </a:t>
            </a:r>
          </a:p>
          <a:p>
            <a:r>
              <a:rPr lang="en-US" dirty="0" smtClean="0"/>
              <a:t>Report to the Board of Regents on student issues and system approaches to solving the issues</a:t>
            </a:r>
          </a:p>
          <a:p>
            <a:r>
              <a:rPr lang="en-US" dirty="0" smtClean="0"/>
              <a:t>Provide an administrative perspective of student issues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7347912"/>
      </p:ext>
    </p:extLst>
  </p:cSld>
  <p:clrMapOvr>
    <a:masterClrMapping/>
  </p:clrMapOvr>
  <p:transition spd="med"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US banner and logo-high r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381000"/>
            <a:ext cx="5334000" cy="10366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Purpose of Initiative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Assist with the formation and development of policy level concepts, Board of Regent policies and legislative concepts</a:t>
            </a:r>
          </a:p>
          <a:p>
            <a:r>
              <a:rPr lang="en-US" dirty="0" smtClean="0"/>
              <a:t>Improve communication throughout the system related to student affairs and best practices development</a:t>
            </a:r>
          </a:p>
          <a:p>
            <a:r>
              <a:rPr lang="en-US" dirty="0" smtClean="0"/>
              <a:t>Focus efforts by identifying the most challenging issues to be addressed each year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4789464"/>
      </p:ext>
    </p:extLst>
  </p:cSld>
  <p:clrMapOvr>
    <a:masterClrMapping/>
  </p:clrMapOvr>
  <p:transition spd="med"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US banner and logo-high r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304800"/>
            <a:ext cx="2514600" cy="9604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Topics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Role of student affairs in system initiatives</a:t>
            </a:r>
          </a:p>
          <a:p>
            <a:pPr lvl="1"/>
            <a:r>
              <a:rPr lang="en-US" dirty="0"/>
              <a:t>Performance based funding</a:t>
            </a:r>
          </a:p>
          <a:p>
            <a:pPr lvl="1"/>
            <a:r>
              <a:rPr lang="en-US" dirty="0"/>
              <a:t>Retention and completion</a:t>
            </a:r>
          </a:p>
          <a:p>
            <a:pPr lvl="1"/>
            <a:r>
              <a:rPr lang="en-US" dirty="0"/>
              <a:t>Student </a:t>
            </a:r>
            <a:r>
              <a:rPr lang="en-US" dirty="0" smtClean="0"/>
              <a:t>engagement</a:t>
            </a:r>
          </a:p>
          <a:p>
            <a:pPr lvl="1"/>
            <a:r>
              <a:rPr lang="en-US" dirty="0" smtClean="0"/>
              <a:t>Veterans</a:t>
            </a:r>
          </a:p>
          <a:p>
            <a:pPr lvl="1"/>
            <a:r>
              <a:rPr lang="en-US" dirty="0" smtClean="0"/>
              <a:t>Affordability, financial aid and financial literacy</a:t>
            </a:r>
            <a:endParaRPr lang="en-US" dirty="0"/>
          </a:p>
          <a:p>
            <a:r>
              <a:rPr lang="en-US" dirty="0" smtClean="0"/>
              <a:t>Student Conduct</a:t>
            </a:r>
          </a:p>
          <a:p>
            <a:pPr lvl="1"/>
            <a:r>
              <a:rPr lang="en-US" dirty="0" smtClean="0"/>
              <a:t>Sexual Assault</a:t>
            </a:r>
          </a:p>
          <a:p>
            <a:pPr lvl="1"/>
            <a:r>
              <a:rPr lang="en-US" dirty="0" smtClean="0"/>
              <a:t>Alcohol</a:t>
            </a:r>
          </a:p>
          <a:p>
            <a:pPr lvl="1"/>
            <a:r>
              <a:rPr lang="en-US" dirty="0" smtClean="0"/>
              <a:t>Student health insurance costs</a:t>
            </a:r>
          </a:p>
          <a:p>
            <a:pPr lvl="1"/>
            <a:r>
              <a:rPr lang="en-US" dirty="0" smtClean="0"/>
              <a:t>ADA accessibility issues – service animals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685796"/>
      </p:ext>
    </p:extLst>
  </p:cSld>
  <p:clrMapOvr>
    <a:masterClrMapping/>
  </p:clrMapOvr>
  <p:transition spd="med"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US banner and logo-high r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28600"/>
            <a:ext cx="2286000" cy="11128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Benefit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Campuses assist each other in addressing issues with a common approach</a:t>
            </a:r>
          </a:p>
          <a:p>
            <a:r>
              <a:rPr lang="en-US" dirty="0" smtClean="0"/>
              <a:t>Campuses share resources and best practices rather than duplicating efforts </a:t>
            </a:r>
          </a:p>
          <a:p>
            <a:r>
              <a:rPr lang="en-US" dirty="0" smtClean="0"/>
              <a:t>First issue is to continue to address sexual assault</a:t>
            </a:r>
          </a:p>
          <a:p>
            <a:pPr lvl="1"/>
            <a:r>
              <a:rPr lang="en-US" dirty="0" smtClean="0"/>
              <a:t>Put together a work group made up of SAO’s</a:t>
            </a:r>
          </a:p>
          <a:p>
            <a:pPr lvl="1"/>
            <a:r>
              <a:rPr lang="en-US" dirty="0" smtClean="0"/>
              <a:t>Coordinate with student group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9995588"/>
      </p:ext>
    </p:extLst>
  </p:cSld>
  <p:clrMapOvr>
    <a:masterClrMapping/>
  </p:clrMapOvr>
  <p:transition spd="med"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US banner and logo-high r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28600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Student Engagement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2209800"/>
          </a:xfrm>
        </p:spPr>
        <p:txBody>
          <a:bodyPr/>
          <a:lstStyle/>
          <a:p>
            <a:r>
              <a:rPr lang="en-US" dirty="0"/>
              <a:t>Student workgroup </a:t>
            </a:r>
          </a:p>
          <a:p>
            <a:r>
              <a:rPr lang="en-US" dirty="0" smtClean="0"/>
              <a:t>“Not in our state” Summit on Sexual Assault</a:t>
            </a:r>
          </a:p>
          <a:p>
            <a:r>
              <a:rPr lang="en-US" dirty="0" smtClean="0"/>
              <a:t>Report next steps at November meeting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6893881"/>
      </p:ext>
    </p:extLst>
  </p:cSld>
  <p:clrMapOvr>
    <a:masterClrMapping/>
  </p:clrMapOvr>
  <p:transition spd="med">
    <p:spli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304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Student Affairs </vt:lpstr>
      <vt:lpstr>Vision</vt:lpstr>
      <vt:lpstr>What is Student Affairs</vt:lpstr>
      <vt:lpstr>Student Affairs Officers</vt:lpstr>
      <vt:lpstr>Purpose of Initiative</vt:lpstr>
      <vt:lpstr>Purpose of Initiative</vt:lpstr>
      <vt:lpstr>Topics</vt:lpstr>
      <vt:lpstr>Benefit</vt:lpstr>
      <vt:lpstr>Student Engagement</vt:lpstr>
      <vt:lpstr>Questions?</vt:lpstr>
    </vt:vector>
  </TitlesOfParts>
  <Company>Montana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Affairs</dc:title>
  <dc:creator>Muffick, Ron</dc:creator>
  <cp:lastModifiedBy>ademato</cp:lastModifiedBy>
  <cp:revision>19</cp:revision>
  <dcterms:created xsi:type="dcterms:W3CDTF">2013-08-28T15:13:56Z</dcterms:created>
  <dcterms:modified xsi:type="dcterms:W3CDTF">2013-09-09T15:58:00Z</dcterms:modified>
</cp:coreProperties>
</file>