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1" r:id="rId5"/>
    <p:sldId id="260" r:id="rId6"/>
    <p:sldId id="258" r:id="rId7"/>
    <p:sldId id="259" r:id="rId8"/>
    <p:sldId id="270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F8F7-E1F6-4586-9D0F-AAC17058273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1ECD-535C-4EB8-A2B1-9F8F80E9B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4022022"/>
      </p:ext>
    </p:extLst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F8F7-E1F6-4586-9D0F-AAC17058273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1ECD-535C-4EB8-A2B1-9F8F80E9B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935248"/>
      </p:ext>
    </p:extLst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F8F7-E1F6-4586-9D0F-AAC17058273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1ECD-535C-4EB8-A2B1-9F8F80E9B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035045"/>
      </p:ext>
    </p:extLst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F8F7-E1F6-4586-9D0F-AAC17058273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1ECD-535C-4EB8-A2B1-9F8F80E9B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0769279"/>
      </p:ext>
    </p:extLst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F8F7-E1F6-4586-9D0F-AAC17058273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1ECD-535C-4EB8-A2B1-9F8F80E9B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9175479"/>
      </p:ext>
    </p:extLst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F8F7-E1F6-4586-9D0F-AAC17058273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1ECD-535C-4EB8-A2B1-9F8F80E9B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0324696"/>
      </p:ext>
    </p:extLst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F8F7-E1F6-4586-9D0F-AAC17058273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1ECD-535C-4EB8-A2B1-9F8F80E9B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4380834"/>
      </p:ext>
    </p:extLst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F8F7-E1F6-4586-9D0F-AAC17058273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1ECD-535C-4EB8-A2B1-9F8F80E9B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1912669"/>
      </p:ext>
    </p:extLst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F8F7-E1F6-4586-9D0F-AAC17058273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1ECD-535C-4EB8-A2B1-9F8F80E9B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7347185"/>
      </p:ext>
    </p:extLst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F8F7-E1F6-4586-9D0F-AAC17058273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1ECD-535C-4EB8-A2B1-9F8F80E9B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2268672"/>
      </p:ext>
    </p:extLst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F8F7-E1F6-4586-9D0F-AAC17058273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1ECD-535C-4EB8-A2B1-9F8F80E9B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6613709"/>
      </p:ext>
    </p:extLst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4F8F7-E1F6-4586-9D0F-AAC17058273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F1ECD-535C-4EB8-A2B1-9F8F80E9B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187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us.edu/board/meetings/2012/Nov2012/ARSA/Veterans%20Workgroup%20Best%20Practices_a2.pdf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afmt.org/vet/index.html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Veterans Success Initiative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1752600"/>
          </a:xfrm>
        </p:spPr>
        <p:txBody>
          <a:bodyPr/>
          <a:lstStyle/>
          <a:p>
            <a:r>
              <a:rPr lang="en-US" dirty="0" smtClean="0"/>
              <a:t>Report to the Board of Regents</a:t>
            </a:r>
          </a:p>
          <a:p>
            <a:r>
              <a:rPr lang="en-US" dirty="0" smtClean="0"/>
              <a:t>September 18, 2013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US banner and logo-high re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1038594"/>
      </p:ext>
    </p:extLst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US banner and logo-high r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81000"/>
            <a:ext cx="6477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Veterans </a:t>
            </a:r>
            <a:r>
              <a:rPr lang="en-US" dirty="0">
                <a:solidFill>
                  <a:schemeClr val="bg1"/>
                </a:solidFill>
              </a:rPr>
              <a:t>Success Initiative</a:t>
            </a:r>
            <a:r>
              <a:rPr lang="en-US" dirty="0"/>
              <a:t/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Description</a:t>
            </a:r>
            <a:r>
              <a:rPr lang="en-US" b="1" dirty="0"/>
              <a:t>: </a:t>
            </a:r>
            <a:endParaRPr lang="en-US" dirty="0"/>
          </a:p>
          <a:p>
            <a:r>
              <a:rPr lang="en-US" dirty="0"/>
              <a:t>Ensure that the MUS continues to excel as a veterans friendly system by providing the services and instruction needed for today’s veterans to complete college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r>
              <a:rPr lang="en-US" dirty="0" smtClean="0"/>
              <a:t>Received </a:t>
            </a:r>
            <a:r>
              <a:rPr lang="en-US" dirty="0"/>
              <a:t>$1M one-time only funding for the 2015 biennium </a:t>
            </a:r>
            <a:r>
              <a:rPr lang="en-US" dirty="0" smtClean="0"/>
              <a:t>for veterans space and services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46677571"/>
      </p:ext>
    </p:extLst>
  </p:cSld>
  <p:clrMapOvr>
    <a:masterClrMapping/>
  </p:clrMapOvr>
  <p:transition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US banner and logo-high r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6172200" cy="11890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Space and Services Funding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Specific items to be funded: </a:t>
            </a:r>
          </a:p>
          <a:p>
            <a:pPr lvl="1"/>
            <a:r>
              <a:rPr lang="en-US" dirty="0"/>
              <a:t>Ensure dedicated space for veterans is available on all campuses </a:t>
            </a:r>
          </a:p>
          <a:p>
            <a:pPr lvl="1"/>
            <a:r>
              <a:rPr lang="en-US" dirty="0"/>
              <a:t>Veterans oriented academic and student services, advising, peer mentoring, counseling, and health/mental health services </a:t>
            </a:r>
          </a:p>
          <a:p>
            <a:pPr lvl="1"/>
            <a:r>
              <a:rPr lang="en-US" dirty="0"/>
              <a:t>Financial literacy education and outreach activities to engage veterans on campus </a:t>
            </a:r>
          </a:p>
          <a:p>
            <a:pPr lvl="1"/>
            <a:r>
              <a:rPr lang="en-US" dirty="0"/>
              <a:t> System-wide veterans website/portal to provide information on veterans benefits and opportunities, admissions and college planning , transfer of military training/courses </a:t>
            </a:r>
          </a:p>
          <a:p>
            <a:pPr lvl="1"/>
            <a:r>
              <a:rPr lang="en-US" dirty="0"/>
              <a:t>Enrollment and student success tracking </a:t>
            </a:r>
          </a:p>
          <a:p>
            <a:r>
              <a:rPr lang="en-US" dirty="0" smtClean="0"/>
              <a:t>Entire amount allocated to campuses for direct impact</a:t>
            </a:r>
          </a:p>
          <a:p>
            <a:r>
              <a:rPr lang="en-US" dirty="0" smtClean="0"/>
              <a:t>Developed MUS Veterans Information Website/Portal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81963996"/>
      </p:ext>
    </p:extLst>
  </p:cSld>
  <p:clrMapOvr>
    <a:masterClrMapping/>
  </p:clrMapOvr>
  <p:transition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US banner and logo-high r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28600"/>
            <a:ext cx="4343400" cy="11890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Measures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Service levels across the system will be increased to meet the unique challenges veterans face with engaging and succeeding in higher education</a:t>
            </a:r>
          </a:p>
          <a:p>
            <a:pPr lvl="0"/>
            <a:r>
              <a:rPr lang="en-US" dirty="0"/>
              <a:t>Enrollment (total # of veterans enrolled each year)</a:t>
            </a:r>
          </a:p>
          <a:p>
            <a:pPr lvl="0"/>
            <a:r>
              <a:rPr lang="en-US" dirty="0"/>
              <a:t>Retention Rates (% returning for 2</a:t>
            </a:r>
            <a:r>
              <a:rPr lang="en-US" baseline="30000" dirty="0"/>
              <a:t>nd</a:t>
            </a:r>
            <a:r>
              <a:rPr lang="en-US" dirty="0"/>
              <a:t> year of enrollment)</a:t>
            </a:r>
          </a:p>
          <a:p>
            <a:pPr lvl="0"/>
            <a:r>
              <a:rPr lang="en-US" dirty="0"/>
              <a:t>Completions (# veterans receiving degrees and certificates)</a:t>
            </a:r>
          </a:p>
          <a:p>
            <a:pPr lvl="0"/>
            <a:r>
              <a:rPr lang="en-US" dirty="0"/>
              <a:t>Workforce Placement (% of veterans receiving degrees and certificates that find) employment in Montana within one year following graduation)</a:t>
            </a:r>
          </a:p>
          <a:p>
            <a:r>
              <a:rPr lang="en-US" dirty="0"/>
              <a:t> </a:t>
            </a:r>
            <a:r>
              <a:rPr lang="en-US" dirty="0" smtClean="0"/>
              <a:t>Report to the Board at a future meeting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81125853"/>
      </p:ext>
    </p:extLst>
  </p:cSld>
  <p:clrMapOvr>
    <a:masterClrMapping/>
  </p:clrMapOvr>
  <p:transition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US banner and logo-high r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152400"/>
            <a:ext cx="2286000" cy="10366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Best Practices </a:t>
            </a:r>
            <a:r>
              <a:rPr lang="en-US" dirty="0" smtClean="0"/>
              <a:t>from Veterans Taskforce</a:t>
            </a:r>
          </a:p>
          <a:p>
            <a:r>
              <a:rPr lang="en-US" dirty="0" smtClean="0"/>
              <a:t>Campuses completed Gap Analysis</a:t>
            </a:r>
          </a:p>
          <a:p>
            <a:r>
              <a:rPr lang="en-US" dirty="0" smtClean="0"/>
              <a:t>Allocation/RFP Process to ensure space and services were addressed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Allocation amounts based on number of veterans enrolled at a campus and veteran population who could potentially become students in the area served by the campus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2236509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US banner and logo-high r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52400"/>
            <a:ext cx="4800600" cy="1265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Allocations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10875849"/>
              </p:ext>
            </p:extLst>
          </p:nvPr>
        </p:nvGraphicFramePr>
        <p:xfrm>
          <a:off x="1905000" y="1752600"/>
          <a:ext cx="5156201" cy="400998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174526"/>
                <a:gridCol w="1981675"/>
              </a:tblGrid>
              <a:tr h="70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Campus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Funding for 2015 Biennium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0027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400" b="0" u="none" strike="noStrike" dirty="0" smtClean="0">
                          <a:effectLst/>
                        </a:rPr>
                        <a:t>UM Missoula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>
                          <a:effectLst/>
                        </a:rPr>
                        <a:t>$ </a:t>
                      </a:r>
                      <a:r>
                        <a:rPr lang="en-US" sz="1400" u="none" strike="noStrike" smtClean="0">
                          <a:effectLst/>
                        </a:rPr>
                        <a:t>325,000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492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400" b="0" u="none" strike="noStrike" dirty="0" smtClean="0">
                          <a:effectLst/>
                        </a:rPr>
                        <a:t>MSU</a:t>
                      </a:r>
                      <a:r>
                        <a:rPr lang="en-US" sz="1400" b="0" u="none" strike="noStrike" baseline="0" dirty="0" smtClean="0">
                          <a:effectLst/>
                        </a:rPr>
                        <a:t> Bozeman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 $ 308,095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492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400" b="0" u="none" strike="noStrike" dirty="0">
                          <a:effectLst/>
                        </a:rPr>
                        <a:t>MSU Billings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$ </a:t>
                      </a:r>
                      <a:r>
                        <a:rPr lang="en-US" sz="1400" u="none" strike="noStrike" dirty="0" smtClean="0">
                          <a:effectLst/>
                        </a:rPr>
                        <a:t>156,825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860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400" b="0" u="none" strike="noStrike" dirty="0">
                          <a:effectLst/>
                        </a:rPr>
                        <a:t>Great Falls </a:t>
                      </a:r>
                      <a:r>
                        <a:rPr lang="en-US" sz="1400" b="0" u="none" strike="noStrike" dirty="0" smtClean="0">
                          <a:effectLst/>
                        </a:rPr>
                        <a:t>College - MSU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$  </a:t>
                      </a:r>
                      <a:r>
                        <a:rPr lang="en-US" sz="1400" u="none" strike="noStrike" dirty="0" smtClean="0">
                          <a:effectLst/>
                        </a:rPr>
                        <a:t> 50,000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492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400" b="0" u="none" strike="noStrike" dirty="0">
                          <a:effectLst/>
                        </a:rPr>
                        <a:t>MT Tech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$   </a:t>
                      </a:r>
                      <a:r>
                        <a:rPr lang="en-US" sz="1400" u="none" strike="noStrike" dirty="0" smtClean="0">
                          <a:effectLst/>
                        </a:rPr>
                        <a:t>35,000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3402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400" b="0" u="none" strike="noStrike" dirty="0">
                          <a:effectLst/>
                        </a:rPr>
                        <a:t>Flathead Valley CC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$   </a:t>
                      </a:r>
                      <a:r>
                        <a:rPr lang="en-US" sz="1400" u="none" strike="noStrike" dirty="0" smtClean="0">
                          <a:effectLst/>
                        </a:rPr>
                        <a:t>30,000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492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400" b="0" u="none" strike="noStrike" dirty="0">
                          <a:effectLst/>
                        </a:rPr>
                        <a:t>MSU </a:t>
                      </a:r>
                      <a:r>
                        <a:rPr lang="en-US" sz="1400" b="0" u="none" strike="noStrike" dirty="0" smtClean="0">
                          <a:effectLst/>
                        </a:rPr>
                        <a:t>Northern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$   </a:t>
                      </a:r>
                      <a:r>
                        <a:rPr lang="en-US" sz="1400" u="none" strike="noStrike" dirty="0" smtClean="0">
                          <a:effectLst/>
                        </a:rPr>
                        <a:t>30,000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492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400" b="0" u="none" strike="noStrike" dirty="0">
                          <a:effectLst/>
                        </a:rPr>
                        <a:t>UM Western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$   </a:t>
                      </a:r>
                      <a:r>
                        <a:rPr lang="en-US" sz="1400" u="none" strike="noStrike" dirty="0" smtClean="0">
                          <a:effectLst/>
                        </a:rPr>
                        <a:t>25,080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3492">
                <a:tc>
                  <a:txBody>
                    <a:bodyPr/>
                    <a:lstStyle/>
                    <a:p>
                      <a:pPr lvl="0" algn="l" fontAlgn="t"/>
                      <a:r>
                        <a:rPr lang="en-US" sz="1400" b="0" u="none" strike="noStrike" dirty="0" smtClean="0">
                          <a:effectLst/>
                        </a:rPr>
                        <a:t>Miles CC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$   </a:t>
                      </a:r>
                      <a:r>
                        <a:rPr lang="en-US" sz="1400" u="none" strike="noStrike" dirty="0" smtClean="0">
                          <a:effectLst/>
                        </a:rPr>
                        <a:t>15,000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50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</a:rPr>
                        <a:t>      $ 975,000.00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705183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US banner and logo-high r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04800"/>
            <a:ext cx="5943600" cy="10366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MUS Veterans Website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One-stop shop for veterans to access information</a:t>
            </a:r>
          </a:p>
          <a:p>
            <a:pPr lvl="1"/>
            <a:r>
              <a:rPr lang="en-US" dirty="0" smtClean="0"/>
              <a:t>Benefits available</a:t>
            </a:r>
          </a:p>
          <a:p>
            <a:pPr lvl="1"/>
            <a:r>
              <a:rPr lang="en-US" dirty="0" smtClean="0"/>
              <a:t>Services available at campuses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ransfer of credits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nline learning options</a:t>
            </a:r>
          </a:p>
          <a:p>
            <a:pPr lvl="1"/>
            <a:r>
              <a:rPr lang="en-US" dirty="0" smtClean="0"/>
              <a:t>Links to individual campus veterans websites</a:t>
            </a:r>
          </a:p>
          <a:p>
            <a:pPr lvl="1"/>
            <a:r>
              <a:rPr lang="en-US" dirty="0" smtClean="0"/>
              <a:t>Campus veterans websites being upgraded as part of the initiative</a:t>
            </a:r>
          </a:p>
          <a:p>
            <a:pPr lvl="1"/>
            <a:r>
              <a:rPr lang="en-US" dirty="0" smtClean="0"/>
              <a:t>Promotion of website in collaboration with Governor’s Office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4438772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US banner and logo-high r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04800"/>
            <a:ext cx="5943600" cy="10366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MUS Veterans Website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71800"/>
            <a:ext cx="8229600" cy="99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>
                <a:hlinkClick r:id="rId3"/>
              </a:rPr>
              <a:t>http</a:t>
            </a:r>
            <a:r>
              <a:rPr lang="en-US" u="sng" dirty="0" smtClean="0">
                <a:hlinkClick r:id="rId3"/>
              </a:rPr>
              <a:t>://files.safmt.org/vet/index.html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4438772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US banner and logo-high re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550629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360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Veterans Success Initiative</vt:lpstr>
      <vt:lpstr> Veterans Success Initiative </vt:lpstr>
      <vt:lpstr>Space and Services Funding</vt:lpstr>
      <vt:lpstr>Measures</vt:lpstr>
      <vt:lpstr>Process</vt:lpstr>
      <vt:lpstr>Allocations</vt:lpstr>
      <vt:lpstr>MUS Veterans Website</vt:lpstr>
      <vt:lpstr>MUS Veterans Website</vt:lpstr>
      <vt:lpstr>Questions?</vt:lpstr>
    </vt:vector>
  </TitlesOfParts>
  <Company>Montana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Veterans Initiative</dc:title>
  <dc:creator>Muffick, Ron</dc:creator>
  <cp:lastModifiedBy>ademato</cp:lastModifiedBy>
  <cp:revision>19</cp:revision>
  <dcterms:created xsi:type="dcterms:W3CDTF">2013-08-28T16:50:06Z</dcterms:created>
  <dcterms:modified xsi:type="dcterms:W3CDTF">2013-09-16T15:18:20Z</dcterms:modified>
</cp:coreProperties>
</file>