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8"/>
  </p:notesMasterIdLst>
  <p:sldIdLst>
    <p:sldId id="256" r:id="rId2"/>
    <p:sldId id="257" r:id="rId3"/>
    <p:sldId id="259" r:id="rId4"/>
    <p:sldId id="260" r:id="rId5"/>
    <p:sldId id="261" r:id="rId6"/>
    <p:sldId id="269" r:id="rId7"/>
    <p:sldId id="267" r:id="rId8"/>
    <p:sldId id="268" r:id="rId9"/>
    <p:sldId id="285" r:id="rId10"/>
    <p:sldId id="271" r:id="rId11"/>
    <p:sldId id="272" r:id="rId12"/>
    <p:sldId id="273" r:id="rId13"/>
    <p:sldId id="274" r:id="rId14"/>
    <p:sldId id="281" r:id="rId15"/>
    <p:sldId id="287" r:id="rId16"/>
    <p:sldId id="288" r:id="rId17"/>
    <p:sldId id="282" r:id="rId18"/>
    <p:sldId id="277" r:id="rId19"/>
    <p:sldId id="275" r:id="rId20"/>
    <p:sldId id="283" r:id="rId21"/>
    <p:sldId id="279" r:id="rId22"/>
    <p:sldId id="280" r:id="rId23"/>
    <p:sldId id="284" r:id="rId24"/>
    <p:sldId id="278" r:id="rId25"/>
    <p:sldId id="276" r:id="rId26"/>
    <p:sldId id="286" r:id="rId2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123"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BA90C88E-2AE4-4B13-AC2A-BAC1EE170A7F}" type="datetimeFigureOut">
              <a:rPr lang="en-US" smtClean="0"/>
              <a:pPr/>
              <a:t>5/19/2014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B07D74AB-30E5-4DB9-A366-0ED01A9B7E2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D74AB-30E5-4DB9-A366-0ED01A9B7E2C}"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31A90AC3-078D-4CB1-BB68-4AE2A5B50B49}" type="datetimeFigureOut">
              <a:rPr lang="en-US" smtClean="0"/>
              <a:pPr/>
              <a:t>5/19/2014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EED7C12E-7375-4E2A-83F0-332F1C49CEAC}"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A90AC3-078D-4CB1-BB68-4AE2A5B50B49}"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7C12E-7375-4E2A-83F0-332F1C49CE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A90AC3-078D-4CB1-BB68-4AE2A5B50B49}"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7C12E-7375-4E2A-83F0-332F1C49CEAC}"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1A90AC3-078D-4CB1-BB68-4AE2A5B50B49}"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7C12E-7375-4E2A-83F0-332F1C49CEAC}"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31A90AC3-078D-4CB1-BB68-4AE2A5B50B49}" type="datetimeFigureOut">
              <a:rPr lang="en-US" smtClean="0"/>
              <a:pPr/>
              <a:t>5/19/2014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EED7C12E-7375-4E2A-83F0-332F1C49CEAC}"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1A90AC3-078D-4CB1-BB68-4AE2A5B50B49}"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7C12E-7375-4E2A-83F0-332F1C49CEAC}"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1A90AC3-078D-4CB1-BB68-4AE2A5B50B49}" type="datetimeFigureOut">
              <a:rPr lang="en-US" smtClean="0"/>
              <a:pPr/>
              <a:t>5/19/2014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D7C12E-7375-4E2A-83F0-332F1C49CEAC}"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1A90AC3-078D-4CB1-BB68-4AE2A5B50B49}" type="datetimeFigureOut">
              <a:rPr lang="en-US" smtClean="0"/>
              <a:pPr/>
              <a:t>5/19/2014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D7C12E-7375-4E2A-83F0-332F1C49CEAC}"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A90AC3-078D-4CB1-BB68-4AE2A5B50B49}" type="datetimeFigureOut">
              <a:rPr lang="en-US" smtClean="0"/>
              <a:pPr/>
              <a:t>5/19/2014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D7C12E-7375-4E2A-83F0-332F1C49CEAC}"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1A90AC3-078D-4CB1-BB68-4AE2A5B50B49}"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7C12E-7375-4E2A-83F0-332F1C49CEAC}"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1A90AC3-078D-4CB1-BB68-4AE2A5B50B49}"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7C12E-7375-4E2A-83F0-332F1C49CEAC}"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1A90AC3-078D-4CB1-BB68-4AE2A5B50B49}" type="datetimeFigureOut">
              <a:rPr lang="en-US" smtClean="0"/>
              <a:pPr/>
              <a:t>5/19/2014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ED7C12E-7375-4E2A-83F0-332F1C49CEAC}"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Indian Education for All &amp; The Montana University System</a:t>
            </a:r>
            <a:endParaRPr lang="en-US" dirty="0"/>
          </a:p>
        </p:txBody>
      </p:sp>
      <p:sp>
        <p:nvSpPr>
          <p:cNvPr id="4" name="Subtitle 3"/>
          <p:cNvSpPr>
            <a:spLocks noGrp="1"/>
          </p:cNvSpPr>
          <p:nvPr>
            <p:ph type="subTitle" idx="1"/>
          </p:nvPr>
        </p:nvSpPr>
        <p:spPr/>
        <p:txBody>
          <a:bodyPr>
            <a:normAutofit fontScale="70000" lnSpcReduction="20000"/>
          </a:bodyPr>
          <a:lstStyle/>
          <a:p>
            <a:r>
              <a:rPr lang="en-US" dirty="0" smtClean="0"/>
              <a:t>Board of Regents</a:t>
            </a:r>
          </a:p>
          <a:p>
            <a:r>
              <a:rPr lang="en-US" dirty="0" smtClean="0"/>
              <a:t>May 23, 2014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Curriculum</a:t>
            </a:r>
            <a:endParaRPr lang="en-US" dirty="0"/>
          </a:p>
        </p:txBody>
      </p:sp>
      <p:sp>
        <p:nvSpPr>
          <p:cNvPr id="2" name="Content Placeholder 1"/>
          <p:cNvSpPr>
            <a:spLocks noGrp="1"/>
          </p:cNvSpPr>
          <p:nvPr>
            <p:ph sz="quarter" idx="1"/>
          </p:nvPr>
        </p:nvSpPr>
        <p:spPr/>
        <p:txBody>
          <a:bodyPr>
            <a:normAutofit fontScale="92500" lnSpcReduction="10000"/>
          </a:bodyPr>
          <a:lstStyle/>
          <a:p>
            <a:r>
              <a:rPr lang="en-US" dirty="0" smtClean="0"/>
              <a:t>Native American Studies</a:t>
            </a:r>
          </a:p>
          <a:p>
            <a:pPr lvl="1"/>
            <a:r>
              <a:rPr lang="en-US" dirty="0" smtClean="0"/>
              <a:t>MSU Bozeman   MA and undergraduate minor, 				Native American Studies Graduate Certificate</a:t>
            </a:r>
          </a:p>
          <a:p>
            <a:pPr lvl="1"/>
            <a:r>
              <a:rPr lang="en-US" dirty="0" smtClean="0"/>
              <a:t>UM Missoula      BA and Minor</a:t>
            </a:r>
          </a:p>
          <a:p>
            <a:pPr lvl="1"/>
            <a:r>
              <a:rPr lang="en-US" dirty="0" smtClean="0"/>
              <a:t>MSU Billings        Specialized area of study/Minor</a:t>
            </a:r>
          </a:p>
          <a:p>
            <a:pPr lvl="1"/>
            <a:r>
              <a:rPr lang="en-US" dirty="0" smtClean="0"/>
              <a:t>MSU Northern    Specialized area of study/Minor</a:t>
            </a:r>
          </a:p>
          <a:p>
            <a:pPr lvl="1">
              <a:buNone/>
            </a:pPr>
            <a:endParaRPr lang="en-US" dirty="0" smtClean="0"/>
          </a:p>
          <a:p>
            <a:r>
              <a:rPr lang="en-US" dirty="0" smtClean="0"/>
              <a:t>Law</a:t>
            </a:r>
          </a:p>
          <a:p>
            <a:r>
              <a:rPr lang="en-US" dirty="0" smtClean="0"/>
              <a:t>Health and Human Services</a:t>
            </a:r>
          </a:p>
          <a:p>
            <a:r>
              <a:rPr lang="en-US" dirty="0" smtClean="0"/>
              <a:t>Social Sciences</a:t>
            </a:r>
          </a:p>
          <a:p>
            <a:r>
              <a:rPr lang="en-US" dirty="0" smtClean="0"/>
              <a:t>Environmental Sciences</a:t>
            </a:r>
          </a:p>
          <a:p>
            <a:r>
              <a:rPr lang="en-US" dirty="0" smtClean="0"/>
              <a:t>Teacher Education</a:t>
            </a:r>
          </a:p>
          <a:p>
            <a:r>
              <a:rPr lang="en-US" dirty="0" smtClean="0"/>
              <a:t>Humanities</a:t>
            </a:r>
          </a:p>
          <a:p>
            <a:pPr lv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219200"/>
          </a:xfrm>
        </p:spPr>
        <p:txBody>
          <a:bodyPr>
            <a:normAutofit/>
          </a:bodyPr>
          <a:lstStyle/>
          <a:p>
            <a:r>
              <a:rPr lang="en-US" dirty="0" smtClean="0"/>
              <a:t>Dr. Annie </a:t>
            </a:r>
            <a:r>
              <a:rPr lang="en-US" dirty="0" err="1" smtClean="0"/>
              <a:t>Belcourt</a:t>
            </a:r>
            <a:endParaRPr lang="en-US" dirty="0"/>
          </a:p>
        </p:txBody>
      </p:sp>
      <p:sp>
        <p:nvSpPr>
          <p:cNvPr id="2" name="Content Placeholder 1"/>
          <p:cNvSpPr>
            <a:spLocks noGrp="1"/>
          </p:cNvSpPr>
          <p:nvPr>
            <p:ph sz="quarter" idx="1"/>
          </p:nvPr>
        </p:nvSpPr>
        <p:spPr>
          <a:xfrm>
            <a:off x="457200" y="1066800"/>
            <a:ext cx="8229600" cy="5029200"/>
          </a:xfrm>
        </p:spPr>
        <p:txBody>
          <a:bodyPr>
            <a:normAutofit/>
          </a:bodyPr>
          <a:lstStyle/>
          <a:p>
            <a:endParaRPr lang="en-US" sz="1400" dirty="0"/>
          </a:p>
        </p:txBody>
      </p:sp>
      <p:pic>
        <p:nvPicPr>
          <p:cNvPr id="4" name="Picture 3" descr="Annie.jpg"/>
          <p:cNvPicPr>
            <a:picLocks noChangeAspect="1"/>
          </p:cNvPicPr>
          <p:nvPr/>
        </p:nvPicPr>
        <p:blipFill>
          <a:blip r:embed="rId2" cstate="print"/>
          <a:stretch>
            <a:fillRect/>
          </a:stretch>
        </p:blipFill>
        <p:spPr>
          <a:xfrm>
            <a:off x="3962400" y="1600200"/>
            <a:ext cx="3154680" cy="415089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Dr. Sweeney Windchief</a:t>
            </a:r>
            <a:endParaRPr lang="en-US" dirty="0"/>
          </a:p>
        </p:txBody>
      </p:sp>
      <p:sp>
        <p:nvSpPr>
          <p:cNvPr id="2" name="Content Placeholder 1"/>
          <p:cNvSpPr>
            <a:spLocks noGrp="1"/>
          </p:cNvSpPr>
          <p:nvPr>
            <p:ph sz="quarter" idx="1"/>
          </p:nvPr>
        </p:nvSpPr>
        <p:spPr>
          <a:xfrm>
            <a:off x="533400" y="1295400"/>
            <a:ext cx="8153400" cy="4800600"/>
          </a:xfrm>
        </p:spPr>
        <p:txBody>
          <a:bodyPr>
            <a:normAutofit/>
          </a:bodyPr>
          <a:lstStyle/>
          <a:p>
            <a:endParaRPr lang="en-US" sz="1400" dirty="0"/>
          </a:p>
        </p:txBody>
      </p:sp>
      <p:pic>
        <p:nvPicPr>
          <p:cNvPr id="5" name="Picture 4" descr="Seeney.jpg"/>
          <p:cNvPicPr>
            <a:picLocks noChangeAspect="1"/>
          </p:cNvPicPr>
          <p:nvPr/>
        </p:nvPicPr>
        <p:blipFill>
          <a:blip r:embed="rId2" cstate="print"/>
          <a:stretch>
            <a:fillRect/>
          </a:stretch>
        </p:blipFill>
        <p:spPr>
          <a:xfrm>
            <a:off x="1905000" y="2618092"/>
            <a:ext cx="3733800" cy="343424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Dr. Stan Wilmoth</a:t>
            </a:r>
            <a:endParaRPr lang="en-US" dirty="0"/>
          </a:p>
        </p:txBody>
      </p:sp>
      <p:sp>
        <p:nvSpPr>
          <p:cNvPr id="2" name="Content Placeholder 1"/>
          <p:cNvSpPr>
            <a:spLocks noGrp="1"/>
          </p:cNvSpPr>
          <p:nvPr>
            <p:ph sz="quarter" idx="1"/>
          </p:nvPr>
        </p:nvSpPr>
        <p:spPr>
          <a:xfrm>
            <a:off x="457200" y="1143000"/>
            <a:ext cx="8229600" cy="4953000"/>
          </a:xfrm>
        </p:spPr>
        <p:txBody>
          <a:bodyPr/>
          <a:lstStyle/>
          <a:p>
            <a:endParaRPr lang="en-US" dirty="0"/>
          </a:p>
        </p:txBody>
      </p:sp>
      <p:pic>
        <p:nvPicPr>
          <p:cNvPr id="5" name="Picture 4" descr="Stan2.jpg"/>
          <p:cNvPicPr>
            <a:picLocks noChangeAspect="1"/>
          </p:cNvPicPr>
          <p:nvPr/>
        </p:nvPicPr>
        <p:blipFill>
          <a:blip r:embed="rId2" cstate="print"/>
          <a:stretch>
            <a:fillRect/>
          </a:stretch>
        </p:blipFill>
        <p:spPr>
          <a:xfrm>
            <a:off x="3429000" y="2670810"/>
            <a:ext cx="4818980" cy="319659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Research</a:t>
            </a:r>
            <a:endParaRPr lang="en-US" dirty="0"/>
          </a:p>
        </p:txBody>
      </p:sp>
      <p:sp>
        <p:nvSpPr>
          <p:cNvPr id="2" name="Content Placeholder 1"/>
          <p:cNvSpPr>
            <a:spLocks noGrp="1"/>
          </p:cNvSpPr>
          <p:nvPr>
            <p:ph sz="quarter" idx="1"/>
          </p:nvPr>
        </p:nvSpPr>
        <p:spPr/>
        <p:txBody>
          <a:bodyPr/>
          <a:lstStyle/>
          <a:p>
            <a:endParaRPr lang="en-US" dirty="0" smtClean="0"/>
          </a:p>
          <a:p>
            <a:r>
              <a:rPr lang="en-US" dirty="0" smtClean="0"/>
              <a:t>Indigenous Research and STEM Education (IRSE)</a:t>
            </a:r>
          </a:p>
          <a:p>
            <a:endParaRPr lang="en-US" dirty="0" smtClean="0"/>
          </a:p>
          <a:p>
            <a:r>
              <a:rPr lang="en-US" dirty="0" smtClean="0"/>
              <a:t>American Indian Research Opportunities (AIRO)</a:t>
            </a:r>
          </a:p>
          <a:p>
            <a:endParaRPr lang="en-US" dirty="0" smtClean="0"/>
          </a:p>
          <a:p>
            <a:r>
              <a:rPr lang="en-US" dirty="0" smtClean="0"/>
              <a:t>Multitude of collaborations with Tribal Communities and Tribal Colleges, as well as research whose topic focuses on these communities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a:t>
            </a:r>
            <a:r>
              <a:rPr lang="en-US" dirty="0" err="1" smtClean="0"/>
              <a:t>Jessi</a:t>
            </a:r>
            <a:r>
              <a:rPr lang="en-US" dirty="0" smtClean="0"/>
              <a:t> Smith</a:t>
            </a:r>
            <a:endParaRPr lang="en-US" dirty="0"/>
          </a:p>
        </p:txBody>
      </p:sp>
      <p:pic>
        <p:nvPicPr>
          <p:cNvPr id="4" name="Content Placeholder 3" descr="Jessi.jpg"/>
          <p:cNvPicPr>
            <a:picLocks noGrp="1" noChangeAspect="1"/>
          </p:cNvPicPr>
          <p:nvPr>
            <p:ph sz="quarter" idx="1"/>
          </p:nvPr>
        </p:nvPicPr>
        <p:blipFill>
          <a:blip r:embed="rId2" cstate="print"/>
          <a:stretch>
            <a:fillRect/>
          </a:stretch>
        </p:blipFill>
        <p:spPr>
          <a:xfrm>
            <a:off x="3429000" y="1676400"/>
            <a:ext cx="4175204" cy="2769552"/>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Aaron Thomas</a:t>
            </a:r>
            <a:endParaRPr lang="en-US" dirty="0"/>
          </a:p>
        </p:txBody>
      </p:sp>
      <p:pic>
        <p:nvPicPr>
          <p:cNvPr id="4" name="Content Placeholder 3" descr="aaronBio.jpg"/>
          <p:cNvPicPr>
            <a:picLocks noGrp="1" noChangeAspect="1"/>
          </p:cNvPicPr>
          <p:nvPr>
            <p:ph sz="quarter" idx="1"/>
          </p:nvPr>
        </p:nvPicPr>
        <p:blipFill>
          <a:blip r:embed="rId2" cstate="print"/>
          <a:stretch>
            <a:fillRect/>
          </a:stretch>
        </p:blipFill>
        <p:spPr>
          <a:xfrm>
            <a:off x="1752600" y="1905000"/>
            <a:ext cx="4477426" cy="3371086"/>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Student Support Services</a:t>
            </a:r>
            <a:endParaRPr lang="en-US" dirty="0"/>
          </a:p>
        </p:txBody>
      </p:sp>
      <p:sp>
        <p:nvSpPr>
          <p:cNvPr id="2" name="Content Placeholder 1"/>
          <p:cNvSpPr>
            <a:spLocks noGrp="1"/>
          </p:cNvSpPr>
          <p:nvPr>
            <p:ph sz="quarter" idx="1"/>
          </p:nvPr>
        </p:nvSpPr>
        <p:spPr/>
        <p:txBody>
          <a:bodyPr>
            <a:normAutofit fontScale="77500" lnSpcReduction="20000"/>
          </a:bodyPr>
          <a:lstStyle/>
          <a:p>
            <a:r>
              <a:rPr lang="en-US" dirty="0" smtClean="0"/>
              <a:t>American Indian/Multicultural Student Services</a:t>
            </a:r>
          </a:p>
          <a:p>
            <a:pPr lvl="1"/>
            <a:r>
              <a:rPr lang="en-US" dirty="0" smtClean="0"/>
              <a:t>MSU Bozeman</a:t>
            </a:r>
          </a:p>
          <a:p>
            <a:pPr lvl="1"/>
            <a:r>
              <a:rPr lang="en-US" dirty="0" smtClean="0"/>
              <a:t>MSU Billings</a:t>
            </a:r>
          </a:p>
          <a:p>
            <a:pPr lvl="1"/>
            <a:r>
              <a:rPr lang="en-US" dirty="0" smtClean="0"/>
              <a:t>MSU Northern</a:t>
            </a:r>
          </a:p>
          <a:p>
            <a:pPr lvl="1"/>
            <a:r>
              <a:rPr lang="en-US" dirty="0" smtClean="0"/>
              <a:t>UM</a:t>
            </a:r>
          </a:p>
          <a:p>
            <a:pPr lvl="1"/>
            <a:r>
              <a:rPr lang="en-US" dirty="0" smtClean="0"/>
              <a:t>FVCC</a:t>
            </a:r>
            <a:endParaRPr lang="en-US" dirty="0"/>
          </a:p>
          <a:p>
            <a:r>
              <a:rPr lang="en-US" dirty="0" smtClean="0"/>
              <a:t>TRIO</a:t>
            </a:r>
          </a:p>
          <a:p>
            <a:pPr lvl="1"/>
            <a:r>
              <a:rPr lang="en-US" dirty="0" smtClean="0"/>
              <a:t>MSU Bozeman</a:t>
            </a:r>
          </a:p>
          <a:p>
            <a:pPr lvl="1"/>
            <a:r>
              <a:rPr lang="en-US" dirty="0" smtClean="0"/>
              <a:t>MSU Billings</a:t>
            </a:r>
          </a:p>
          <a:p>
            <a:pPr lvl="1"/>
            <a:r>
              <a:rPr lang="en-US" dirty="0" smtClean="0"/>
              <a:t>MSU Northern</a:t>
            </a:r>
          </a:p>
          <a:p>
            <a:pPr lvl="1"/>
            <a:r>
              <a:rPr lang="en-US" dirty="0" smtClean="0"/>
              <a:t>UM Missoula</a:t>
            </a:r>
          </a:p>
          <a:p>
            <a:pPr lvl="1"/>
            <a:r>
              <a:rPr lang="en-US" dirty="0" smtClean="0"/>
              <a:t>Montana Tech</a:t>
            </a:r>
          </a:p>
          <a:p>
            <a:pPr lvl="1"/>
            <a:r>
              <a:rPr lang="en-US" dirty="0" smtClean="0"/>
              <a:t>UM Western</a:t>
            </a:r>
          </a:p>
          <a:p>
            <a:pPr lvl="1"/>
            <a:r>
              <a:rPr lang="en-US" dirty="0" smtClean="0"/>
              <a:t>Helena College</a:t>
            </a:r>
          </a:p>
          <a:p>
            <a:pPr lvl="1"/>
            <a:r>
              <a:rPr lang="en-US" dirty="0" smtClean="0"/>
              <a:t>FVCC</a:t>
            </a:r>
          </a:p>
          <a:p>
            <a:pPr lvl="1"/>
            <a:r>
              <a:rPr lang="en-US" dirty="0" smtClean="0"/>
              <a:t>DCC</a:t>
            </a:r>
          </a:p>
          <a:p>
            <a:pPr lvl="1"/>
            <a:r>
              <a:rPr lang="en-US" dirty="0" smtClean="0"/>
              <a:t>OCHE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Reno Charette</a:t>
            </a:r>
            <a:endParaRPr lang="en-US" dirty="0"/>
          </a:p>
        </p:txBody>
      </p:sp>
      <p:sp>
        <p:nvSpPr>
          <p:cNvPr id="2" name="Content Placeholder 1"/>
          <p:cNvSpPr>
            <a:spLocks noGrp="1"/>
          </p:cNvSpPr>
          <p:nvPr>
            <p:ph sz="quarter" idx="1"/>
          </p:nvPr>
        </p:nvSpPr>
        <p:spPr/>
        <p:txBody>
          <a:bodyPr/>
          <a:lstStyle/>
          <a:p>
            <a:endParaRPr lang="en-US" dirty="0"/>
          </a:p>
        </p:txBody>
      </p:sp>
      <p:pic>
        <p:nvPicPr>
          <p:cNvPr id="5" name="Picture 4" descr="Reno2.jpg"/>
          <p:cNvPicPr>
            <a:picLocks noChangeAspect="1"/>
          </p:cNvPicPr>
          <p:nvPr/>
        </p:nvPicPr>
        <p:blipFill>
          <a:blip r:embed="rId2" cstate="print"/>
          <a:stretch>
            <a:fillRect/>
          </a:stretch>
        </p:blipFill>
        <p:spPr>
          <a:xfrm>
            <a:off x="3810000" y="1905000"/>
            <a:ext cx="3962400" cy="336804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Amy </a:t>
            </a:r>
            <a:r>
              <a:rPr lang="en-US" dirty="0" err="1" smtClean="0"/>
              <a:t>Verlanic</a:t>
            </a:r>
            <a:endParaRPr lang="en-US" dirty="0"/>
          </a:p>
        </p:txBody>
      </p:sp>
      <p:sp>
        <p:nvSpPr>
          <p:cNvPr id="2" name="Content Placeholder 1"/>
          <p:cNvSpPr>
            <a:spLocks noGrp="1"/>
          </p:cNvSpPr>
          <p:nvPr>
            <p:ph sz="quarter" idx="1"/>
          </p:nvPr>
        </p:nvSpPr>
        <p:spPr/>
        <p:txBody>
          <a:bodyPr/>
          <a:lstStyle/>
          <a:p>
            <a:endParaRPr lang="en-US" dirty="0"/>
          </a:p>
        </p:txBody>
      </p:sp>
      <p:pic>
        <p:nvPicPr>
          <p:cNvPr id="4" name="Picture 3" descr="AmyV.jpg"/>
          <p:cNvPicPr>
            <a:picLocks noChangeAspect="1"/>
          </p:cNvPicPr>
          <p:nvPr/>
        </p:nvPicPr>
        <p:blipFill>
          <a:blip r:embed="rId2" cstate="print"/>
          <a:stretch>
            <a:fillRect/>
          </a:stretch>
        </p:blipFill>
        <p:spPr>
          <a:xfrm>
            <a:off x="3276600" y="1676400"/>
            <a:ext cx="3870960" cy="46786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Montana State Constitution</a:t>
            </a:r>
            <a:endParaRPr lang="en-US" dirty="0"/>
          </a:p>
        </p:txBody>
      </p:sp>
      <p:sp>
        <p:nvSpPr>
          <p:cNvPr id="3" name="Content Placeholder 2"/>
          <p:cNvSpPr>
            <a:spLocks noGrp="1"/>
          </p:cNvSpPr>
          <p:nvPr>
            <p:ph sz="quarter" idx="1"/>
          </p:nvPr>
        </p:nvSpPr>
        <p:spPr/>
        <p:txBody>
          <a:bodyPr>
            <a:normAutofit/>
          </a:bodyPr>
          <a:lstStyle/>
          <a:p>
            <a:pPr>
              <a:buNone/>
            </a:pPr>
            <a:r>
              <a:rPr lang="en-US" sz="3600" dirty="0" smtClean="0"/>
              <a:t>1972— Article X</a:t>
            </a:r>
          </a:p>
          <a:p>
            <a:pPr>
              <a:buNone/>
            </a:pPr>
            <a:endParaRPr lang="en-US" sz="3600" dirty="0" smtClean="0"/>
          </a:p>
          <a:p>
            <a:pPr>
              <a:buNone/>
            </a:pPr>
            <a:r>
              <a:rPr lang="en-US" sz="3600" dirty="0" smtClean="0"/>
              <a:t>“ The state recognizes the distinct and unique cultural heritage of the American Indians and is committed in its educational goals to the preservation of their cultural integrity”.</a:t>
            </a:r>
          </a:p>
          <a:p>
            <a:pPr>
              <a:buNone/>
            </a:pPr>
            <a:endParaRPr lang="en-US" sz="22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Community Outreach</a:t>
            </a:r>
            <a:endParaRPr lang="en-US" dirty="0"/>
          </a:p>
        </p:txBody>
      </p:sp>
      <p:sp>
        <p:nvSpPr>
          <p:cNvPr id="2" name="Content Placeholder 1"/>
          <p:cNvSpPr>
            <a:spLocks noGrp="1"/>
          </p:cNvSpPr>
          <p:nvPr>
            <p:ph sz="quarter" idx="1"/>
          </p:nvPr>
        </p:nvSpPr>
        <p:spPr/>
        <p:txBody>
          <a:bodyPr/>
          <a:lstStyle/>
          <a:p>
            <a:r>
              <a:rPr lang="en-US" dirty="0" smtClean="0"/>
              <a:t>Teacher training/student teaching</a:t>
            </a:r>
          </a:p>
          <a:p>
            <a:r>
              <a:rPr lang="en-US" dirty="0" smtClean="0"/>
              <a:t>Clinical rotations</a:t>
            </a:r>
          </a:p>
          <a:p>
            <a:r>
              <a:rPr lang="en-US" dirty="0" smtClean="0"/>
              <a:t>Upward Bound/Gear Up/Talent Search</a:t>
            </a:r>
          </a:p>
          <a:p>
            <a:r>
              <a:rPr lang="en-US" dirty="0" smtClean="0"/>
              <a:t>Bridges to Baccalaureate</a:t>
            </a:r>
          </a:p>
          <a:p>
            <a:r>
              <a:rPr lang="en-US" dirty="0" smtClean="0"/>
              <a:t>American Indian Heritage Day</a:t>
            </a:r>
          </a:p>
          <a:p>
            <a:r>
              <a:rPr lang="en-US" dirty="0" smtClean="0"/>
              <a:t>Powwows</a:t>
            </a:r>
          </a:p>
          <a:p>
            <a:r>
              <a:rPr lang="en-US" dirty="0" smtClean="0"/>
              <a:t>State wide Committees</a:t>
            </a:r>
          </a:p>
          <a:p>
            <a:r>
              <a:rPr lang="en-US" dirty="0" smtClean="0"/>
              <a:t>Volunteer/Service Learning</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Dr. Heather </a:t>
            </a:r>
            <a:r>
              <a:rPr lang="en-US" dirty="0" err="1" smtClean="0"/>
              <a:t>Cahoon</a:t>
            </a:r>
            <a:endParaRPr lang="en-US" dirty="0"/>
          </a:p>
        </p:txBody>
      </p:sp>
      <p:sp>
        <p:nvSpPr>
          <p:cNvPr id="2" name="Content Placeholder 1"/>
          <p:cNvSpPr>
            <a:spLocks noGrp="1"/>
          </p:cNvSpPr>
          <p:nvPr>
            <p:ph sz="quarter" idx="1"/>
          </p:nvPr>
        </p:nvSpPr>
        <p:spPr/>
        <p:txBody>
          <a:bodyPr/>
          <a:lstStyle/>
          <a:p>
            <a:endParaRPr lang="en-US" dirty="0" smtClean="0"/>
          </a:p>
          <a:p>
            <a:endParaRPr lang="en-US" dirty="0"/>
          </a:p>
        </p:txBody>
      </p:sp>
      <p:pic>
        <p:nvPicPr>
          <p:cNvPr id="4" name="Picture 3" descr="heather.jpg"/>
          <p:cNvPicPr>
            <a:picLocks noChangeAspect="1"/>
          </p:cNvPicPr>
          <p:nvPr/>
        </p:nvPicPr>
        <p:blipFill>
          <a:blip r:embed="rId2" cstate="print"/>
          <a:stretch>
            <a:fillRect/>
          </a:stretch>
        </p:blipFill>
        <p:spPr>
          <a:xfrm>
            <a:off x="4038600" y="1752600"/>
            <a:ext cx="2619594" cy="3914952"/>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Dr. Shane Doyle</a:t>
            </a:r>
            <a:endParaRPr lang="en-US" dirty="0"/>
          </a:p>
        </p:txBody>
      </p:sp>
      <p:sp>
        <p:nvSpPr>
          <p:cNvPr id="2" name="Content Placeholder 1"/>
          <p:cNvSpPr>
            <a:spLocks noGrp="1"/>
          </p:cNvSpPr>
          <p:nvPr>
            <p:ph sz="quarter" idx="1"/>
          </p:nvPr>
        </p:nvSpPr>
        <p:spPr/>
        <p:txBody>
          <a:bodyPr/>
          <a:lstStyle/>
          <a:p>
            <a:endParaRPr lang="en-US" dirty="0"/>
          </a:p>
        </p:txBody>
      </p:sp>
      <p:pic>
        <p:nvPicPr>
          <p:cNvPr id="4" name="Picture 3" descr="Shane.jpg"/>
          <p:cNvPicPr>
            <a:picLocks noChangeAspect="1"/>
          </p:cNvPicPr>
          <p:nvPr/>
        </p:nvPicPr>
        <p:blipFill>
          <a:blip r:embed="rId3" cstate="print"/>
          <a:stretch>
            <a:fillRect/>
          </a:stretch>
        </p:blipFill>
        <p:spPr>
          <a:xfrm>
            <a:off x="3886200" y="1981200"/>
            <a:ext cx="3429000" cy="428625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Professional Development</a:t>
            </a:r>
            <a:endParaRPr lang="en-US" dirty="0"/>
          </a:p>
        </p:txBody>
      </p:sp>
      <p:sp>
        <p:nvSpPr>
          <p:cNvPr id="2" name="Content Placeholder 1"/>
          <p:cNvSpPr>
            <a:spLocks noGrp="1"/>
          </p:cNvSpPr>
          <p:nvPr>
            <p:ph sz="quarter" idx="1"/>
          </p:nvPr>
        </p:nvSpPr>
        <p:spPr/>
        <p:txBody>
          <a:bodyPr/>
          <a:lstStyle/>
          <a:p>
            <a:r>
              <a:rPr lang="en-US" dirty="0" smtClean="0"/>
              <a:t>Workshops</a:t>
            </a:r>
          </a:p>
          <a:p>
            <a:endParaRPr lang="en-US" dirty="0" smtClean="0"/>
          </a:p>
          <a:p>
            <a:r>
              <a:rPr lang="en-US" dirty="0" smtClean="0"/>
              <a:t>Guest Speakers</a:t>
            </a:r>
          </a:p>
          <a:p>
            <a:endParaRPr lang="en-US" dirty="0" smtClean="0"/>
          </a:p>
          <a:p>
            <a:r>
              <a:rPr lang="en-US" dirty="0" smtClean="0"/>
              <a:t>Conferences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Donald Fish</a:t>
            </a:r>
            <a:endParaRPr lang="en-US" dirty="0"/>
          </a:p>
        </p:txBody>
      </p:sp>
      <p:sp>
        <p:nvSpPr>
          <p:cNvPr id="2" name="Content Placeholder 1"/>
          <p:cNvSpPr>
            <a:spLocks noGrp="1"/>
          </p:cNvSpPr>
          <p:nvPr>
            <p:ph sz="quarter" idx="1"/>
          </p:nvPr>
        </p:nvSpPr>
        <p:spPr/>
        <p:txBody>
          <a:bodyPr/>
          <a:lstStyle/>
          <a:p>
            <a:endParaRPr lang="en-US" dirty="0"/>
          </a:p>
        </p:txBody>
      </p:sp>
      <p:pic>
        <p:nvPicPr>
          <p:cNvPr id="4" name="Picture 3" descr="Don.jpg"/>
          <p:cNvPicPr>
            <a:picLocks noChangeAspect="1"/>
          </p:cNvPicPr>
          <p:nvPr/>
        </p:nvPicPr>
        <p:blipFill>
          <a:blip r:embed="rId2" cstate="print"/>
          <a:stretch>
            <a:fillRect/>
          </a:stretch>
        </p:blipFill>
        <p:spPr>
          <a:xfrm>
            <a:off x="2819400" y="2209800"/>
            <a:ext cx="5033187" cy="3358896"/>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Mick Stemborski</a:t>
            </a:r>
            <a:endParaRPr lang="en-US" dirty="0"/>
          </a:p>
        </p:txBody>
      </p:sp>
      <p:sp>
        <p:nvSpPr>
          <p:cNvPr id="2" name="Content Placeholder 1"/>
          <p:cNvSpPr>
            <a:spLocks noGrp="1"/>
          </p:cNvSpPr>
          <p:nvPr>
            <p:ph sz="quarter" idx="1"/>
          </p:nvPr>
        </p:nvSpPr>
        <p:spPr>
          <a:xfrm>
            <a:off x="533400" y="1295400"/>
            <a:ext cx="8305800" cy="4800600"/>
          </a:xfrm>
        </p:spPr>
        <p:txBody>
          <a:bodyPr/>
          <a:lstStyle/>
          <a:p>
            <a:endParaRPr lang="en-US" dirty="0"/>
          </a:p>
        </p:txBody>
      </p:sp>
      <p:pic>
        <p:nvPicPr>
          <p:cNvPr id="4" name="Picture 3" descr="Mick.jpg"/>
          <p:cNvPicPr>
            <a:picLocks noChangeAspect="1"/>
          </p:cNvPicPr>
          <p:nvPr/>
        </p:nvPicPr>
        <p:blipFill>
          <a:blip r:embed="rId2" cstate="print"/>
          <a:stretch>
            <a:fillRect/>
          </a:stretch>
        </p:blipFill>
        <p:spPr>
          <a:xfrm>
            <a:off x="3581400" y="2133600"/>
            <a:ext cx="4343400" cy="3574256"/>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and Inclusion</a:t>
            </a:r>
            <a:endParaRPr lang="en-US" dirty="0"/>
          </a:p>
        </p:txBody>
      </p:sp>
      <p:sp>
        <p:nvSpPr>
          <p:cNvPr id="3" name="Content Placeholder 2"/>
          <p:cNvSpPr>
            <a:spLocks noGrp="1"/>
          </p:cNvSpPr>
          <p:nvPr>
            <p:ph sz="quarter" idx="1"/>
          </p:nvPr>
        </p:nvSpPr>
        <p:spPr/>
        <p:txBody>
          <a:bodyPr/>
          <a:lstStyle/>
          <a:p>
            <a:r>
              <a:rPr lang="en-US" dirty="0" smtClean="0"/>
              <a:t>Create global citizens, we have to start at home.</a:t>
            </a:r>
          </a:p>
          <a:p>
            <a:endParaRPr lang="en-US" dirty="0" smtClean="0"/>
          </a:p>
          <a:p>
            <a:r>
              <a:rPr lang="en-US" dirty="0" smtClean="0"/>
              <a:t>Montana has unique opportunities which gives us unique responsibilities.</a:t>
            </a:r>
          </a:p>
          <a:p>
            <a:endParaRPr lang="en-US" dirty="0" smtClean="0"/>
          </a:p>
          <a:p>
            <a:r>
              <a:rPr lang="en-US" dirty="0" smtClean="0"/>
              <a:t>Diversity is a constant and consistent pursuit.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Indian Education for </a:t>
            </a:r>
            <a:r>
              <a:rPr lang="en-US" dirty="0" smtClean="0">
                <a:solidFill>
                  <a:srgbClr val="FF0000"/>
                </a:solidFill>
              </a:rPr>
              <a:t>All</a:t>
            </a:r>
            <a:r>
              <a:rPr lang="en-US" dirty="0" smtClean="0"/>
              <a:t>	</a:t>
            </a:r>
            <a:endParaRPr lang="en-US" dirty="0"/>
          </a:p>
        </p:txBody>
      </p:sp>
      <p:sp>
        <p:nvSpPr>
          <p:cNvPr id="3" name="Content Placeholder 2"/>
          <p:cNvSpPr>
            <a:spLocks noGrp="1"/>
          </p:cNvSpPr>
          <p:nvPr>
            <p:ph sz="quarter" idx="1"/>
          </p:nvPr>
        </p:nvSpPr>
        <p:spPr>
          <a:xfrm>
            <a:off x="533400" y="1828800"/>
            <a:ext cx="8229600" cy="4572000"/>
          </a:xfrm>
        </p:spPr>
        <p:txBody>
          <a:bodyPr>
            <a:normAutofit/>
          </a:bodyPr>
          <a:lstStyle/>
          <a:p>
            <a:r>
              <a:rPr lang="en-US" sz="3600" dirty="0" smtClean="0"/>
              <a:t>Every Montanan, whether Indian or non-Indian, be encouraged to learn about the distinct and unique heritage of American Indians in a culturally responsive manner.</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Indian</a:t>
            </a:r>
            <a:r>
              <a:rPr lang="en-US" dirty="0" smtClean="0"/>
              <a:t> Education for All</a:t>
            </a:r>
            <a:endParaRPr lang="en-US" dirty="0"/>
          </a:p>
        </p:txBody>
      </p:sp>
      <p:sp>
        <p:nvSpPr>
          <p:cNvPr id="3" name="Content Placeholder 2"/>
          <p:cNvSpPr>
            <a:spLocks noGrp="1"/>
          </p:cNvSpPr>
          <p:nvPr>
            <p:ph sz="quarter" idx="1"/>
          </p:nvPr>
        </p:nvSpPr>
        <p:spPr/>
        <p:txBody>
          <a:bodyPr>
            <a:normAutofit/>
          </a:bodyPr>
          <a:lstStyle/>
          <a:p>
            <a:r>
              <a:rPr lang="en-US" sz="3600" dirty="0" smtClean="0"/>
              <a:t>Every educational agency and all educational personnel will work cooperatively with tribes…to include information specific to the cultural heritage and contemporary contributions of American Indians.</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Indian </a:t>
            </a:r>
            <a:r>
              <a:rPr lang="en-US" dirty="0" smtClean="0">
                <a:solidFill>
                  <a:srgbClr val="FF0000"/>
                </a:solidFill>
              </a:rPr>
              <a:t>Education</a:t>
            </a:r>
            <a:r>
              <a:rPr lang="en-US" dirty="0" smtClean="0"/>
              <a:t> for All</a:t>
            </a:r>
            <a:endParaRPr lang="en-US" dirty="0"/>
          </a:p>
        </p:txBody>
      </p:sp>
      <p:sp>
        <p:nvSpPr>
          <p:cNvPr id="3" name="Content Placeholder 2"/>
          <p:cNvSpPr>
            <a:spLocks noGrp="1"/>
          </p:cNvSpPr>
          <p:nvPr>
            <p:ph sz="quarter" idx="1"/>
          </p:nvPr>
        </p:nvSpPr>
        <p:spPr/>
        <p:txBody>
          <a:bodyPr>
            <a:normAutofit/>
          </a:bodyPr>
          <a:lstStyle/>
          <a:p>
            <a:r>
              <a:rPr lang="en-US" sz="3600" dirty="0" smtClean="0"/>
              <a:t>All school personnel should have an understanding and awareness of Indian tribes to help them relate effectively with Indian students and parents….and will gain an understanding of and appreciation for the American Indian people.</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Office of American Indian and Minority Achievement</a:t>
            </a:r>
            <a:endParaRPr lang="en-US" dirty="0"/>
          </a:p>
        </p:txBody>
      </p:sp>
      <p:sp>
        <p:nvSpPr>
          <p:cNvPr id="2" name="Content Placeholder 1"/>
          <p:cNvSpPr>
            <a:spLocks noGrp="1"/>
          </p:cNvSpPr>
          <p:nvPr>
            <p:ph sz="quarter" idx="1"/>
          </p:nvPr>
        </p:nvSpPr>
        <p:spPr/>
        <p:txBody>
          <a:bodyPr>
            <a:normAutofit/>
          </a:bodyPr>
          <a:lstStyle/>
          <a:p>
            <a:pPr>
              <a:buNone/>
            </a:pPr>
            <a:r>
              <a:rPr lang="en-US" sz="3600" i="1" dirty="0" smtClean="0"/>
              <a:t>	To support and facilitate the advancement of American Indian and minority people through the academic, student service, research, human resource, and community outreach efforts of the Montana University System.</a:t>
            </a:r>
          </a:p>
          <a:p>
            <a:pPr>
              <a:buNone/>
            </a:pPr>
            <a:endParaRPr lang="en-US" sz="3600" i="1" dirty="0" smtClean="0"/>
          </a:p>
          <a:p>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Montana University System</a:t>
            </a:r>
            <a:endParaRPr lang="en-US" dirty="0"/>
          </a:p>
        </p:txBody>
      </p:sp>
      <p:sp>
        <p:nvSpPr>
          <p:cNvPr id="2" name="Content Placeholder 1"/>
          <p:cNvSpPr>
            <a:spLocks noGrp="1"/>
          </p:cNvSpPr>
          <p:nvPr>
            <p:ph sz="quarter" idx="1"/>
          </p:nvPr>
        </p:nvSpPr>
        <p:spPr/>
        <p:txBody>
          <a:bodyPr>
            <a:normAutofit/>
          </a:bodyPr>
          <a:lstStyle/>
          <a:p>
            <a:pPr marL="0" indent="0">
              <a:buNone/>
            </a:pPr>
            <a:r>
              <a:rPr lang="en-US" sz="3600" dirty="0" smtClean="0"/>
              <a:t>Policy 1902—Minority Achievement</a:t>
            </a:r>
          </a:p>
          <a:p>
            <a:pPr marL="0" indent="0">
              <a:buNone/>
            </a:pPr>
            <a:endParaRPr lang="en-US" sz="3600" dirty="0" smtClean="0"/>
          </a:p>
          <a:p>
            <a:pPr marL="0" indent="0">
              <a:buNone/>
            </a:pPr>
            <a:r>
              <a:rPr lang="en-US" sz="3600" dirty="0" smtClean="0"/>
              <a:t>To enroll and graduate American Indians and other minorities in proportion to their representation in the state’s population. It is expected that the minority students would have comparable levels of achievement with non-minority students.</a:t>
            </a:r>
          </a:p>
          <a:p>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Montana University System</a:t>
            </a:r>
            <a:endParaRPr lang="en-US" dirty="0"/>
          </a:p>
        </p:txBody>
      </p:sp>
      <p:sp>
        <p:nvSpPr>
          <p:cNvPr id="2" name="Content Placeholder 1"/>
          <p:cNvSpPr>
            <a:spLocks noGrp="1"/>
          </p:cNvSpPr>
          <p:nvPr>
            <p:ph sz="quarter" idx="1"/>
          </p:nvPr>
        </p:nvSpPr>
        <p:spPr/>
        <p:txBody>
          <a:bodyPr>
            <a:normAutofit lnSpcReduction="10000"/>
          </a:bodyPr>
          <a:lstStyle/>
          <a:p>
            <a:pPr marL="0" indent="0">
              <a:buNone/>
            </a:pPr>
            <a:r>
              <a:rPr lang="en-US" sz="3600" dirty="0" smtClean="0"/>
              <a:t>To increase the employment of American Indians and other underrepresented minorities in administrative, faculty and staff positions to achieve representation equal to that of the relevant labor force.</a:t>
            </a:r>
          </a:p>
          <a:p>
            <a:pPr marL="0" indent="0">
              <a:buNone/>
            </a:pPr>
            <a:endParaRPr lang="en-US" sz="3600" dirty="0" smtClean="0"/>
          </a:p>
          <a:p>
            <a:pPr marL="0" indent="0">
              <a:buNone/>
            </a:pPr>
            <a:r>
              <a:rPr lang="en-US" sz="3600" dirty="0" smtClean="0"/>
              <a:t>To enhance the overall curriculum by infusion of content which enhances multicultural awareness and understanding.</a:t>
            </a:r>
          </a:p>
          <a:p>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Montana University System</a:t>
            </a:r>
            <a:endParaRPr lang="en-US" dirty="0"/>
          </a:p>
        </p:txBody>
      </p:sp>
      <p:sp>
        <p:nvSpPr>
          <p:cNvPr id="3" name="Content Placeholder 2"/>
          <p:cNvSpPr>
            <a:spLocks noGrp="1"/>
          </p:cNvSpPr>
          <p:nvPr>
            <p:ph sz="quarter" idx="1"/>
          </p:nvPr>
        </p:nvSpPr>
        <p:spPr/>
        <p:txBody>
          <a:bodyPr/>
          <a:lstStyle/>
          <a:p>
            <a:pPr>
              <a:buNone/>
            </a:pPr>
            <a:r>
              <a:rPr lang="en-US" dirty="0" smtClean="0"/>
              <a:t>Policy 303.5—American Indian Study</a:t>
            </a:r>
          </a:p>
          <a:p>
            <a:pPr>
              <a:buNone/>
            </a:pPr>
            <a:r>
              <a:rPr lang="en-US" dirty="0" smtClean="0"/>
              <a:t>	Each campus of the Montana university system is required to offer a formal course of American Indian study developed with the advice and assistance of Indian people.</a:t>
            </a:r>
          </a:p>
          <a:p>
            <a:pPr>
              <a:buNone/>
            </a:pPr>
            <a:endParaRPr lang="en-US" dirty="0" smtClean="0"/>
          </a:p>
          <a:p>
            <a:pPr>
              <a:buNone/>
            </a:pPr>
            <a:r>
              <a:rPr lang="en-US" dirty="0" smtClean="0"/>
              <a:t>Policy 301.10—General Education Transfer Policy</a:t>
            </a:r>
          </a:p>
          <a:p>
            <a:pPr>
              <a:buNone/>
            </a:pPr>
            <a:r>
              <a:rPr lang="en-US" dirty="0" smtClean="0"/>
              <a:t>MUS Operational Rules state that “students must successfully complete at least one course that includes significant content related to the cultural heritage of American Indians” to satisfy the MUS transfer Core.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2911</TotalTime>
  <Words>431</Words>
  <Application>Microsoft Office PowerPoint</Application>
  <PresentationFormat>On-screen Show (4:3)</PresentationFormat>
  <Paragraphs>100</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Origin</vt:lpstr>
      <vt:lpstr>Indian Education for All &amp; The Montana University System</vt:lpstr>
      <vt:lpstr>Montana State Constitution</vt:lpstr>
      <vt:lpstr>Indian Education for All </vt:lpstr>
      <vt:lpstr>Indian Education for All</vt:lpstr>
      <vt:lpstr>Indian Education for All</vt:lpstr>
      <vt:lpstr>Office of American Indian and Minority Achievement</vt:lpstr>
      <vt:lpstr>Montana University System</vt:lpstr>
      <vt:lpstr>Montana University System</vt:lpstr>
      <vt:lpstr>Montana University System</vt:lpstr>
      <vt:lpstr>Curriculum</vt:lpstr>
      <vt:lpstr>Dr. Annie Belcourt</vt:lpstr>
      <vt:lpstr>Dr. Sweeney Windchief</vt:lpstr>
      <vt:lpstr>Dr. Stan Wilmoth</vt:lpstr>
      <vt:lpstr>Research</vt:lpstr>
      <vt:lpstr>Dr. Jessi Smith</vt:lpstr>
      <vt:lpstr>Dr. Aaron Thomas</vt:lpstr>
      <vt:lpstr>Student Support Services</vt:lpstr>
      <vt:lpstr>Reno Charette</vt:lpstr>
      <vt:lpstr>Amy Verlanic</vt:lpstr>
      <vt:lpstr>Community Outreach</vt:lpstr>
      <vt:lpstr>Dr. Heather Cahoon</vt:lpstr>
      <vt:lpstr>Dr. Shane Doyle</vt:lpstr>
      <vt:lpstr>Professional Development</vt:lpstr>
      <vt:lpstr>Donald Fish</vt:lpstr>
      <vt:lpstr> Mick Stemborski</vt:lpstr>
      <vt:lpstr>Diversity and Inclusion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Education for All &amp; The Montana University System</dc:title>
  <dc:creator>Brandi Foster</dc:creator>
  <cp:lastModifiedBy>ademato</cp:lastModifiedBy>
  <cp:revision>28</cp:revision>
  <dcterms:created xsi:type="dcterms:W3CDTF">2012-05-02T17:10:22Z</dcterms:created>
  <dcterms:modified xsi:type="dcterms:W3CDTF">2014-05-19T20:33:23Z</dcterms:modified>
</cp:coreProperties>
</file>