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67" r:id="rId4"/>
  </p:sldMasterIdLst>
  <p:notesMasterIdLst>
    <p:notesMasterId r:id="rId24"/>
  </p:notesMasterIdLst>
  <p:handoutMasterIdLst>
    <p:handoutMasterId r:id="rId25"/>
  </p:handoutMasterIdLst>
  <p:sldIdLst>
    <p:sldId id="294" r:id="rId5"/>
    <p:sldId id="300" r:id="rId6"/>
    <p:sldId id="287" r:id="rId7"/>
    <p:sldId id="279" r:id="rId8"/>
    <p:sldId id="301" r:id="rId9"/>
    <p:sldId id="298" r:id="rId10"/>
    <p:sldId id="297" r:id="rId11"/>
    <p:sldId id="295" r:id="rId12"/>
    <p:sldId id="299" r:id="rId13"/>
    <p:sldId id="306" r:id="rId14"/>
    <p:sldId id="302" r:id="rId15"/>
    <p:sldId id="303" r:id="rId16"/>
    <p:sldId id="291" r:id="rId17"/>
    <p:sldId id="285" r:id="rId18"/>
    <p:sldId id="281" r:id="rId19"/>
    <p:sldId id="283" r:id="rId20"/>
    <p:sldId id="284" r:id="rId21"/>
    <p:sldId id="286" r:id="rId22"/>
    <p:sldId id="296" r:id="rId23"/>
  </p:sldIdLst>
  <p:sldSz cx="9144000" cy="5143500" type="screen16x9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6A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62" autoAdjust="0"/>
    <p:restoredTop sz="95405" autoAdjust="0"/>
  </p:normalViewPr>
  <p:slideViewPr>
    <p:cSldViewPr snapToGrid="0" snapToObjects="1">
      <p:cViewPr varScale="1">
        <p:scale>
          <a:sx n="109" d="100"/>
          <a:sy n="109" d="100"/>
        </p:scale>
        <p:origin x="691" y="91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'Staffing Levels Data'!$A$6</c:f>
              <c:strCache>
                <c:ptCount val="1"/>
                <c:pt idx="0">
                  <c:v>Contract Faculty FTE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strRef>
              <c:f>'Staffing Levels Data'!$B$5:$H$5</c:f>
              <c:strCache>
                <c:ptCount val="7"/>
                <c:pt idx="0">
                  <c:v>FY09</c:v>
                </c:pt>
                <c:pt idx="1">
                  <c:v>FY10</c:v>
                </c:pt>
                <c:pt idx="2">
                  <c:v>FY11</c:v>
                </c:pt>
                <c:pt idx="3">
                  <c:v>FY12</c:v>
                </c:pt>
                <c:pt idx="4">
                  <c:v>FY13</c:v>
                </c:pt>
                <c:pt idx="5">
                  <c:v>FY14</c:v>
                </c:pt>
                <c:pt idx="6">
                  <c:v>FY15
Budget</c:v>
                </c:pt>
              </c:strCache>
            </c:strRef>
          </c:cat>
          <c:val>
            <c:numRef>
              <c:f>'Staffing Levels Data'!$B$6:$H$6</c:f>
              <c:numCache>
                <c:formatCode>#,##0.0</c:formatCode>
                <c:ptCount val="7"/>
                <c:pt idx="0">
                  <c:v>187.9</c:v>
                </c:pt>
                <c:pt idx="1">
                  <c:v>194.4</c:v>
                </c:pt>
                <c:pt idx="2">
                  <c:v>195.1</c:v>
                </c:pt>
                <c:pt idx="3">
                  <c:v>208.7</c:v>
                </c:pt>
                <c:pt idx="4">
                  <c:v>213.6</c:v>
                </c:pt>
                <c:pt idx="5">
                  <c:v>213.4</c:v>
                </c:pt>
                <c:pt idx="6">
                  <c:v>221.3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'Staffing Levels Data'!$A$7</c:f>
              <c:strCache>
                <c:ptCount val="1"/>
                <c:pt idx="0">
                  <c:v>Contract Adm/Pro FTE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strRef>
              <c:f>'Staffing Levels Data'!$B$5:$H$5</c:f>
              <c:strCache>
                <c:ptCount val="7"/>
                <c:pt idx="0">
                  <c:v>FY09</c:v>
                </c:pt>
                <c:pt idx="1">
                  <c:v>FY10</c:v>
                </c:pt>
                <c:pt idx="2">
                  <c:v>FY11</c:v>
                </c:pt>
                <c:pt idx="3">
                  <c:v>FY12</c:v>
                </c:pt>
                <c:pt idx="4">
                  <c:v>FY13</c:v>
                </c:pt>
                <c:pt idx="5">
                  <c:v>FY14</c:v>
                </c:pt>
                <c:pt idx="6">
                  <c:v>FY15
Budget</c:v>
                </c:pt>
              </c:strCache>
            </c:strRef>
          </c:cat>
          <c:val>
            <c:numRef>
              <c:f>'Staffing Levels Data'!$B$7:$H$7</c:f>
              <c:numCache>
                <c:formatCode>#,##0.0</c:formatCode>
                <c:ptCount val="7"/>
                <c:pt idx="0">
                  <c:v>82.7</c:v>
                </c:pt>
                <c:pt idx="1">
                  <c:v>80.5</c:v>
                </c:pt>
                <c:pt idx="2">
                  <c:v>85.9</c:v>
                </c:pt>
                <c:pt idx="3">
                  <c:v>79.3</c:v>
                </c:pt>
                <c:pt idx="4">
                  <c:v>82</c:v>
                </c:pt>
                <c:pt idx="5">
                  <c:v>88.7</c:v>
                </c:pt>
                <c:pt idx="6">
                  <c:v>83.5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'Staffing Levels Data'!$A$8</c:f>
              <c:strCache>
                <c:ptCount val="1"/>
                <c:pt idx="0">
                  <c:v>Classified FTE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cat>
            <c:strRef>
              <c:f>'Staffing Levels Data'!$B$5:$H$5</c:f>
              <c:strCache>
                <c:ptCount val="7"/>
                <c:pt idx="0">
                  <c:v>FY09</c:v>
                </c:pt>
                <c:pt idx="1">
                  <c:v>FY10</c:v>
                </c:pt>
                <c:pt idx="2">
                  <c:v>FY11</c:v>
                </c:pt>
                <c:pt idx="3">
                  <c:v>FY12</c:v>
                </c:pt>
                <c:pt idx="4">
                  <c:v>FY13</c:v>
                </c:pt>
                <c:pt idx="5">
                  <c:v>FY14</c:v>
                </c:pt>
                <c:pt idx="6">
                  <c:v>FY15
Budget</c:v>
                </c:pt>
              </c:strCache>
            </c:strRef>
          </c:cat>
          <c:val>
            <c:numRef>
              <c:f>'Staffing Levels Data'!$B$8:$H$8</c:f>
              <c:numCache>
                <c:formatCode>#,##0.0</c:formatCode>
                <c:ptCount val="7"/>
                <c:pt idx="0">
                  <c:v>133.80000000000001</c:v>
                </c:pt>
                <c:pt idx="1">
                  <c:v>129.80000000000001</c:v>
                </c:pt>
                <c:pt idx="2">
                  <c:v>126.9</c:v>
                </c:pt>
                <c:pt idx="3">
                  <c:v>128.80000000000001</c:v>
                </c:pt>
                <c:pt idx="4">
                  <c:v>131.4</c:v>
                </c:pt>
                <c:pt idx="5">
                  <c:v>136</c:v>
                </c:pt>
                <c:pt idx="6">
                  <c:v>141.19999999999999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'Staffing Levels Data'!$A$9</c:f>
              <c:strCache>
                <c:ptCount val="1"/>
                <c:pt idx="0">
                  <c:v>Total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cat>
            <c:strRef>
              <c:f>'Staffing Levels Data'!$B$5:$H$5</c:f>
              <c:strCache>
                <c:ptCount val="7"/>
                <c:pt idx="0">
                  <c:v>FY09</c:v>
                </c:pt>
                <c:pt idx="1">
                  <c:v>FY10</c:v>
                </c:pt>
                <c:pt idx="2">
                  <c:v>FY11</c:v>
                </c:pt>
                <c:pt idx="3">
                  <c:v>FY12</c:v>
                </c:pt>
                <c:pt idx="4">
                  <c:v>FY13</c:v>
                </c:pt>
                <c:pt idx="5">
                  <c:v>FY14</c:v>
                </c:pt>
                <c:pt idx="6">
                  <c:v>FY15
Budget</c:v>
                </c:pt>
              </c:strCache>
            </c:strRef>
          </c:cat>
          <c:val>
            <c:numRef>
              <c:f>'Staffing Levels Data'!$B$9:$H$9</c:f>
              <c:numCache>
                <c:formatCode>#,##0.0</c:formatCode>
                <c:ptCount val="7"/>
                <c:pt idx="0">
                  <c:v>404.40000000000003</c:v>
                </c:pt>
                <c:pt idx="1">
                  <c:v>404.7</c:v>
                </c:pt>
                <c:pt idx="2">
                  <c:v>407.9</c:v>
                </c:pt>
                <c:pt idx="3">
                  <c:v>416.8</c:v>
                </c:pt>
                <c:pt idx="4">
                  <c:v>427</c:v>
                </c:pt>
                <c:pt idx="5">
                  <c:v>438.1</c:v>
                </c:pt>
                <c:pt idx="6">
                  <c:v>446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2064240"/>
        <c:axId val="312064632"/>
      </c:lineChart>
      <c:catAx>
        <c:axId val="3120642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206463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1206463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accent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r>
                  <a:rPr lang="en-US" b="1" dirty="0" smtClean="0">
                    <a:solidFill>
                      <a:schemeClr val="accent1"/>
                    </a:solidFill>
                    <a:effectLst/>
                  </a:rPr>
                  <a:t>FTE Personnel  </a:t>
                </a:r>
                <a:endParaRPr lang="en-US" b="1" dirty="0">
                  <a:solidFill>
                    <a:schemeClr val="accent1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4.6997784226829847E-2"/>
              <c:y val="0.1359730149511916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accent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20642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Enrollment!$A$6</c:f>
              <c:strCache>
                <c:ptCount val="1"/>
                <c:pt idx="0">
                  <c:v>Resident 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strRef>
              <c:f>Enrollment!$B$5:$I$5</c:f>
              <c:strCache>
                <c:ptCount val="7"/>
                <c:pt idx="0">
                  <c:v>FY09</c:v>
                </c:pt>
                <c:pt idx="1">
                  <c:v>FY10</c:v>
                </c:pt>
                <c:pt idx="2">
                  <c:v>FY11</c:v>
                </c:pt>
                <c:pt idx="3">
                  <c:v>FY12</c:v>
                </c:pt>
                <c:pt idx="4">
                  <c:v>FY13</c:v>
                </c:pt>
                <c:pt idx="5">
                  <c:v>FY14</c:v>
                </c:pt>
                <c:pt idx="6">
                  <c:v>FY15
Projected</c:v>
                </c:pt>
              </c:strCache>
            </c:strRef>
          </c:cat>
          <c:val>
            <c:numRef>
              <c:f>Enrollment!$B$6:$I$6</c:f>
              <c:numCache>
                <c:formatCode>#,##0</c:formatCode>
                <c:ptCount val="7"/>
                <c:pt idx="0">
                  <c:v>3653</c:v>
                </c:pt>
                <c:pt idx="1">
                  <c:v>3895</c:v>
                </c:pt>
                <c:pt idx="2">
                  <c:v>4127</c:v>
                </c:pt>
                <c:pt idx="3">
                  <c:v>3992</c:v>
                </c:pt>
                <c:pt idx="4">
                  <c:v>3786</c:v>
                </c:pt>
                <c:pt idx="5">
                  <c:v>3617</c:v>
                </c:pt>
                <c:pt idx="6">
                  <c:v>3421.25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Enrollment!$A$7</c:f>
              <c:strCache>
                <c:ptCount val="1"/>
                <c:pt idx="0">
                  <c:v>WUE 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strRef>
              <c:f>Enrollment!$B$5:$I$5</c:f>
              <c:strCache>
                <c:ptCount val="7"/>
                <c:pt idx="0">
                  <c:v>FY09</c:v>
                </c:pt>
                <c:pt idx="1">
                  <c:v>FY10</c:v>
                </c:pt>
                <c:pt idx="2">
                  <c:v>FY11</c:v>
                </c:pt>
                <c:pt idx="3">
                  <c:v>FY12</c:v>
                </c:pt>
                <c:pt idx="4">
                  <c:v>FY13</c:v>
                </c:pt>
                <c:pt idx="5">
                  <c:v>FY14</c:v>
                </c:pt>
                <c:pt idx="6">
                  <c:v>FY15
Projected</c:v>
                </c:pt>
              </c:strCache>
            </c:strRef>
          </c:cat>
          <c:val>
            <c:numRef>
              <c:f>Enrollment!$B$7:$I$7</c:f>
              <c:numCache>
                <c:formatCode>#,##0</c:formatCode>
                <c:ptCount val="7"/>
                <c:pt idx="0">
                  <c:v>246</c:v>
                </c:pt>
                <c:pt idx="1">
                  <c:v>230</c:v>
                </c:pt>
                <c:pt idx="2">
                  <c:v>280</c:v>
                </c:pt>
                <c:pt idx="3">
                  <c:v>296</c:v>
                </c:pt>
                <c:pt idx="4">
                  <c:v>310</c:v>
                </c:pt>
                <c:pt idx="5">
                  <c:v>306</c:v>
                </c:pt>
                <c:pt idx="6">
                  <c:v>299.58999999999997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Enrollment!$A$8</c:f>
              <c:strCache>
                <c:ptCount val="1"/>
                <c:pt idx="0">
                  <c:v>Non-resident 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cat>
            <c:strRef>
              <c:f>Enrollment!$B$5:$I$5</c:f>
              <c:strCache>
                <c:ptCount val="7"/>
                <c:pt idx="0">
                  <c:v>FY09</c:v>
                </c:pt>
                <c:pt idx="1">
                  <c:v>FY10</c:v>
                </c:pt>
                <c:pt idx="2">
                  <c:v>FY11</c:v>
                </c:pt>
                <c:pt idx="3">
                  <c:v>FY12</c:v>
                </c:pt>
                <c:pt idx="4">
                  <c:v>FY13</c:v>
                </c:pt>
                <c:pt idx="5">
                  <c:v>FY14</c:v>
                </c:pt>
                <c:pt idx="6">
                  <c:v>FY15
Projected</c:v>
                </c:pt>
              </c:strCache>
            </c:strRef>
          </c:cat>
          <c:val>
            <c:numRef>
              <c:f>Enrollment!$B$8:$I$8</c:f>
              <c:numCache>
                <c:formatCode>#,##0</c:formatCode>
                <c:ptCount val="7"/>
                <c:pt idx="0">
                  <c:v>142</c:v>
                </c:pt>
                <c:pt idx="1">
                  <c:v>134</c:v>
                </c:pt>
                <c:pt idx="2">
                  <c:v>149</c:v>
                </c:pt>
                <c:pt idx="3">
                  <c:v>190</c:v>
                </c:pt>
                <c:pt idx="4">
                  <c:v>223</c:v>
                </c:pt>
                <c:pt idx="5">
                  <c:v>230</c:v>
                </c:pt>
                <c:pt idx="6">
                  <c:v>229.18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Enrollment!$A$9</c:f>
              <c:strCache>
                <c:ptCount val="1"/>
                <c:pt idx="0">
                  <c:v>Total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cat>
            <c:strRef>
              <c:f>Enrollment!$B$5:$I$5</c:f>
              <c:strCache>
                <c:ptCount val="7"/>
                <c:pt idx="0">
                  <c:v>FY09</c:v>
                </c:pt>
                <c:pt idx="1">
                  <c:v>FY10</c:v>
                </c:pt>
                <c:pt idx="2">
                  <c:v>FY11</c:v>
                </c:pt>
                <c:pt idx="3">
                  <c:v>FY12</c:v>
                </c:pt>
                <c:pt idx="4">
                  <c:v>FY13</c:v>
                </c:pt>
                <c:pt idx="5">
                  <c:v>FY14</c:v>
                </c:pt>
                <c:pt idx="6">
                  <c:v>FY15
Projected</c:v>
                </c:pt>
              </c:strCache>
            </c:strRef>
          </c:cat>
          <c:val>
            <c:numRef>
              <c:f>Enrollment!$B$9:$I$9</c:f>
              <c:numCache>
                <c:formatCode>#,##0</c:formatCode>
                <c:ptCount val="7"/>
                <c:pt idx="0">
                  <c:v>4041</c:v>
                </c:pt>
                <c:pt idx="1">
                  <c:v>4259</c:v>
                </c:pt>
                <c:pt idx="2">
                  <c:v>4556</c:v>
                </c:pt>
                <c:pt idx="3">
                  <c:v>4478</c:v>
                </c:pt>
                <c:pt idx="4">
                  <c:v>4319</c:v>
                </c:pt>
                <c:pt idx="5">
                  <c:v>4153</c:v>
                </c:pt>
                <c:pt idx="6">
                  <c:v>3950.02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3884304"/>
        <c:axId val="313887440"/>
      </c:lineChart>
      <c:catAx>
        <c:axId val="3138843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388744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1388744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accent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r>
                  <a:rPr lang="en-US" b="1">
                    <a:solidFill>
                      <a:schemeClr val="accent1"/>
                    </a:solidFill>
                    <a:effectLst/>
                  </a:rPr>
                  <a:t>ANNUALIZED FTE</a:t>
                </a:r>
              </a:p>
            </c:rich>
          </c:tx>
          <c:layout>
            <c:manualLayout>
              <c:xMode val="edge"/>
              <c:yMode val="edge"/>
              <c:x val="4.1723358651423861E-2"/>
              <c:y val="0.138999204796084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accent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388430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692427790788447"/>
          <c:y val="9.9514417805627253E-2"/>
          <c:w val="0.71026623595127536"/>
          <c:h val="0.62398495585621183"/>
        </c:manualLayout>
      </c:layout>
      <c:lineChart>
        <c:grouping val="standard"/>
        <c:varyColors val="0"/>
        <c:ser>
          <c:idx val="0"/>
          <c:order val="0"/>
          <c:tx>
            <c:strRef>
              <c:f>'Staffing Levels Data'!$A$14</c:f>
              <c:strCache>
                <c:ptCount val="1"/>
                <c:pt idx="0">
                  <c:v>Student/Contract Faculty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strRef>
              <c:f>'Staffing Levels Data'!$B$13:$H$13</c:f>
              <c:strCache>
                <c:ptCount val="7"/>
                <c:pt idx="0">
                  <c:v>FY09</c:v>
                </c:pt>
                <c:pt idx="1">
                  <c:v>FY10</c:v>
                </c:pt>
                <c:pt idx="2">
                  <c:v>FY11</c:v>
                </c:pt>
                <c:pt idx="3">
                  <c:v>FY12</c:v>
                </c:pt>
                <c:pt idx="4">
                  <c:v>FY13</c:v>
                </c:pt>
                <c:pt idx="5">
                  <c:v>FY14</c:v>
                </c:pt>
                <c:pt idx="6">
                  <c:v>FY15
Budget</c:v>
                </c:pt>
              </c:strCache>
            </c:strRef>
          </c:cat>
          <c:val>
            <c:numRef>
              <c:f>'Staffing Levels Data'!$B$14:$H$14</c:f>
              <c:numCache>
                <c:formatCode>#,##0.0</c:formatCode>
                <c:ptCount val="7"/>
                <c:pt idx="0">
                  <c:v>21.5</c:v>
                </c:pt>
                <c:pt idx="1">
                  <c:v>21.9</c:v>
                </c:pt>
                <c:pt idx="2">
                  <c:v>23.3</c:v>
                </c:pt>
                <c:pt idx="3">
                  <c:v>21.5</c:v>
                </c:pt>
                <c:pt idx="4">
                  <c:v>20.2</c:v>
                </c:pt>
                <c:pt idx="5">
                  <c:v>19.5</c:v>
                </c:pt>
                <c:pt idx="6">
                  <c:v>18.8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'Staffing Levels Data'!$A$15</c:f>
              <c:strCache>
                <c:ptCount val="1"/>
                <c:pt idx="0">
                  <c:v>Student/Contract Adm/Pro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cat>
            <c:strRef>
              <c:f>'Staffing Levels Data'!$B$13:$H$13</c:f>
              <c:strCache>
                <c:ptCount val="7"/>
                <c:pt idx="0">
                  <c:v>FY09</c:v>
                </c:pt>
                <c:pt idx="1">
                  <c:v>FY10</c:v>
                </c:pt>
                <c:pt idx="2">
                  <c:v>FY11</c:v>
                </c:pt>
                <c:pt idx="3">
                  <c:v>FY12</c:v>
                </c:pt>
                <c:pt idx="4">
                  <c:v>FY13</c:v>
                </c:pt>
                <c:pt idx="5">
                  <c:v>FY14</c:v>
                </c:pt>
                <c:pt idx="6">
                  <c:v>FY15
Budget</c:v>
                </c:pt>
              </c:strCache>
            </c:strRef>
          </c:cat>
          <c:val>
            <c:numRef>
              <c:f>'Staffing Levels Data'!$B$15:$H$15</c:f>
              <c:numCache>
                <c:formatCode>#,##0.0</c:formatCode>
                <c:ptCount val="7"/>
                <c:pt idx="0">
                  <c:v>48.9</c:v>
                </c:pt>
                <c:pt idx="1">
                  <c:v>52.9</c:v>
                </c:pt>
                <c:pt idx="2">
                  <c:v>53</c:v>
                </c:pt>
                <c:pt idx="3">
                  <c:v>56.5</c:v>
                </c:pt>
                <c:pt idx="4">
                  <c:v>52.7</c:v>
                </c:pt>
                <c:pt idx="5">
                  <c:v>46.8</c:v>
                </c:pt>
                <c:pt idx="6">
                  <c:v>49.8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'Staffing Levels Data'!$A$16</c:f>
              <c:strCache>
                <c:ptCount val="1"/>
                <c:pt idx="0">
                  <c:v>Student/Classified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cat>
            <c:strRef>
              <c:f>'Staffing Levels Data'!$B$13:$H$13</c:f>
              <c:strCache>
                <c:ptCount val="7"/>
                <c:pt idx="0">
                  <c:v>FY09</c:v>
                </c:pt>
                <c:pt idx="1">
                  <c:v>FY10</c:v>
                </c:pt>
                <c:pt idx="2">
                  <c:v>FY11</c:v>
                </c:pt>
                <c:pt idx="3">
                  <c:v>FY12</c:v>
                </c:pt>
                <c:pt idx="4">
                  <c:v>FY13</c:v>
                </c:pt>
                <c:pt idx="5">
                  <c:v>FY14</c:v>
                </c:pt>
                <c:pt idx="6">
                  <c:v>FY15
Budget</c:v>
                </c:pt>
              </c:strCache>
            </c:strRef>
          </c:cat>
          <c:val>
            <c:numRef>
              <c:f>'Staffing Levels Data'!$B$16:$H$16</c:f>
              <c:numCache>
                <c:formatCode>#,##0.0</c:formatCode>
                <c:ptCount val="7"/>
                <c:pt idx="0">
                  <c:v>30.2</c:v>
                </c:pt>
                <c:pt idx="1">
                  <c:v>32.799999999999997</c:v>
                </c:pt>
                <c:pt idx="2">
                  <c:v>35.9</c:v>
                </c:pt>
                <c:pt idx="3">
                  <c:v>34.799999999999997</c:v>
                </c:pt>
                <c:pt idx="4">
                  <c:v>32.9</c:v>
                </c:pt>
                <c:pt idx="5">
                  <c:v>30.5</c:v>
                </c:pt>
                <c:pt idx="6">
                  <c:v>29.4</c:v>
                </c:pt>
              </c:numCache>
            </c:numRef>
          </c:val>
          <c:smooth val="0"/>
        </c:ser>
        <c:ser>
          <c:idx val="1"/>
          <c:order val="3"/>
          <c:tx>
            <c:strRef>
              <c:f>'Staffing Levels Data'!$A$17</c:f>
              <c:strCache>
                <c:ptCount val="1"/>
                <c:pt idx="0">
                  <c:v>Student/Total Staff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strRef>
              <c:f>'Staffing Levels Data'!$B$13:$H$13</c:f>
              <c:strCache>
                <c:ptCount val="7"/>
                <c:pt idx="0">
                  <c:v>FY09</c:v>
                </c:pt>
                <c:pt idx="1">
                  <c:v>FY10</c:v>
                </c:pt>
                <c:pt idx="2">
                  <c:v>FY11</c:v>
                </c:pt>
                <c:pt idx="3">
                  <c:v>FY12</c:v>
                </c:pt>
                <c:pt idx="4">
                  <c:v>FY13</c:v>
                </c:pt>
                <c:pt idx="5">
                  <c:v>FY14</c:v>
                </c:pt>
                <c:pt idx="6">
                  <c:v>FY15
Budget</c:v>
                </c:pt>
              </c:strCache>
            </c:strRef>
          </c:cat>
          <c:val>
            <c:numRef>
              <c:f>'Staffing Levels Data'!$B$17:$H$17</c:f>
              <c:numCache>
                <c:formatCode>#,##0.0</c:formatCode>
                <c:ptCount val="7"/>
                <c:pt idx="0">
                  <c:v>9.9925816023738872</c:v>
                </c:pt>
                <c:pt idx="1">
                  <c:v>10.52384482332592</c:v>
                </c:pt>
                <c:pt idx="2">
                  <c:v>11.16695268448149</c:v>
                </c:pt>
                <c:pt idx="3">
                  <c:v>10.743761996161227</c:v>
                </c:pt>
                <c:pt idx="4">
                  <c:v>10.114754098360656</c:v>
                </c:pt>
                <c:pt idx="5">
                  <c:v>9.4795708742296281</c:v>
                </c:pt>
                <c:pt idx="6">
                  <c:v>9.3116591928251129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2063848"/>
        <c:axId val="312067376"/>
      </c:lineChart>
      <c:catAx>
        <c:axId val="3120638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206737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120673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accent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r>
                  <a:rPr lang="en-US" b="1" dirty="0">
                    <a:solidFill>
                      <a:schemeClr val="accent1"/>
                    </a:solidFill>
                    <a:effectLst/>
                  </a:rPr>
                  <a:t>Student FTE to Personnel </a:t>
                </a:r>
                <a:r>
                  <a:rPr lang="en-US" b="1" dirty="0" smtClean="0">
                    <a:solidFill>
                      <a:schemeClr val="accent1"/>
                    </a:solidFill>
                    <a:effectLst/>
                  </a:rPr>
                  <a:t>FTE</a:t>
                </a:r>
                <a:endParaRPr lang="en-US" b="1" dirty="0">
                  <a:solidFill>
                    <a:schemeClr val="accent1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4.6395153363561911E-2"/>
              <c:y val="4.26166671360576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accent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20638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1" i="0" u="none" strike="noStrike" kern="1200" baseline="0">
                <a:solidFill>
                  <a:srgbClr val="6A6A6A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C776B-F442-40C0-8CF7-30BED2911487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313" y="8829675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EAA7D-A4B8-4F35-A291-81ACC49CE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742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FF16A907-A645-D244-B34A-54F1BFF631E2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6AB0F96B-59D3-6C4E-AEBF-E0EADDB07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73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3/4/2015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02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57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98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471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36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7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34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99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39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939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24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pPr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26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8" r:id="rId1"/>
    <p:sldLayoutId id="2147493469" r:id="rId2"/>
    <p:sldLayoutId id="2147493470" r:id="rId3"/>
    <p:sldLayoutId id="2147493471" r:id="rId4"/>
    <p:sldLayoutId id="2147493472" r:id="rId5"/>
    <p:sldLayoutId id="2147493473" r:id="rId6"/>
    <p:sldLayoutId id="2147493474" r:id="rId7"/>
    <p:sldLayoutId id="2147493475" r:id="rId8"/>
    <p:sldLayoutId id="2147493476" r:id="rId9"/>
    <p:sldLayoutId id="2147493477" r:id="rId10"/>
    <p:sldLayoutId id="214749347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_master_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3765" cy="5177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621280" y="-17678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30100" y="418138"/>
            <a:ext cx="5638801" cy="4421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Regular"/>
                <a:ea typeface="+mn-ea"/>
                <a:cs typeface="Raleway Regular"/>
              </a:rPr>
              <a:t>MONTANA STATE UNIVERSITY 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Regular"/>
                <a:ea typeface="+mn-ea"/>
                <a:cs typeface="Raleway Regular"/>
              </a:rPr>
              <a:t>BILLINGS</a:t>
            </a:r>
            <a:endParaRPr lang="en-US" sz="2800" dirty="0">
              <a:latin typeface="Raleway Regular"/>
              <a:ea typeface="+mn-ea"/>
              <a:cs typeface="Raleway Regula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i="1" u="sng" dirty="0" smtClean="0">
              <a:latin typeface="Raleway Regular"/>
              <a:ea typeface="+mn-ea"/>
              <a:cs typeface="Raleway Regula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u="sng" dirty="0" smtClean="0">
                <a:latin typeface="Raleway Regular"/>
                <a:ea typeface="+mn-ea"/>
                <a:cs typeface="Raleway Regular"/>
              </a:rPr>
              <a:t>Budget Principles</a:t>
            </a:r>
          </a:p>
          <a:p>
            <a:pPr lvl="0"/>
            <a:endParaRPr lang="en-US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Minimize </a:t>
            </a:r>
            <a:r>
              <a:rPr lang="en-US" dirty="0"/>
              <a:t>the impact on our students and invest in their long-term </a:t>
            </a:r>
            <a:r>
              <a:rPr lang="en-US" dirty="0" smtClean="0"/>
              <a:t>success</a:t>
            </a:r>
          </a:p>
          <a:p>
            <a:pPr marL="285750" lvl="0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Work diligently within our shared governance process and current contracts</a:t>
            </a:r>
          </a:p>
          <a:p>
            <a:pPr lvl="0">
              <a:lnSpc>
                <a:spcPts val="1400"/>
              </a:lnSpc>
            </a:pPr>
            <a:endParaRPr lang="en-US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Involve </a:t>
            </a:r>
            <a:r>
              <a:rPr lang="en-US" dirty="0"/>
              <a:t>and engage the entire campus community in balancing our budget</a:t>
            </a:r>
          </a:p>
          <a:p>
            <a:pPr lvl="0">
              <a:lnSpc>
                <a:spcPts val="1400"/>
              </a:lnSpc>
            </a:pPr>
            <a:endParaRPr lang="en-US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Ensure </a:t>
            </a:r>
            <a:r>
              <a:rPr lang="en-US" dirty="0"/>
              <a:t>strategic reductions and reallocations are not unilateral or opportunistic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latin typeface="Raleway Regular"/>
              <a:ea typeface="+mn-ea"/>
              <a:cs typeface="Raleway Regular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61" y="418138"/>
            <a:ext cx="2685276" cy="40279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634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_master_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3765" cy="5177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621280" y="-17678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05199" y="278095"/>
            <a:ext cx="56388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Regular"/>
                <a:ea typeface="+mn-ea"/>
                <a:cs typeface="Raleway Regular"/>
              </a:rPr>
              <a:t>MONTANA STATE UNIVERSITY 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Regular"/>
                <a:ea typeface="+mn-ea"/>
                <a:cs typeface="Raleway Regular"/>
              </a:rPr>
              <a:t>BILLINGS</a:t>
            </a:r>
            <a:endParaRPr lang="en-US" sz="2800" dirty="0">
              <a:latin typeface="Raleway Regular"/>
              <a:ea typeface="+mn-ea"/>
              <a:cs typeface="Raleway Regular"/>
            </a:endParaRPr>
          </a:p>
          <a:p>
            <a:pPr lvl="1">
              <a:defRPr/>
            </a:pPr>
            <a:r>
              <a:rPr lang="en-US" sz="1400" dirty="0" smtClean="0"/>
              <a:t>				</a:t>
            </a:r>
            <a:endParaRPr lang="en-US" sz="1600" i="1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600" dirty="0">
              <a:latin typeface="Raleway Regular"/>
              <a:cs typeface="Raleway Regular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600" dirty="0">
              <a:latin typeface="Raleway Regular"/>
              <a:ea typeface="+mn-ea"/>
              <a:cs typeface="Raleway Regular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600" dirty="0">
              <a:latin typeface="Raleway Regular"/>
              <a:ea typeface="+mn-ea"/>
              <a:cs typeface="Raleway Regular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latin typeface="Raleway Regular"/>
              <a:ea typeface="+mn-ea"/>
              <a:cs typeface="Raleway Regular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1" r="13123"/>
          <a:stretch/>
        </p:blipFill>
        <p:spPr>
          <a:xfrm>
            <a:off x="4865112" y="998492"/>
            <a:ext cx="3994037" cy="34065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84729" y="1297755"/>
            <a:ext cx="4519506" cy="25801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latin typeface="Raleway Regular"/>
                <a:cs typeface="Raleway Regular"/>
              </a:rPr>
              <a:t>THANK YOU!</a:t>
            </a:r>
          </a:p>
          <a:p>
            <a:pPr algn="ctr"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i="1" dirty="0">
              <a:latin typeface="Raleway Regular"/>
              <a:cs typeface="Raleway Regular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Raleway Regular"/>
                <a:cs typeface="Raleway Regular"/>
              </a:rPr>
              <a:t>Budget Briefing 12.10.2014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i="1" dirty="0" smtClean="0">
              <a:latin typeface="Raleway Regular"/>
              <a:cs typeface="Raleway Regular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dirty="0" smtClean="0">
                <a:latin typeface="Raleway Regular"/>
                <a:cs typeface="Raleway Regular"/>
              </a:rPr>
              <a:t>2:15 p.m. University campus </a:t>
            </a:r>
            <a:r>
              <a:rPr lang="en-US" sz="1400" i="1" dirty="0" smtClean="0">
                <a:latin typeface="Raleway Regular"/>
                <a:cs typeface="Raleway Regular"/>
              </a:rPr>
              <a:t>– LI 148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dirty="0" smtClean="0">
                <a:latin typeface="Raleway Regular"/>
                <a:cs typeface="Raleway Regular"/>
              </a:rPr>
              <a:t>3:45 p.m. City College campus </a:t>
            </a:r>
            <a:r>
              <a:rPr lang="en-US" sz="1400" i="1" dirty="0" smtClean="0">
                <a:latin typeface="Raleway Regular"/>
                <a:cs typeface="Raleway Regular"/>
              </a:rPr>
              <a:t>– HSC 119</a:t>
            </a:r>
            <a:endParaRPr lang="en-US" sz="1400" i="1" dirty="0">
              <a:latin typeface="Raleway Regular"/>
              <a:cs typeface="Raleway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68310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_master_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3765" cy="5177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621280" y="-17678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05199" y="278095"/>
            <a:ext cx="56388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Regular"/>
                <a:ea typeface="+mn-ea"/>
                <a:cs typeface="Raleway Regular"/>
              </a:rPr>
              <a:t>MONTANA STATE UNIVERSITY 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Regular"/>
                <a:ea typeface="+mn-ea"/>
                <a:cs typeface="Raleway Regular"/>
              </a:rPr>
              <a:t>BILLINGS</a:t>
            </a:r>
            <a:endParaRPr lang="en-US" sz="2800" dirty="0">
              <a:latin typeface="Raleway Regular"/>
              <a:ea typeface="+mn-ea"/>
              <a:cs typeface="Raleway Regular"/>
            </a:endParaRPr>
          </a:p>
          <a:p>
            <a:pPr lvl="1">
              <a:defRPr/>
            </a:pPr>
            <a:r>
              <a:rPr lang="en-US" sz="1400" dirty="0" smtClean="0"/>
              <a:t>				</a:t>
            </a:r>
            <a:r>
              <a:rPr lang="en-US" sz="1600" i="1" dirty="0" smtClean="0"/>
              <a:t>BUDGET BRIEFING - 12.10.2014</a:t>
            </a:r>
            <a:endParaRPr lang="en-US" sz="1600" i="1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600" dirty="0">
              <a:latin typeface="Raleway Regular"/>
              <a:cs typeface="Raleway Regular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600" dirty="0">
              <a:latin typeface="Raleway Regular"/>
              <a:ea typeface="+mn-ea"/>
              <a:cs typeface="Raleway Regular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600" dirty="0">
              <a:latin typeface="Raleway Regular"/>
              <a:ea typeface="+mn-ea"/>
              <a:cs typeface="Raleway Regular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latin typeface="Raleway Regular"/>
              <a:ea typeface="+mn-ea"/>
              <a:cs typeface="Raleway Regular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29" y="884003"/>
            <a:ext cx="4650104" cy="36144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093" y="1239666"/>
            <a:ext cx="4025486" cy="2577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788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_master_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3765" cy="5177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621280" y="-17678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05199" y="278095"/>
            <a:ext cx="56388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Regular"/>
                <a:ea typeface="+mn-ea"/>
                <a:cs typeface="Raleway Regular"/>
              </a:rPr>
              <a:t>MONTANA STATE UNIVERSITY 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Regular"/>
                <a:ea typeface="+mn-ea"/>
                <a:cs typeface="Raleway Regular"/>
              </a:rPr>
              <a:t>BILLINGS</a:t>
            </a:r>
            <a:endParaRPr lang="en-US" sz="2800" dirty="0">
              <a:latin typeface="Raleway Regular"/>
              <a:ea typeface="+mn-ea"/>
              <a:cs typeface="Raleway Regular"/>
            </a:endParaRPr>
          </a:p>
          <a:p>
            <a:pPr lvl="1">
              <a:defRPr/>
            </a:pPr>
            <a:r>
              <a:rPr lang="en-US" sz="1400" dirty="0" smtClean="0"/>
              <a:t>				</a:t>
            </a:r>
            <a:r>
              <a:rPr lang="en-US" sz="1600" i="1" dirty="0" smtClean="0"/>
              <a:t>BUDGET BRIEFING - 12.10.2014</a:t>
            </a:r>
            <a:endParaRPr lang="en-US" sz="1600" i="1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600" dirty="0">
              <a:latin typeface="Raleway Regular"/>
              <a:cs typeface="Raleway Regular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600" dirty="0">
              <a:latin typeface="Raleway Regular"/>
              <a:ea typeface="+mn-ea"/>
              <a:cs typeface="Raleway Regular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600" dirty="0">
              <a:latin typeface="Raleway Regular"/>
              <a:ea typeface="+mn-ea"/>
              <a:cs typeface="Raleway Regular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latin typeface="Raleway Regular"/>
              <a:ea typeface="+mn-ea"/>
              <a:cs typeface="Raleway Regular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4013"/>
          <a:stretch/>
        </p:blipFill>
        <p:spPr>
          <a:xfrm>
            <a:off x="294624" y="963637"/>
            <a:ext cx="4636317" cy="34958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669" y="1123141"/>
            <a:ext cx="2824726" cy="3290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167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_master_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3765" cy="5177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621280" y="-17678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05199" y="278095"/>
            <a:ext cx="56388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Regular"/>
                <a:ea typeface="+mn-ea"/>
                <a:cs typeface="Raleway Regular"/>
              </a:rPr>
              <a:t>MONTANA STATE UNIVERSITY 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Regular"/>
                <a:ea typeface="+mn-ea"/>
                <a:cs typeface="Raleway Regular"/>
              </a:rPr>
              <a:t>BILLINGS</a:t>
            </a:r>
            <a:r>
              <a:rPr lang="en-US" sz="2800" dirty="0" smtClean="0">
                <a:latin typeface="Raleway Regular"/>
                <a:cs typeface="Raleway Regular"/>
              </a:rPr>
              <a:t>     </a:t>
            </a:r>
            <a:r>
              <a:rPr lang="en-US" sz="1600" i="1" dirty="0" smtClean="0"/>
              <a:t>REDUCTION BY EXECUTIVE -  2/10/2015</a:t>
            </a:r>
            <a:endParaRPr lang="en-US" sz="1600" dirty="0">
              <a:latin typeface="Raleway Regular"/>
              <a:ea typeface="+mn-ea"/>
              <a:cs typeface="Raleway Regular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032" t="15489" r="4892" b="8240"/>
          <a:stretch/>
        </p:blipFill>
        <p:spPr>
          <a:xfrm>
            <a:off x="8466" y="1174537"/>
            <a:ext cx="5440798" cy="31874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3650" y="2123217"/>
            <a:ext cx="3683281" cy="172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3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_master_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3765" cy="51771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439" y="3838008"/>
            <a:ext cx="6710289" cy="6984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621280" y="-17678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05199" y="278095"/>
            <a:ext cx="56388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Regular"/>
                <a:ea typeface="+mn-ea"/>
                <a:cs typeface="Raleway Regular"/>
              </a:rPr>
              <a:t>MONTANA STATE UNIVERSITY 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Regular"/>
                <a:ea typeface="+mn-ea"/>
                <a:cs typeface="Raleway Regular"/>
              </a:rPr>
              <a:t>BILLINGS</a:t>
            </a:r>
            <a:endParaRPr lang="en-US" sz="2800" dirty="0">
              <a:latin typeface="Raleway Regular"/>
              <a:ea typeface="+mn-ea"/>
              <a:cs typeface="Raleway Regular"/>
            </a:endParaRPr>
          </a:p>
          <a:p>
            <a:pPr lvl="1">
              <a:defRPr/>
            </a:pPr>
            <a:r>
              <a:rPr lang="en-US" sz="1400" dirty="0"/>
              <a:t> </a:t>
            </a:r>
            <a:r>
              <a:rPr lang="en-US" sz="1400" dirty="0" smtClean="0"/>
              <a:t>                                                     </a:t>
            </a:r>
            <a:r>
              <a:rPr lang="en-US" sz="1600" i="1" dirty="0" smtClean="0"/>
              <a:t>ATHLETICS  -  strategic reductions</a:t>
            </a:r>
            <a:endParaRPr lang="en-US" sz="1600" dirty="0">
              <a:latin typeface="Raleway Regular"/>
              <a:ea typeface="+mn-ea"/>
              <a:cs typeface="Raleway Regular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4068" y="882501"/>
            <a:ext cx="4836941" cy="3950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Yellowjacket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Sports: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Discontinue men’s and women’s tennis indefinitely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Rational for Reduction: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sports will now be played in the Great Northwest</a:t>
            </a:r>
          </a:p>
          <a:p>
            <a:pPr>
              <a:lnSpc>
                <a:spcPct val="107000"/>
              </a:lnSpc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Athletic Conference (GNAC)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Men’s and women’s tennis was the only sport MSUB</a:t>
            </a:r>
          </a:p>
          <a:p>
            <a:pPr lvl="1">
              <a:lnSpc>
                <a:spcPct val="107000"/>
              </a:lnSpc>
            </a:pP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participated in as a member of the Rocky Mountain</a:t>
            </a:r>
          </a:p>
          <a:p>
            <a:pPr lvl="1">
              <a:lnSpc>
                <a:spcPct val="107000"/>
              </a:lnSpc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Athletic Conference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GNAC alignment will allow for strategic growth within</a:t>
            </a:r>
          </a:p>
          <a:p>
            <a:pPr lvl="1">
              <a:lnSpc>
                <a:spcPct val="107000"/>
              </a:lnSpc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the conference’s core sports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Elimination of tennis will mitigate across the board</a:t>
            </a:r>
          </a:p>
          <a:p>
            <a:pPr>
              <a:lnSpc>
                <a:spcPct val="107000"/>
              </a:lnSpc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cuts which would greatly impact competiveness and</a:t>
            </a:r>
          </a:p>
          <a:p>
            <a:pPr>
              <a:lnSpc>
                <a:spcPct val="107000"/>
              </a:lnSpc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academic excellence of other MSUB sports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</a:t>
            </a:r>
          </a:p>
          <a:p>
            <a:pPr>
              <a:lnSpc>
                <a:spcPct val="107000"/>
              </a:lnSpc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Position Reductions: 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FTE</a:t>
            </a:r>
          </a:p>
          <a:p>
            <a:pPr>
              <a:lnSpc>
                <a:spcPct val="107000"/>
              </a:lnSpc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Reduction Total: 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$231,001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359" t="15567" r="4616" b="6948"/>
          <a:stretch/>
        </p:blipFill>
        <p:spPr>
          <a:xfrm>
            <a:off x="4596425" y="1184015"/>
            <a:ext cx="4401797" cy="26212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727" t="15288" r="4847" b="7254"/>
          <a:stretch/>
        </p:blipFill>
        <p:spPr>
          <a:xfrm>
            <a:off x="4596425" y="1184016"/>
            <a:ext cx="4386916" cy="260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8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_master_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3765" cy="5177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621280" y="-17678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05199" y="278095"/>
            <a:ext cx="56388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Regular"/>
                <a:ea typeface="+mn-ea"/>
                <a:cs typeface="Raleway Regular"/>
              </a:rPr>
              <a:t>MONTANA STATE UNIVERSITY 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Regular"/>
                <a:ea typeface="+mn-ea"/>
                <a:cs typeface="Raleway Regular"/>
              </a:rPr>
              <a:t>BILLINGS</a:t>
            </a:r>
            <a:endParaRPr lang="en-US" sz="2800" dirty="0">
              <a:latin typeface="Raleway Regular"/>
              <a:ea typeface="+mn-ea"/>
              <a:cs typeface="Raleway Regular"/>
            </a:endParaRPr>
          </a:p>
          <a:p>
            <a:pPr lvl="1">
              <a:defRPr/>
            </a:pPr>
            <a:r>
              <a:rPr lang="en-US" sz="1400" dirty="0"/>
              <a:t> </a:t>
            </a:r>
            <a:r>
              <a:rPr lang="en-US" sz="1400" dirty="0" smtClean="0"/>
              <a:t>      </a:t>
            </a:r>
            <a:r>
              <a:rPr lang="en-US" sz="1600" i="1" dirty="0" smtClean="0"/>
              <a:t>PROVOST/VC ACADEMIC AFFAIRS  - </a:t>
            </a:r>
            <a:r>
              <a:rPr lang="en-US" sz="1600" i="1" dirty="0"/>
              <a:t> </a:t>
            </a:r>
            <a:r>
              <a:rPr lang="en-US" sz="1600" i="1" dirty="0" smtClean="0"/>
              <a:t>strategic reductions</a:t>
            </a:r>
            <a:endParaRPr lang="en-US" sz="1600" dirty="0">
              <a:latin typeface="Raleway Regular"/>
              <a:ea typeface="+mn-ea"/>
              <a:cs typeface="Raleway Regular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4068" y="882501"/>
            <a:ext cx="4836941" cy="3949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Non-instructional operations: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Eliminate Garfield Center operation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Eliminate Center for Applied Economic Research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 Extended Campus staff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 Office of International Studies Staff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 Library 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Staff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Honors Program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Instructional operations: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Provost Office reductions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College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Allied Health Professions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College of Arts &amp; 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Sciences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College of 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Business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College of Education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City College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Graduate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79" t="14586" r="3629" b="7727"/>
          <a:stretch/>
        </p:blipFill>
        <p:spPr>
          <a:xfrm>
            <a:off x="4426389" y="1146838"/>
            <a:ext cx="4562395" cy="26584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0" y="3834912"/>
            <a:ext cx="6710289" cy="69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1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_master_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3765" cy="5177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621280" y="-17678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05199" y="278095"/>
            <a:ext cx="56388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Regular"/>
                <a:ea typeface="+mn-ea"/>
                <a:cs typeface="Raleway Regular"/>
              </a:rPr>
              <a:t>MONTANA STATE UNIVERSITY 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Regular"/>
                <a:ea typeface="+mn-ea"/>
                <a:cs typeface="Raleway Regular"/>
              </a:rPr>
              <a:t>BILLINGS</a:t>
            </a:r>
            <a:endParaRPr lang="en-US" sz="2800" dirty="0">
              <a:latin typeface="Raleway Regular"/>
              <a:ea typeface="+mn-ea"/>
              <a:cs typeface="Raleway Regular"/>
            </a:endParaRPr>
          </a:p>
          <a:p>
            <a:pPr lvl="1">
              <a:defRPr/>
            </a:pPr>
            <a:r>
              <a:rPr lang="en-US" sz="1400" dirty="0"/>
              <a:t> </a:t>
            </a:r>
            <a:r>
              <a:rPr lang="en-US" sz="1400" dirty="0" smtClean="0"/>
              <a:t>      </a:t>
            </a:r>
            <a:r>
              <a:rPr lang="en-US" sz="1600" i="1" dirty="0" smtClean="0"/>
              <a:t>PROVOST/VC ACADEMIC AFFAIRS  - </a:t>
            </a:r>
            <a:r>
              <a:rPr lang="en-US" sz="1600" i="1" dirty="0"/>
              <a:t> </a:t>
            </a:r>
            <a:r>
              <a:rPr lang="en-US" sz="1600" i="1" dirty="0" smtClean="0"/>
              <a:t>net effect</a:t>
            </a:r>
            <a:endParaRPr lang="en-US" sz="1600" dirty="0">
              <a:latin typeface="Raleway Regular"/>
              <a:ea typeface="+mn-ea"/>
              <a:cs typeface="Raleway Regular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94363" y="1606986"/>
            <a:ext cx="4836941" cy="259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dirty="0" smtClean="0"/>
              <a:t>FY 2015 – 16 Proposed </a:t>
            </a:r>
            <a:r>
              <a:rPr lang="en-US" sz="1400" dirty="0"/>
              <a:t>Budget</a:t>
            </a:r>
            <a:r>
              <a:rPr lang="en-US" sz="1400" dirty="0" smtClean="0"/>
              <a:t>:      </a:t>
            </a:r>
            <a:r>
              <a:rPr lang="en-US" sz="1400" b="1" dirty="0" smtClean="0"/>
              <a:t>$</a:t>
            </a:r>
            <a:r>
              <a:rPr lang="en-US" sz="1400" b="1" dirty="0"/>
              <a:t>24,076,640</a:t>
            </a:r>
          </a:p>
          <a:p>
            <a:pPr>
              <a:spcBef>
                <a:spcPts val="600"/>
              </a:spcBef>
            </a:pPr>
            <a:r>
              <a:rPr lang="en-US" sz="1400" dirty="0" smtClean="0"/>
              <a:t>Reduction Total:                                 </a:t>
            </a:r>
            <a:r>
              <a:rPr lang="en-US" sz="1400" dirty="0"/>
              <a:t>$2,407,664 </a:t>
            </a:r>
            <a:r>
              <a:rPr lang="en-US" sz="1400" dirty="0" smtClean="0"/>
              <a:t>   (</a:t>
            </a:r>
            <a:r>
              <a:rPr lang="en-US" sz="1400" dirty="0"/>
              <a:t>10%)</a:t>
            </a:r>
          </a:p>
          <a:p>
            <a:pPr>
              <a:spcBef>
                <a:spcPts val="600"/>
              </a:spcBef>
            </a:pPr>
            <a:r>
              <a:rPr lang="en-US" sz="1400" dirty="0" smtClean="0"/>
              <a:t>Reduction </a:t>
            </a:r>
            <a:r>
              <a:rPr lang="en-US" sz="1400" dirty="0"/>
              <a:t>from Colleges:         </a:t>
            </a:r>
            <a:r>
              <a:rPr lang="en-US" sz="1400" dirty="0" smtClean="0"/>
              <a:t>        $</a:t>
            </a:r>
            <a:r>
              <a:rPr lang="en-US" sz="1400" dirty="0"/>
              <a:t>1,477,500 </a:t>
            </a:r>
            <a:r>
              <a:rPr lang="en-US" sz="1400" dirty="0" smtClean="0"/>
              <a:t>   (</a:t>
            </a:r>
            <a:r>
              <a:rPr lang="en-US" sz="1400" dirty="0"/>
              <a:t>8.4</a:t>
            </a:r>
            <a:r>
              <a:rPr lang="en-US" sz="1400" dirty="0" smtClean="0"/>
              <a:t>% </a:t>
            </a:r>
            <a:r>
              <a:rPr lang="en-US" sz="1400" dirty="0"/>
              <a:t>of total)</a:t>
            </a:r>
          </a:p>
          <a:p>
            <a:pPr>
              <a:spcBef>
                <a:spcPts val="600"/>
              </a:spcBef>
            </a:pPr>
            <a:r>
              <a:rPr lang="en-US" sz="1400" dirty="0" smtClean="0"/>
              <a:t>Reduction </a:t>
            </a:r>
            <a:r>
              <a:rPr lang="en-US" sz="1400" dirty="0"/>
              <a:t>from other </a:t>
            </a:r>
            <a:r>
              <a:rPr lang="en-US" sz="1400" dirty="0" smtClean="0"/>
              <a:t>areas:           $</a:t>
            </a:r>
            <a:r>
              <a:rPr lang="en-US" sz="1400" dirty="0"/>
              <a:t>930,164 </a:t>
            </a:r>
            <a:r>
              <a:rPr lang="en-US" sz="1400" dirty="0" smtClean="0"/>
              <a:t>       (</a:t>
            </a:r>
            <a:r>
              <a:rPr lang="en-US" sz="1400" dirty="0"/>
              <a:t>11.6% of total)</a:t>
            </a:r>
          </a:p>
          <a:p>
            <a:pPr>
              <a:spcBef>
                <a:spcPts val="600"/>
              </a:spcBef>
            </a:pPr>
            <a:endParaRPr lang="en-US" sz="800" dirty="0"/>
          </a:p>
          <a:p>
            <a:pPr>
              <a:spcBef>
                <a:spcPts val="600"/>
              </a:spcBef>
            </a:pPr>
            <a:r>
              <a:rPr lang="en-US" sz="1400" b="1" dirty="0" smtClean="0"/>
              <a:t>Position Reductions: </a:t>
            </a:r>
            <a:r>
              <a:rPr lang="en-US" sz="1400" dirty="0" smtClean="0"/>
              <a:t>30.25 </a:t>
            </a:r>
            <a:r>
              <a:rPr lang="en-US" sz="1400" dirty="0"/>
              <a:t>FTE (</a:t>
            </a:r>
            <a:r>
              <a:rPr lang="en-US" sz="1400" dirty="0" smtClean="0"/>
              <a:t>16.25 </a:t>
            </a:r>
            <a:r>
              <a:rPr lang="en-US" sz="1400" dirty="0"/>
              <a:t>instructional, </a:t>
            </a:r>
            <a:r>
              <a:rPr lang="en-US" sz="1400" dirty="0" smtClean="0"/>
              <a:t>6 clerical</a:t>
            </a:r>
          </a:p>
          <a:p>
            <a:pPr>
              <a:spcBef>
                <a:spcPts val="600"/>
              </a:spcBef>
            </a:pPr>
            <a:r>
              <a:rPr lang="en-US" sz="1400" dirty="0" smtClean="0"/>
              <a:t>4 </a:t>
            </a:r>
            <a:r>
              <a:rPr lang="en-US" sz="1400" dirty="0"/>
              <a:t>Professional, </a:t>
            </a:r>
            <a:r>
              <a:rPr lang="en-US" sz="1400" dirty="0" smtClean="0"/>
              <a:t> 4 </a:t>
            </a:r>
            <a:r>
              <a:rPr lang="en-US" sz="1400" dirty="0"/>
              <a:t>FTE equivalent in part-time, summer, overload, etc.)</a:t>
            </a:r>
          </a:p>
          <a:p>
            <a:pPr>
              <a:spcBef>
                <a:spcPts val="600"/>
              </a:spcBef>
            </a:pPr>
            <a:r>
              <a:rPr lang="en-US" sz="1050" dirty="0"/>
              <a:t>Note: </a:t>
            </a:r>
            <a:r>
              <a:rPr lang="en-US" sz="1050" b="1" dirty="0"/>
              <a:t>43.8% </a:t>
            </a:r>
            <a:r>
              <a:rPr lang="en-US" sz="1050" dirty="0"/>
              <a:t>of total AA </a:t>
            </a:r>
            <a:r>
              <a:rPr lang="en-US" sz="1050" dirty="0" smtClean="0"/>
              <a:t>budget </a:t>
            </a:r>
            <a:r>
              <a:rPr lang="en-US" sz="1050" dirty="0"/>
              <a:t>is </a:t>
            </a:r>
            <a:r>
              <a:rPr lang="en-US" sz="1050" dirty="0" smtClean="0"/>
              <a:t>instruction. </a:t>
            </a:r>
            <a:r>
              <a:rPr lang="en-US" sz="1050" dirty="0"/>
              <a:t>Instruction reduction is </a:t>
            </a:r>
            <a:r>
              <a:rPr lang="en-US" sz="1050" b="1" dirty="0"/>
              <a:t>41.0%</a:t>
            </a:r>
            <a:r>
              <a:rPr lang="en-US" sz="1050" dirty="0"/>
              <a:t> of total.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61" y="1599952"/>
            <a:ext cx="3237936" cy="2207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882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_master_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3765" cy="5177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621280" y="-17678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05199" y="278095"/>
            <a:ext cx="56388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Regular"/>
                <a:ea typeface="+mn-ea"/>
                <a:cs typeface="Raleway Regular"/>
              </a:rPr>
              <a:t>MONTANA STATE UNIVERSITY 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Regular"/>
                <a:ea typeface="+mn-ea"/>
                <a:cs typeface="Raleway Regular"/>
              </a:rPr>
              <a:t>BILLINGS</a:t>
            </a:r>
            <a:endParaRPr lang="en-US" sz="2800" dirty="0">
              <a:latin typeface="Raleway Regular"/>
              <a:ea typeface="+mn-ea"/>
              <a:cs typeface="Raleway Regular"/>
            </a:endParaRPr>
          </a:p>
          <a:p>
            <a:pPr lvl="1">
              <a:defRPr/>
            </a:pPr>
            <a:r>
              <a:rPr lang="en-US" sz="1400" dirty="0"/>
              <a:t> </a:t>
            </a:r>
            <a:r>
              <a:rPr lang="en-US" sz="1400" dirty="0" smtClean="0"/>
              <a:t>                              </a:t>
            </a:r>
            <a:r>
              <a:rPr lang="en-US" sz="1600" i="1" dirty="0" smtClean="0"/>
              <a:t>VC STUDENT AFFAIRS  - </a:t>
            </a:r>
            <a:r>
              <a:rPr lang="en-US" sz="1600" i="1" dirty="0"/>
              <a:t> </a:t>
            </a:r>
            <a:r>
              <a:rPr lang="en-US" sz="1600" i="1" dirty="0" smtClean="0"/>
              <a:t>strategic reductions</a:t>
            </a:r>
            <a:endParaRPr lang="en-US" sz="1600" dirty="0">
              <a:latin typeface="Raleway Regular"/>
              <a:ea typeface="+mn-ea"/>
              <a:cs typeface="Raleway Regular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4068" y="882501"/>
            <a:ext cx="4836941" cy="418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Goal: 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Holistic student advising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orientation to graduation</a:t>
            </a:r>
          </a:p>
          <a:p>
            <a:pPr>
              <a:lnSpc>
                <a:spcPct val="107000"/>
              </a:lnSpc>
            </a:pPr>
            <a:endParaRPr lang="en-US" sz="8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Enrollment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Services: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Merge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Career Counseling and Academic Advising; and, broaden mission of Orientation and Peer Mentoring </a:t>
            </a:r>
            <a:endParaRPr lang="en-US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Life: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Merge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roles in Career Services Job Locator/Community Service Work Study Program &amp; Office of Community Involvement</a:t>
            </a:r>
            <a:endParaRPr lang="en-US" sz="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endParaRPr lang="en-US" sz="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Diversity 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Center programming/training, multicultural student support and respective student organizations </a:t>
            </a:r>
            <a:endParaRPr lang="en-US" sz="14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en-US" sz="1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will 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supported by staff in the Student Union and </a:t>
            </a:r>
            <a:endParaRPr lang="en-US" sz="14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Events 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Office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Position Reductions: 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FTE</a:t>
            </a:r>
          </a:p>
          <a:p>
            <a:pPr>
              <a:lnSpc>
                <a:spcPct val="107000"/>
              </a:lnSpc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Reduction Total: 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$338,800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439" y="3840549"/>
            <a:ext cx="6710289" cy="6984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359" t="15567" r="4616" b="6948"/>
          <a:stretch/>
        </p:blipFill>
        <p:spPr>
          <a:xfrm>
            <a:off x="4596425" y="1184015"/>
            <a:ext cx="4401797" cy="262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8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_master_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3765" cy="51771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438" y="3840549"/>
            <a:ext cx="6710289" cy="6984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621280" y="-17678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05199" y="278095"/>
            <a:ext cx="56388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Regular"/>
                <a:ea typeface="+mn-ea"/>
                <a:cs typeface="Raleway Regular"/>
              </a:rPr>
              <a:t>MONTANA STATE UNIVERSITY 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Regular"/>
                <a:ea typeface="+mn-ea"/>
                <a:cs typeface="Raleway Regular"/>
              </a:rPr>
              <a:t>BILLINGS</a:t>
            </a:r>
            <a:endParaRPr lang="en-US" sz="2800" dirty="0">
              <a:latin typeface="Raleway Regular"/>
              <a:ea typeface="+mn-ea"/>
              <a:cs typeface="Raleway Regular"/>
            </a:endParaRPr>
          </a:p>
          <a:p>
            <a:pPr lvl="1">
              <a:defRPr/>
            </a:pPr>
            <a:r>
              <a:rPr lang="en-US" sz="1400" dirty="0"/>
              <a:t> </a:t>
            </a:r>
            <a:r>
              <a:rPr lang="en-US" sz="1400" dirty="0" smtClean="0"/>
              <a:t>            </a:t>
            </a:r>
            <a:r>
              <a:rPr lang="en-US" sz="1600" i="1" dirty="0" smtClean="0"/>
              <a:t>VC ADMINISTRATIVE SERVICES  -  strategic reductions</a:t>
            </a:r>
            <a:endParaRPr lang="en-US" sz="1600" dirty="0">
              <a:latin typeface="Raleway Regular"/>
              <a:ea typeface="+mn-ea"/>
              <a:cs typeface="Raleway Regular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4068" y="882501"/>
            <a:ext cx="4836941" cy="4015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 Services: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Personnel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Vice Chancellor’s Office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Police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Human Resources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Financial Services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Facilities Services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Business 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services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n-US" sz="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lease obligations and other direct costs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Operations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Utilities/Energy 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Savings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Maintenance </a:t>
            </a:r>
          </a:p>
          <a:p>
            <a:pPr>
              <a:lnSpc>
                <a:spcPct val="107000"/>
              </a:lnSpc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Position Reductions: 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FTE</a:t>
            </a:r>
          </a:p>
          <a:p>
            <a:pPr>
              <a:lnSpc>
                <a:spcPct val="107000"/>
              </a:lnSpc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Reduction Total: 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$815,945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359" t="15567" r="4616" b="6948"/>
          <a:stretch/>
        </p:blipFill>
        <p:spPr>
          <a:xfrm>
            <a:off x="4596425" y="1184015"/>
            <a:ext cx="4401797" cy="26212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369" t="14973" r="4665" b="8104"/>
          <a:stretch/>
        </p:blipFill>
        <p:spPr>
          <a:xfrm>
            <a:off x="4617055" y="1171336"/>
            <a:ext cx="4381167" cy="259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0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_master_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3765" cy="5177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621280" y="-17678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05199" y="278095"/>
            <a:ext cx="56388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Regular"/>
                <a:ea typeface="+mn-ea"/>
                <a:cs typeface="Raleway Regular"/>
              </a:rPr>
              <a:t>MONTANA STATE UNIVERSITY 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Regular"/>
                <a:ea typeface="+mn-ea"/>
                <a:cs typeface="Raleway Regular"/>
              </a:rPr>
              <a:t>BILLINGS</a:t>
            </a:r>
            <a:endParaRPr lang="en-US" sz="2800" dirty="0">
              <a:latin typeface="Raleway Regular"/>
              <a:ea typeface="+mn-ea"/>
              <a:cs typeface="Raleway Regular"/>
            </a:endParaRPr>
          </a:p>
          <a:p>
            <a:pPr lvl="1">
              <a:defRPr/>
            </a:pPr>
            <a:r>
              <a:rPr lang="en-US" sz="1400" dirty="0" smtClean="0"/>
              <a:t>				</a:t>
            </a:r>
            <a:r>
              <a:rPr lang="en-US" sz="1600" i="1" dirty="0" smtClean="0"/>
              <a:t>BUDGET BRIEFING - 12.10.2014</a:t>
            </a:r>
            <a:endParaRPr lang="en-US" sz="1600" i="1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600" dirty="0">
              <a:latin typeface="Raleway Regular"/>
              <a:cs typeface="Raleway Regular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600" dirty="0">
              <a:latin typeface="Raleway Regular"/>
              <a:ea typeface="+mn-ea"/>
              <a:cs typeface="Raleway Regular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600" dirty="0">
              <a:latin typeface="Raleway Regular"/>
              <a:ea typeface="+mn-ea"/>
              <a:cs typeface="Raleway Regular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latin typeface="Raleway Regular"/>
              <a:ea typeface="+mn-ea"/>
              <a:cs typeface="Raleway Regular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559"/>
          <a:stretch/>
        </p:blipFill>
        <p:spPr>
          <a:xfrm>
            <a:off x="260252" y="840991"/>
            <a:ext cx="3854547" cy="35360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027" y="2154240"/>
            <a:ext cx="4995052" cy="1438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969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_master_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3765" cy="5177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621280" y="-17678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83887" y="418138"/>
            <a:ext cx="5740671" cy="4358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Regular"/>
                <a:ea typeface="+mn-ea"/>
                <a:cs typeface="Raleway Regular"/>
              </a:rPr>
              <a:t>MONTANA STATE UNIVERSITY 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Regular"/>
                <a:ea typeface="+mn-ea"/>
                <a:cs typeface="Raleway Regular"/>
              </a:rPr>
              <a:t>BILLINGS</a:t>
            </a:r>
            <a:endParaRPr lang="en-US" sz="2800" dirty="0">
              <a:latin typeface="Raleway Regular"/>
              <a:ea typeface="+mn-ea"/>
              <a:cs typeface="Raleway Regula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i="1" u="sng" dirty="0" smtClean="0">
              <a:latin typeface="Raleway Regular"/>
              <a:ea typeface="+mn-ea"/>
              <a:cs typeface="Raleway Regular"/>
            </a:endParaRPr>
          </a:p>
          <a:p>
            <a:pPr lvl="0"/>
            <a:endParaRPr lang="en-US" sz="10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u="sng" dirty="0" smtClean="0">
                <a:latin typeface="Raleway Regular"/>
                <a:cs typeface="Raleway Regular"/>
              </a:rPr>
              <a:t>Internal Planning Assumptions</a:t>
            </a:r>
            <a:endParaRPr lang="en-US" sz="2000" i="1" u="sng" dirty="0">
              <a:latin typeface="Raleway Regular"/>
              <a:cs typeface="Raleway Regular"/>
            </a:endParaRPr>
          </a:p>
          <a:p>
            <a:pPr>
              <a:lnSpc>
                <a:spcPct val="250000"/>
              </a:lnSpc>
            </a:pPr>
            <a:r>
              <a:rPr lang="en-US" sz="1250" dirty="0" smtClean="0"/>
              <a:t>Estimated </a:t>
            </a:r>
            <a:r>
              <a:rPr lang="en-US" sz="1250" dirty="0"/>
              <a:t>tuition revenue reduction due to enrollment decline                        </a:t>
            </a:r>
            <a:r>
              <a:rPr lang="en-US" sz="1250" dirty="0" smtClean="0"/>
              <a:t> $1.15M</a:t>
            </a:r>
          </a:p>
          <a:p>
            <a:pPr>
              <a:lnSpc>
                <a:spcPct val="250000"/>
              </a:lnSpc>
            </a:pPr>
            <a:r>
              <a:rPr lang="en-US" sz="1250" dirty="0"/>
              <a:t>Estimated State support reduction due to enrollment decline                            </a:t>
            </a:r>
            <a:r>
              <a:rPr lang="en-US" sz="1250" dirty="0" smtClean="0"/>
              <a:t>$</a:t>
            </a:r>
            <a:r>
              <a:rPr lang="en-US" sz="1250" dirty="0"/>
              <a:t>1.00M</a:t>
            </a:r>
          </a:p>
          <a:p>
            <a:pPr>
              <a:lnSpc>
                <a:spcPct val="250000"/>
              </a:lnSpc>
            </a:pPr>
            <a:r>
              <a:rPr lang="en-US" sz="1250" dirty="0" smtClean="0"/>
              <a:t>Estimated State support reduction based on performance </a:t>
            </a:r>
            <a:r>
              <a:rPr lang="en-US" sz="1250" dirty="0"/>
              <a:t>based funding        </a:t>
            </a:r>
            <a:r>
              <a:rPr lang="en-US" sz="1250" dirty="0" smtClean="0"/>
              <a:t>$1.58M</a:t>
            </a:r>
            <a:endParaRPr lang="en-US" sz="1250" dirty="0"/>
          </a:p>
          <a:p>
            <a:pPr>
              <a:lnSpc>
                <a:spcPct val="250000"/>
              </a:lnSpc>
            </a:pPr>
            <a:r>
              <a:rPr lang="en-US" sz="1250" dirty="0" smtClean="0"/>
              <a:t>Base </a:t>
            </a:r>
            <a:r>
              <a:rPr lang="en-US" sz="1250" dirty="0"/>
              <a:t>budget expenditure increase due to increase in enrollment reserve         </a:t>
            </a:r>
            <a:r>
              <a:rPr lang="en-US" sz="1250" dirty="0" smtClean="0"/>
              <a:t>$</a:t>
            </a:r>
            <a:r>
              <a:rPr lang="en-US" sz="1250" dirty="0"/>
              <a:t>0.30M</a:t>
            </a:r>
          </a:p>
          <a:p>
            <a:pPr>
              <a:lnSpc>
                <a:spcPct val="250000"/>
              </a:lnSpc>
            </a:pPr>
            <a:r>
              <a:rPr lang="en-US" sz="1250" u="sng" dirty="0" smtClean="0"/>
              <a:t>Base </a:t>
            </a:r>
            <a:r>
              <a:rPr lang="en-US" sz="1250" u="sng" dirty="0"/>
              <a:t>budget </a:t>
            </a:r>
            <a:r>
              <a:rPr lang="en-US" sz="1250" u="sng" dirty="0" smtClean="0"/>
              <a:t>expenditure </a:t>
            </a:r>
            <a:r>
              <a:rPr lang="en-US" sz="1250" u="sng" dirty="0"/>
              <a:t>for State fixed cost increases &amp; other obligations      </a:t>
            </a:r>
            <a:r>
              <a:rPr lang="en-US" sz="1250" u="sng" dirty="0" smtClean="0"/>
              <a:t>$</a:t>
            </a:r>
            <a:r>
              <a:rPr lang="en-US" sz="1250" u="sng" dirty="0"/>
              <a:t>0.37M</a:t>
            </a:r>
            <a:endParaRPr lang="en-US" sz="1250" dirty="0"/>
          </a:p>
          <a:p>
            <a:pPr>
              <a:lnSpc>
                <a:spcPct val="150000"/>
              </a:lnSpc>
            </a:pPr>
            <a:r>
              <a:rPr lang="en-US" sz="2200" b="1" i="1" dirty="0" smtClean="0"/>
              <a:t>Total </a:t>
            </a:r>
            <a:r>
              <a:rPr lang="en-US" sz="2200" b="1" i="1" dirty="0"/>
              <a:t>Revenue G</a:t>
            </a:r>
            <a:r>
              <a:rPr lang="en-US" sz="2200" b="1" i="1" dirty="0" smtClean="0"/>
              <a:t>ap</a:t>
            </a:r>
            <a:r>
              <a:rPr lang="en-US" sz="2200" b="1" i="1" dirty="0"/>
              <a:t>                                      </a:t>
            </a:r>
            <a:r>
              <a:rPr lang="en-US" sz="2200" b="1" i="1" dirty="0" smtClean="0"/>
              <a:t>$</a:t>
            </a:r>
            <a:r>
              <a:rPr lang="en-US" sz="2200" b="1" i="1" dirty="0"/>
              <a:t>4.40M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latin typeface="Raleway Regular"/>
              <a:ea typeface="+mn-ea"/>
              <a:cs typeface="Raleway Regular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71" y="418138"/>
            <a:ext cx="2675256" cy="40279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997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_master_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3765" cy="5177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621280" y="-17678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05199" y="278095"/>
            <a:ext cx="56388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Regular"/>
                <a:ea typeface="+mn-ea"/>
                <a:cs typeface="Raleway Regular"/>
              </a:rPr>
              <a:t>MONTANA STATE UNIVERSITY 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Regular"/>
                <a:ea typeface="+mn-ea"/>
                <a:cs typeface="Raleway Regular"/>
              </a:rPr>
              <a:t>BILLINGS</a:t>
            </a:r>
            <a:r>
              <a:rPr lang="en-US" sz="2800" dirty="0" smtClean="0">
                <a:latin typeface="Raleway Regular"/>
                <a:cs typeface="Raleway Regular"/>
              </a:rPr>
              <a:t>     </a:t>
            </a:r>
            <a:r>
              <a:rPr lang="en-US" sz="1600" i="1" dirty="0" smtClean="0"/>
              <a:t>    REDUCTION BY EXECUTIVE -  2/10/2015</a:t>
            </a:r>
            <a:endParaRPr lang="en-US" sz="1600" dirty="0">
              <a:latin typeface="Raleway Regular"/>
              <a:ea typeface="+mn-ea"/>
              <a:cs typeface="Raleway Regular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032" t="15489" r="4892" b="8240"/>
          <a:stretch/>
        </p:blipFill>
        <p:spPr>
          <a:xfrm>
            <a:off x="6148834" y="2082799"/>
            <a:ext cx="3025049" cy="17722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4401" y="-1203354"/>
            <a:ext cx="5394960" cy="5615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274" y="1325631"/>
            <a:ext cx="5879822" cy="275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8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_master_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3765" cy="5177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621280" y="-17678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05199" y="278095"/>
            <a:ext cx="56388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Regular"/>
                <a:ea typeface="+mn-ea"/>
                <a:cs typeface="Raleway Regular"/>
              </a:rPr>
              <a:t>MONTANA STATE UNIVERSITY 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Regular"/>
                <a:ea typeface="+mn-ea"/>
                <a:cs typeface="Raleway Regular"/>
              </a:rPr>
              <a:t>BILLINGS</a:t>
            </a:r>
            <a:endParaRPr lang="en-US" sz="2800" dirty="0">
              <a:latin typeface="Raleway Regular"/>
              <a:ea typeface="+mn-ea"/>
              <a:cs typeface="Raleway Regular"/>
            </a:endParaRPr>
          </a:p>
          <a:p>
            <a:pPr lvl="1">
              <a:defRPr/>
            </a:pPr>
            <a:r>
              <a:rPr lang="en-US" sz="1400" dirty="0" smtClean="0"/>
              <a:t>	                                </a:t>
            </a:r>
            <a:r>
              <a:rPr lang="en-US" sz="1600" i="1" dirty="0" smtClean="0"/>
              <a:t>BUDGET BRIEFING  -  2/10/2015</a:t>
            </a:r>
            <a:endParaRPr lang="en-US" sz="1600" dirty="0">
              <a:latin typeface="Raleway Regular"/>
              <a:ea typeface="+mn-ea"/>
              <a:cs typeface="Raleway Regular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45" y="3712302"/>
            <a:ext cx="7708422" cy="668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645" y="1167073"/>
            <a:ext cx="7708422" cy="25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6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_master_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3765" cy="5177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621280" y="-17678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05199" y="278095"/>
            <a:ext cx="56388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Regular"/>
                <a:ea typeface="+mn-ea"/>
                <a:cs typeface="Raleway Regular"/>
              </a:rPr>
              <a:t>MONTANA STATE UNIVERSITY 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Regular"/>
                <a:ea typeface="+mn-ea"/>
                <a:cs typeface="Raleway Regular"/>
              </a:rPr>
              <a:t>BILLINGS</a:t>
            </a:r>
            <a:endParaRPr lang="en-US" sz="2800" dirty="0">
              <a:latin typeface="Raleway Regular"/>
              <a:ea typeface="+mn-ea"/>
              <a:cs typeface="Raleway Regular"/>
            </a:endParaRPr>
          </a:p>
          <a:p>
            <a:pPr lvl="1">
              <a:defRPr/>
            </a:pPr>
            <a:r>
              <a:rPr lang="en-US" sz="1400" dirty="0" smtClean="0"/>
              <a:t>				</a:t>
            </a:r>
            <a:endParaRPr lang="en-US" sz="1600" i="1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600" dirty="0">
              <a:latin typeface="Raleway Regular"/>
              <a:cs typeface="Raleway Regular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600" dirty="0">
              <a:latin typeface="Raleway Regular"/>
              <a:ea typeface="+mn-ea"/>
              <a:cs typeface="Raleway Regular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600" dirty="0">
              <a:latin typeface="Raleway Regular"/>
              <a:ea typeface="+mn-ea"/>
              <a:cs typeface="Raleway Regular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latin typeface="Raleway Regular"/>
              <a:ea typeface="+mn-ea"/>
              <a:cs typeface="Raleway Regular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6110" y="1944878"/>
            <a:ext cx="80073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i="1" dirty="0" smtClean="0">
              <a:latin typeface="Raleway Regular"/>
              <a:cs typeface="Raleway Regular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latin typeface="Raleway Regular"/>
                <a:cs typeface="Raleway Regular"/>
              </a:rPr>
              <a:t>http://www.msubillings.edu/budgetoffice/2015-2017estimates/index.htm</a:t>
            </a:r>
            <a:endParaRPr lang="en-US" b="1" i="1" dirty="0" smtClean="0">
              <a:latin typeface="Raleway Regular"/>
              <a:cs typeface="Raleway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02160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_master_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3765" cy="5177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621280" y="-17678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88455" y="278095"/>
            <a:ext cx="655554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Regular"/>
                <a:ea typeface="+mn-ea"/>
                <a:cs typeface="Raleway Regular"/>
              </a:rPr>
              <a:t>MONTANA STATE UNIVERSITY 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Regular"/>
                <a:ea typeface="+mn-ea"/>
                <a:cs typeface="Raleway Regular"/>
              </a:rPr>
              <a:t>BILLINGS</a:t>
            </a:r>
            <a:endParaRPr lang="en-US" sz="2800" dirty="0">
              <a:latin typeface="Raleway Regular"/>
              <a:cs typeface="Raleway Regular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u="sng" dirty="0" smtClean="0"/>
              <a:t>Full </a:t>
            </a:r>
            <a:r>
              <a:rPr lang="en-US" sz="1600" u="sng" dirty="0"/>
              <a:t>Time Equivalent </a:t>
            </a:r>
            <a:r>
              <a:rPr lang="en-US" sz="1600" u="sng" dirty="0" smtClean="0"/>
              <a:t>Personnel</a:t>
            </a:r>
            <a:r>
              <a:rPr lang="en-US" sz="1600" dirty="0"/>
              <a:t> </a:t>
            </a:r>
            <a:r>
              <a:rPr lang="en-US" sz="1600" dirty="0" smtClean="0"/>
              <a:t>    </a:t>
            </a:r>
            <a:r>
              <a:rPr lang="en-US" sz="1600" i="1" dirty="0" smtClean="0"/>
              <a:t>BUDGET BRIEFING - 12.10.2014</a:t>
            </a:r>
            <a:endParaRPr lang="en-US" sz="1600" i="1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600" dirty="0">
              <a:latin typeface="Raleway Regular"/>
              <a:cs typeface="Raleway Regular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600" dirty="0">
              <a:latin typeface="Raleway Regular"/>
              <a:ea typeface="+mn-ea"/>
              <a:cs typeface="Raleway Regular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600" dirty="0">
              <a:latin typeface="Raleway Regular"/>
              <a:ea typeface="+mn-ea"/>
              <a:cs typeface="Raleway Regular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latin typeface="Raleway Regular"/>
              <a:ea typeface="+mn-ea"/>
              <a:cs typeface="Raleway Regular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710418" y="1137482"/>
          <a:ext cx="7617657" cy="3385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640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_master_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3765" cy="5177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621280" y="-17678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09103" y="278095"/>
            <a:ext cx="63348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Regular"/>
                <a:ea typeface="+mn-ea"/>
                <a:cs typeface="Raleway Regular"/>
              </a:rPr>
              <a:t>MONTANA STATE UNIVERSITY 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Regular"/>
                <a:ea typeface="+mn-ea"/>
                <a:cs typeface="Raleway Regular"/>
              </a:rPr>
              <a:t>BILLINGS</a:t>
            </a:r>
            <a:r>
              <a:rPr lang="en-US" sz="2800" dirty="0">
                <a:latin typeface="Raleway Regular"/>
                <a:cs typeface="Raleway Regular"/>
              </a:rPr>
              <a:t> </a:t>
            </a:r>
            <a:r>
              <a:rPr lang="en-US" sz="1600" u="sng" dirty="0" smtClean="0"/>
              <a:t>Enrollment </a:t>
            </a:r>
            <a:r>
              <a:rPr lang="en-US" sz="1600" u="sng" dirty="0"/>
              <a:t>by Residency, FY09 - </a:t>
            </a:r>
            <a:r>
              <a:rPr lang="en-US" sz="1600" u="sng" dirty="0" smtClean="0"/>
              <a:t>FY15</a:t>
            </a:r>
            <a:r>
              <a:rPr lang="en-US" sz="1600" dirty="0" smtClean="0"/>
              <a:t>     </a:t>
            </a:r>
            <a:r>
              <a:rPr lang="en-US" sz="1600" i="1" dirty="0" smtClean="0"/>
              <a:t>BUDGET BRIEFING - 12.10.2014</a:t>
            </a:r>
            <a:endParaRPr lang="en-US" sz="1600" i="1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600" dirty="0">
              <a:latin typeface="Raleway Regular"/>
              <a:cs typeface="Raleway Regular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600" dirty="0">
              <a:latin typeface="Raleway Regular"/>
              <a:ea typeface="+mn-ea"/>
              <a:cs typeface="Raleway Regular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600" dirty="0">
              <a:latin typeface="Raleway Regular"/>
              <a:ea typeface="+mn-ea"/>
              <a:cs typeface="Raleway Regular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latin typeface="Raleway Regular"/>
              <a:ea typeface="+mn-ea"/>
              <a:cs typeface="Raleway Regular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1140375" y="1097280"/>
          <a:ext cx="6865315" cy="3443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9064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_master_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3765" cy="5177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621280" y="-17678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05199" y="278095"/>
            <a:ext cx="56388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Regular"/>
                <a:ea typeface="+mn-ea"/>
                <a:cs typeface="Raleway Regular"/>
              </a:rPr>
              <a:t>MONTANA STATE UNIVERSITY 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Regular"/>
                <a:ea typeface="+mn-ea"/>
                <a:cs typeface="Raleway Regular"/>
              </a:rPr>
              <a:t>BILLINGS</a:t>
            </a:r>
            <a:endParaRPr lang="en-US" sz="2800" dirty="0">
              <a:latin typeface="Raleway Regular"/>
              <a:ea typeface="+mn-ea"/>
              <a:cs typeface="Raleway Regular"/>
            </a:endParaRPr>
          </a:p>
          <a:p>
            <a:pPr lvl="1">
              <a:defRPr/>
            </a:pPr>
            <a:r>
              <a:rPr lang="en-US" sz="1400" dirty="0" smtClean="0"/>
              <a:t>				</a:t>
            </a:r>
            <a:r>
              <a:rPr lang="en-US" sz="1600" i="1" dirty="0" smtClean="0"/>
              <a:t>BUDGET BRIEFING - 12.10.2014</a:t>
            </a:r>
            <a:endParaRPr lang="en-US" sz="1600" i="1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600" dirty="0">
              <a:latin typeface="Raleway Regular"/>
              <a:cs typeface="Raleway Regular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600" dirty="0">
              <a:latin typeface="Raleway Regular"/>
              <a:ea typeface="+mn-ea"/>
              <a:cs typeface="Raleway Regular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600" dirty="0">
              <a:latin typeface="Raleway Regular"/>
              <a:ea typeface="+mn-ea"/>
              <a:cs typeface="Raleway Regular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latin typeface="Raleway Regular"/>
              <a:ea typeface="+mn-ea"/>
              <a:cs typeface="Raleway Regular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1530" b="1367"/>
          <a:stretch/>
        </p:blipFill>
        <p:spPr>
          <a:xfrm>
            <a:off x="263704" y="858129"/>
            <a:ext cx="4612350" cy="36013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852" y="1899139"/>
            <a:ext cx="5064370" cy="1699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589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_master_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3765" cy="5177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621280" y="-17678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88455" y="278095"/>
            <a:ext cx="655554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Regular"/>
                <a:ea typeface="+mn-ea"/>
                <a:cs typeface="Raleway Regular"/>
              </a:rPr>
              <a:t>MONTANA STATE UNIVERSITY 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Regular"/>
                <a:ea typeface="+mn-ea"/>
                <a:cs typeface="Raleway Regular"/>
              </a:rPr>
              <a:t>BILLINGS</a:t>
            </a:r>
            <a:endParaRPr lang="en-US" sz="2800" dirty="0">
              <a:latin typeface="Raleway Regular"/>
              <a:cs typeface="Raleway Regular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u="sng" dirty="0" smtClean="0"/>
              <a:t>Student FTE to Personnel FTE Ratios</a:t>
            </a:r>
            <a:r>
              <a:rPr lang="en-US" sz="1600" dirty="0" smtClean="0"/>
              <a:t>     </a:t>
            </a:r>
            <a:r>
              <a:rPr lang="en-US" sz="1600" i="1" dirty="0" smtClean="0"/>
              <a:t>BUDGET BRIEFING - 12.10.2014</a:t>
            </a:r>
            <a:endParaRPr lang="en-US" sz="1600" i="1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600" dirty="0">
              <a:latin typeface="Raleway Regular"/>
              <a:cs typeface="Raleway Regular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600" dirty="0">
              <a:latin typeface="Raleway Regular"/>
              <a:ea typeface="+mn-ea"/>
              <a:cs typeface="Raleway Regular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600" dirty="0">
              <a:latin typeface="Raleway Regular"/>
              <a:ea typeface="+mn-ea"/>
              <a:cs typeface="Raleway Regular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latin typeface="Raleway Regular"/>
              <a:ea typeface="+mn-ea"/>
              <a:cs typeface="Raleway Regular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809558" y="1048043"/>
          <a:ext cx="7525549" cy="3550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3900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21461</TotalTime>
  <Words>598</Words>
  <Application>Microsoft Office PowerPoint</Application>
  <PresentationFormat>On-screen Show (16:9)</PresentationFormat>
  <Paragraphs>150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Raleway Regular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MSUB 16:9 Template</dc:title>
  <dc:subject/>
  <dc:creator>Patrick Williams</dc:creator>
  <cp:keywords/>
  <dc:description/>
  <cp:lastModifiedBy>Nook, Mark</cp:lastModifiedBy>
  <cp:revision>440</cp:revision>
  <cp:lastPrinted>2015-02-10T18:34:56Z</cp:lastPrinted>
  <dcterms:created xsi:type="dcterms:W3CDTF">2010-04-12T23:12:02Z</dcterms:created>
  <dcterms:modified xsi:type="dcterms:W3CDTF">2015-03-05T05:53:43Z</dcterms:modified>
  <cp:category/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