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62" r:id="rId3"/>
    <p:sldId id="279" r:id="rId4"/>
    <p:sldId id="280" r:id="rId5"/>
    <p:sldId id="281" r:id="rId6"/>
    <p:sldId id="289" r:id="rId7"/>
    <p:sldId id="266" r:id="rId8"/>
    <p:sldId id="282" r:id="rId9"/>
    <p:sldId id="283" r:id="rId10"/>
    <p:sldId id="284" r:id="rId11"/>
    <p:sldId id="288" r:id="rId12"/>
    <p:sldId id="269" r:id="rId13"/>
    <p:sldId id="270" r:id="rId14"/>
    <p:sldId id="285" r:id="rId15"/>
    <p:sldId id="264" r:id="rId16"/>
    <p:sldId id="287" r:id="rId17"/>
    <p:sldId id="286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14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Students Taking 15 or More Credits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3516185476815386E-2"/>
          <c:y val="0.10608365019011405"/>
          <c:w val="0.88242477394840957"/>
          <c:h val="0.71976587527319535"/>
        </c:manualLayout>
      </c:layout>
      <c:barChart>
        <c:barDir val="col"/>
        <c:grouping val="clustered"/>
        <c:varyColors val="0"/>
        <c:ser>
          <c:idx val="0"/>
          <c:order val="0"/>
          <c:tx>
            <c:v>First Year Students</c:v>
          </c:tx>
          <c:spPr>
            <a:solidFill>
              <a:schemeClr val="tx2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NewUG!$B$2:$F$2</c:f>
              <c:strCache>
                <c:ptCount val="5"/>
                <c:pt idx="0">
                  <c:v>Fall11</c:v>
                </c:pt>
                <c:pt idx="1">
                  <c:v>Fall 12</c:v>
                </c:pt>
                <c:pt idx="2">
                  <c:v>Fall 13</c:v>
                </c:pt>
                <c:pt idx="3">
                  <c:v>Fall 14</c:v>
                </c:pt>
                <c:pt idx="4">
                  <c:v>Fall 15</c:v>
                </c:pt>
              </c:strCache>
            </c:strRef>
          </c:cat>
          <c:val>
            <c:numRef>
              <c:f>NewUG!$B$29:$F$29</c:f>
              <c:numCache>
                <c:formatCode>0%</c:formatCode>
                <c:ptCount val="5"/>
                <c:pt idx="0">
                  <c:v>0.49576271186440685</c:v>
                </c:pt>
                <c:pt idx="1">
                  <c:v>0.57848392036753438</c:v>
                </c:pt>
                <c:pt idx="2">
                  <c:v>0.55089015787705742</c:v>
                </c:pt>
                <c:pt idx="3">
                  <c:v>0.59389363099146431</c:v>
                </c:pt>
                <c:pt idx="4">
                  <c:v>0.64445173998686811</c:v>
                </c:pt>
              </c:numCache>
            </c:numRef>
          </c:val>
        </c:ser>
        <c:ser>
          <c:idx val="1"/>
          <c:order val="1"/>
          <c:tx>
            <c:v>All Undergraduates</c:v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AllUG!$B$38:$F$38</c:f>
              <c:numCache>
                <c:formatCode>0%</c:formatCode>
                <c:ptCount val="5"/>
                <c:pt idx="0">
                  <c:v>0.45708893994092548</c:v>
                </c:pt>
                <c:pt idx="1">
                  <c:v>0.50032938076416333</c:v>
                </c:pt>
                <c:pt idx="2">
                  <c:v>0.5120662460567823</c:v>
                </c:pt>
                <c:pt idx="3">
                  <c:v>0.52648902821316612</c:v>
                </c:pt>
                <c:pt idx="4">
                  <c:v>0.55275542735691519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5533184"/>
        <c:axId val="296980144"/>
      </c:barChart>
      <c:catAx>
        <c:axId val="2455331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</a:defRPr>
            </a:pPr>
            <a:endParaRPr lang="en-US"/>
          </a:p>
        </c:txPr>
        <c:crossAx val="296980144"/>
        <c:crosses val="autoZero"/>
        <c:auto val="1"/>
        <c:lblAlgn val="ctr"/>
        <c:lblOffset val="100"/>
        <c:noMultiLvlLbl val="0"/>
      </c:catAx>
      <c:valAx>
        <c:axId val="29698014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</a:defRPr>
            </a:pPr>
            <a:endParaRPr lang="en-US"/>
          </a:p>
        </c:txPr>
        <c:crossAx val="245533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604193495281505E-2"/>
          <c:y val="0.10362444238196461"/>
          <c:w val="0.23672507267754697"/>
          <c:h val="0.1039469876151412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r>
              <a:rPr lang="en-US" sz="1600">
                <a:solidFill>
                  <a:schemeClr val="bg1"/>
                </a:solidFill>
              </a:rPr>
              <a:t>General Fund Expenditures by Program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45942955920484"/>
          <c:y val="8.482301587301587E-2"/>
          <c:w val="0.80438304498269897"/>
          <c:h val="0.82435857142857139"/>
        </c:manualLayout>
      </c:layout>
      <c:lineChart>
        <c:grouping val="standard"/>
        <c:varyColors val="0"/>
        <c:ser>
          <c:idx val="2"/>
          <c:order val="0"/>
          <c:tx>
            <c:strRef>
              <c:f>TABLE!$A$38</c:f>
              <c:strCache>
                <c:ptCount val="1"/>
                <c:pt idx="0">
                  <c:v>Instruction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7.317775857101686E-3"/>
                  <c:y val="2.4190476190476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TABLE!$B$36:$H$36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TABLE!$B$38:$H$38</c:f>
              <c:numCache>
                <c:formatCode>_(* #,##0_);_(* \(#,##0\);_(* "-"??_);_(@_)</c:formatCode>
                <c:ptCount val="7"/>
                <c:pt idx="0">
                  <c:v>64670633</c:v>
                </c:pt>
                <c:pt idx="1">
                  <c:v>67919549</c:v>
                </c:pt>
                <c:pt idx="2">
                  <c:v>69877764</c:v>
                </c:pt>
                <c:pt idx="3">
                  <c:v>71222054</c:v>
                </c:pt>
                <c:pt idx="4">
                  <c:v>80690238</c:v>
                </c:pt>
                <c:pt idx="5">
                  <c:v>84520387</c:v>
                </c:pt>
                <c:pt idx="6">
                  <c:v>90853319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TABLE!$A$40</c:f>
              <c:strCache>
                <c:ptCount val="1"/>
                <c:pt idx="0">
                  <c:v>Academic Support</c:v>
                </c:pt>
              </c:strCache>
            </c:strRef>
          </c:tx>
          <c:spPr>
            <a:ln w="50800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7078958880139976E-3"/>
                  <c:y val="-1.5751385243511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TABLE!$B$36:$H$36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TABLE!$B$40:$H$40</c:f>
              <c:numCache>
                <c:formatCode>_(* #,##0_);_(* \(#,##0\);_(* "-"??_);_(@_)</c:formatCode>
                <c:ptCount val="7"/>
                <c:pt idx="0">
                  <c:v>17595294</c:v>
                </c:pt>
                <c:pt idx="1">
                  <c:v>17894116</c:v>
                </c:pt>
                <c:pt idx="2">
                  <c:v>21007906</c:v>
                </c:pt>
                <c:pt idx="3">
                  <c:v>19278837</c:v>
                </c:pt>
                <c:pt idx="4">
                  <c:v>22923400</c:v>
                </c:pt>
                <c:pt idx="5">
                  <c:v>22555881</c:v>
                </c:pt>
                <c:pt idx="6">
                  <c:v>24803262</c:v>
                </c:pt>
              </c:numCache>
            </c:numRef>
          </c:val>
          <c:smooth val="0"/>
        </c:ser>
        <c:ser>
          <c:idx val="6"/>
          <c:order val="2"/>
          <c:tx>
            <c:strRef>
              <c:f>TABLE!$A$42</c:f>
              <c:strCache>
                <c:ptCount val="1"/>
                <c:pt idx="0">
                  <c:v>Student Services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TABLE!$B$36:$H$36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TABLE!$B$42:$H$42</c:f>
              <c:numCache>
                <c:formatCode>_(* #,##0_);_(* \(#,##0\);_(* "-"??_);_(@_)</c:formatCode>
                <c:ptCount val="7"/>
                <c:pt idx="0">
                  <c:v>9221144</c:v>
                </c:pt>
                <c:pt idx="1">
                  <c:v>9949346</c:v>
                </c:pt>
                <c:pt idx="2">
                  <c:v>10792319</c:v>
                </c:pt>
                <c:pt idx="3">
                  <c:v>11039553</c:v>
                </c:pt>
                <c:pt idx="4">
                  <c:v>12757889</c:v>
                </c:pt>
                <c:pt idx="5">
                  <c:v>13759974</c:v>
                </c:pt>
                <c:pt idx="6">
                  <c:v>14739890</c:v>
                </c:pt>
              </c:numCache>
            </c:numRef>
          </c:val>
          <c:smooth val="0"/>
        </c:ser>
        <c:ser>
          <c:idx val="9"/>
          <c:order val="3"/>
          <c:tx>
            <c:strRef>
              <c:f>TABLE!$A$45</c:f>
              <c:strCache>
                <c:ptCount val="1"/>
                <c:pt idx="0">
                  <c:v>Research</c:v>
                </c:pt>
              </c:strCache>
            </c:strRef>
          </c:tx>
          <c:spPr>
            <a:ln w="508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TABLE!$B$36:$H$36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TABLE!$B$45:$H$45</c:f>
              <c:numCache>
                <c:formatCode>_(* #,##0_);_(* \(#,##0\);_(* "-"??_);_(@_)</c:formatCode>
                <c:ptCount val="7"/>
                <c:pt idx="0">
                  <c:v>1633015</c:v>
                </c:pt>
                <c:pt idx="1">
                  <c:v>1046911</c:v>
                </c:pt>
                <c:pt idx="2">
                  <c:v>1182373</c:v>
                </c:pt>
                <c:pt idx="3">
                  <c:v>1728512</c:v>
                </c:pt>
                <c:pt idx="4">
                  <c:v>2370272</c:v>
                </c:pt>
                <c:pt idx="5">
                  <c:v>3414126</c:v>
                </c:pt>
                <c:pt idx="6">
                  <c:v>2357668</c:v>
                </c:pt>
              </c:numCache>
            </c:numRef>
          </c:val>
          <c:smooth val="0"/>
        </c:ser>
        <c:ser>
          <c:idx val="11"/>
          <c:order val="4"/>
          <c:tx>
            <c:strRef>
              <c:f>TABLE!$A$47</c:f>
              <c:strCache>
                <c:ptCount val="1"/>
                <c:pt idx="0">
                  <c:v>Public Service</c:v>
                </c:pt>
              </c:strCache>
            </c:strRef>
          </c:tx>
          <c:spPr>
            <a:ln w="50800"/>
          </c:spPr>
          <c:marker>
            <c:symbol val="none"/>
          </c:marker>
          <c:dLbls>
            <c:dLbl>
              <c:idx val="0"/>
              <c:layout>
                <c:manualLayout>
                  <c:x val="-7.3228373702422149E-3"/>
                  <c:y val="-1.6126984126984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TABLE!$B$36:$H$36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TABLE!$B$47:$H$47</c:f>
              <c:numCache>
                <c:formatCode>_(* #,##0_);_(* \(#,##0\);_(* "-"??_);_(@_)</c:formatCode>
                <c:ptCount val="7"/>
                <c:pt idx="0">
                  <c:v>1837626</c:v>
                </c:pt>
                <c:pt idx="1">
                  <c:v>1841025</c:v>
                </c:pt>
                <c:pt idx="2">
                  <c:v>1809300</c:v>
                </c:pt>
                <c:pt idx="3">
                  <c:v>1725069</c:v>
                </c:pt>
                <c:pt idx="4">
                  <c:v>1922949</c:v>
                </c:pt>
                <c:pt idx="5">
                  <c:v>2182367</c:v>
                </c:pt>
                <c:pt idx="6">
                  <c:v>2328757</c:v>
                </c:pt>
              </c:numCache>
            </c:numRef>
          </c:val>
          <c:smooth val="0"/>
        </c:ser>
        <c:ser>
          <c:idx val="13"/>
          <c:order val="5"/>
          <c:tx>
            <c:strRef>
              <c:f>TABLE!$A$49</c:f>
              <c:strCache>
                <c:ptCount val="1"/>
                <c:pt idx="0">
                  <c:v>Institutional Support</c:v>
                </c:pt>
              </c:strCache>
            </c:strRef>
          </c:tx>
          <c:spPr>
            <a:ln w="50800"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7104111986001619E-3"/>
                  <c:y val="-1.4767133275007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TABLE!$B$36:$H$36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TABLE!$B$49:$H$49</c:f>
              <c:numCache>
                <c:formatCode>_(* #,##0_);_(* \(#,##0\);_(* "-"??_);_(@_)</c:formatCode>
                <c:ptCount val="7"/>
                <c:pt idx="0">
                  <c:v>10936299</c:v>
                </c:pt>
                <c:pt idx="1">
                  <c:v>11374708</c:v>
                </c:pt>
                <c:pt idx="2">
                  <c:v>12087228</c:v>
                </c:pt>
                <c:pt idx="3">
                  <c:v>11803264</c:v>
                </c:pt>
                <c:pt idx="4">
                  <c:v>12907508</c:v>
                </c:pt>
                <c:pt idx="5">
                  <c:v>14021194</c:v>
                </c:pt>
                <c:pt idx="6">
                  <c:v>14358413</c:v>
                </c:pt>
              </c:numCache>
            </c:numRef>
          </c:val>
          <c:smooth val="0"/>
        </c:ser>
        <c:ser>
          <c:idx val="15"/>
          <c:order val="6"/>
          <c:tx>
            <c:strRef>
              <c:f>TABLE!$A$51</c:f>
              <c:strCache>
                <c:ptCount val="1"/>
                <c:pt idx="0">
                  <c:v>Operation &amp; Maintenance of Plant</c:v>
                </c:pt>
              </c:strCache>
            </c:strRef>
          </c:tx>
          <c:spPr>
            <a:ln w="5080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TABLE!$B$36:$H$36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TABLE!$B$51:$H$51</c:f>
              <c:numCache>
                <c:formatCode>_(* #,##0_);_(* \(#,##0\);_(* "-"??_);_(@_)</c:formatCode>
                <c:ptCount val="7"/>
                <c:pt idx="0">
                  <c:v>16182545</c:v>
                </c:pt>
                <c:pt idx="1">
                  <c:v>17374773</c:v>
                </c:pt>
                <c:pt idx="2">
                  <c:v>17218184</c:v>
                </c:pt>
                <c:pt idx="3">
                  <c:v>21083274</c:v>
                </c:pt>
                <c:pt idx="4">
                  <c:v>19230448</c:v>
                </c:pt>
                <c:pt idx="5">
                  <c:v>19641138</c:v>
                </c:pt>
                <c:pt idx="6">
                  <c:v>19914354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6979752"/>
        <c:axId val="296981320"/>
      </c:lineChart>
      <c:catAx>
        <c:axId val="296979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296981320"/>
        <c:crosses val="autoZero"/>
        <c:auto val="1"/>
        <c:lblAlgn val="ctr"/>
        <c:lblOffset val="100"/>
        <c:noMultiLvlLbl val="0"/>
      </c:catAx>
      <c:valAx>
        <c:axId val="296981320"/>
        <c:scaling>
          <c:orientation val="minMax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2969797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9157937193892252"/>
          <c:y val="0.35122317460317459"/>
          <c:w val="0.28992394122731202"/>
          <c:h val="0.28932777777777779"/>
        </c:manualLayout>
      </c:layout>
      <c:overlay val="0"/>
      <c:spPr>
        <a:solidFill>
          <a:schemeClr val="bg2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0.894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4479090"/>
          <a:ext cx="6086474" cy="531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bg1"/>
              </a:solidFill>
            </a:rPr>
            <a:t>Note:</a:t>
          </a:r>
          <a:r>
            <a:rPr lang="en-US" b="1" baseline="0" dirty="0">
              <a:solidFill>
                <a:schemeClr val="bg1"/>
              </a:solidFill>
            </a:rPr>
            <a:t> First year includes all new first-time admits.  All undergraduates excludes non-degree and post-baccalaureate students.  Credit hour enrollment recorded at census date.  </a:t>
          </a:r>
        </a:p>
        <a:p xmlns:a="http://schemas.openxmlformats.org/drawingml/2006/main">
          <a:r>
            <a:rPr lang="en-US" b="1" baseline="0" dirty="0">
              <a:solidFill>
                <a:schemeClr val="bg1"/>
              </a:solidFill>
              <a:effectLst/>
            </a:rPr>
            <a:t>Source: MSU Office of Planning and Analysis (OCHE Data Warehouse, Student and Course tables)</a:t>
          </a:r>
          <a:endParaRPr lang="en-US" b="1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0.84124</cdr:x>
      <cdr:y>0.95161</cdr:y>
    </cdr:from>
    <cdr:to>
      <cdr:x>0.99715</cdr:x>
      <cdr:y>0.99725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99831" y="5995147"/>
          <a:ext cx="1352979" cy="287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b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b="1" dirty="0">
              <a:solidFill>
                <a:schemeClr val="bg1"/>
              </a:solidFill>
            </a:rPr>
            <a:t>Source: Budget</a:t>
          </a:r>
          <a:r>
            <a:rPr lang="en-US" sz="900" b="1" baseline="0" dirty="0">
              <a:solidFill>
                <a:schemeClr val="bg1"/>
              </a:solidFill>
            </a:rPr>
            <a:t> Office</a:t>
          </a:r>
          <a:endParaRPr lang="en-US" sz="900" b="1" dirty="0">
            <a:solidFill>
              <a:schemeClr val="bg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6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1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7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2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4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1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9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7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8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9634C-365A-9845-9775-8941B6FBB9E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SU-ppt-2013-medium blue-fina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6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0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392"/>
          <a:stretch>
            <a:fillRect/>
          </a:stretch>
        </p:blipFill>
        <p:spPr>
          <a:xfrm>
            <a:off x="0" y="0"/>
            <a:ext cx="9144000" cy="6135688"/>
          </a:xfrm>
        </p:spPr>
      </p:pic>
    </p:spTree>
    <p:extLst>
      <p:ext uri="{BB962C8B-B14F-4D97-AF65-F5344CB8AC3E}">
        <p14:creationId xmlns:p14="http://schemas.microsoft.com/office/powerpoint/2010/main" val="22148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8" y="393308"/>
            <a:ext cx="835573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42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ar 1-3 Dat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117230"/>
            <a:ext cx="8758949" cy="598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24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g080913-210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86" y="0"/>
            <a:ext cx="4078982" cy="61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vity-core-ucsc-teamR.Scher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59" y="0"/>
            <a:ext cx="4057718" cy="611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3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montana.edu/cpa/cope/image_manager/thumbnail/88fl6/imag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50" y="2339203"/>
            <a:ext cx="48767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ontana.edu/cpa/cope/image_manager/thumbnail/byrx1/imag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1" y="74283"/>
            <a:ext cx="451103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42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8x10 Group Shot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>
          <a:xfrm>
            <a:off x="480341" y="0"/>
            <a:ext cx="8168121" cy="6126091"/>
          </a:xfrm>
        </p:spPr>
      </p:pic>
    </p:spTree>
    <p:extLst>
      <p:ext uri="{BB962C8B-B14F-4D97-AF65-F5344CB8AC3E}">
        <p14:creationId xmlns:p14="http://schemas.microsoft.com/office/powerpoint/2010/main" val="399362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1" y="649060"/>
            <a:ext cx="755560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99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9" y="249382"/>
            <a:ext cx="768096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4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%20look%20inside%20the%20film%20%22Unbranded%2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72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0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0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r="246"/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7699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ttebury\AppData\Local\Microsoft\Windows\Temporary Internet Files\Content.Outlook\XUL84GWR\Freshman 15 flyer-20#9A1125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39" y="230109"/>
            <a:ext cx="456049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3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227069"/>
              </p:ext>
            </p:extLst>
          </p:nvPr>
        </p:nvGraphicFramePr>
        <p:xfrm>
          <a:off x="1528763" y="923925"/>
          <a:ext cx="6086474" cy="501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445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2" y="245953"/>
            <a:ext cx="8672755" cy="574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66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oomberg-edit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0708"/>
            <a:ext cx="9144000" cy="52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goldwater-highre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>
            <a:fillRect/>
          </a:stretch>
        </p:blipFill>
        <p:spPr>
          <a:xfrm>
            <a:off x="682258" y="282751"/>
            <a:ext cx="2876569" cy="2157427"/>
          </a:xfrm>
        </p:spPr>
      </p:pic>
      <p:pic>
        <p:nvPicPr>
          <p:cNvPr id="9" name="Picture 8" descr="goldwater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82" y="282751"/>
            <a:ext cx="3531367" cy="2338807"/>
          </a:xfrm>
          <a:prstGeom prst="rect">
            <a:avLst/>
          </a:prstGeom>
        </p:spPr>
      </p:pic>
      <p:pic>
        <p:nvPicPr>
          <p:cNvPr id="10" name="Picture 9" descr="goldwa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72" y="3259248"/>
            <a:ext cx="2489703" cy="1801639"/>
          </a:xfrm>
          <a:prstGeom prst="rect">
            <a:avLst/>
          </a:prstGeom>
        </p:spPr>
      </p:pic>
      <p:pic>
        <p:nvPicPr>
          <p:cNvPr id="11" name="Picture 10" descr="kg040815-16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65" y="2759936"/>
            <a:ext cx="2823719" cy="3260438"/>
          </a:xfrm>
          <a:prstGeom prst="rect">
            <a:avLst/>
          </a:prstGeom>
        </p:spPr>
      </p:pic>
      <p:pic>
        <p:nvPicPr>
          <p:cNvPr id="12" name="Picture 11" descr="kg042715-12-car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4" y="2900211"/>
            <a:ext cx="2929574" cy="31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r="5704"/>
          <a:stretch>
            <a:fillRect/>
          </a:stretch>
        </p:blipFill>
        <p:spPr>
          <a:xfrm>
            <a:off x="1792288" y="911539"/>
            <a:ext cx="5486400" cy="4114800"/>
          </a:xfrm>
        </p:spPr>
      </p:pic>
      <p:sp>
        <p:nvSpPr>
          <p:cNvPr id="2" name="TextBox 1"/>
          <p:cNvSpPr txBox="1"/>
          <p:nvPr/>
        </p:nvSpPr>
        <p:spPr>
          <a:xfrm>
            <a:off x="2122098" y="5158596"/>
            <a:ext cx="486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Joe Thiel, Montana </a:t>
            </a:r>
            <a:r>
              <a:rPr lang="en-US" b="1" smtClean="0">
                <a:solidFill>
                  <a:schemeClr val="bg1"/>
                </a:solidFill>
              </a:rPr>
              <a:t>State University, </a:t>
            </a:r>
            <a:r>
              <a:rPr lang="en-US" b="1" dirty="0" smtClean="0">
                <a:solidFill>
                  <a:schemeClr val="bg1"/>
                </a:solidFill>
              </a:rPr>
              <a:t>Class of 2013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6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84551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3510164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76</Words>
  <Application>Microsoft Office PowerPoint</Application>
  <PresentationFormat>On-screen Show (4:3)</PresentationFormat>
  <Paragraphs>13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Montana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Lambert</dc:creator>
  <cp:lastModifiedBy>Hammett, Maggie</cp:lastModifiedBy>
  <cp:revision>38</cp:revision>
  <dcterms:created xsi:type="dcterms:W3CDTF">2012-04-26T20:02:36Z</dcterms:created>
  <dcterms:modified xsi:type="dcterms:W3CDTF">2015-11-18T21:58:20Z</dcterms:modified>
</cp:coreProperties>
</file>