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</p:sldMasterIdLst>
  <p:notesMasterIdLst>
    <p:notesMasterId r:id="rId20"/>
  </p:notesMasterIdLst>
  <p:sldIdLst>
    <p:sldId id="267" r:id="rId9"/>
    <p:sldId id="264" r:id="rId10"/>
    <p:sldId id="275" r:id="rId11"/>
    <p:sldId id="276" r:id="rId12"/>
    <p:sldId id="273" r:id="rId13"/>
    <p:sldId id="274" r:id="rId14"/>
    <p:sldId id="277" r:id="rId15"/>
    <p:sldId id="278" r:id="rId16"/>
    <p:sldId id="270" r:id="rId17"/>
    <p:sldId id="271" r:id="rId18"/>
    <p:sldId id="272" r:id="rId19"/>
  </p:sldIdLst>
  <p:sldSz cx="9144000" cy="6858000" type="screen4x3"/>
  <p:notesSz cx="7010400" cy="92233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4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2771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2771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r">
              <a:defRPr sz="1200"/>
            </a:lvl1pPr>
          </a:lstStyle>
          <a:p>
            <a:fld id="{DC948D37-ABDB-4678-A9D4-DC374D246B19}" type="datetimeFigureOut">
              <a:rPr lang="en-US" smtClean="0"/>
              <a:t>11/13/2015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0338" y="1152525"/>
            <a:ext cx="4149725" cy="3113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757" tIns="46378" rIns="92757" bIns="4637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38749"/>
            <a:ext cx="5608320" cy="3631704"/>
          </a:xfrm>
          <a:prstGeom prst="rect">
            <a:avLst/>
          </a:prstGeom>
        </p:spPr>
        <p:txBody>
          <a:bodyPr vert="horz" lIns="92757" tIns="46378" rIns="92757" bIns="4637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0606"/>
            <a:ext cx="3037840" cy="462770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60606"/>
            <a:ext cx="3037840" cy="462770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r">
              <a:defRPr sz="1200"/>
            </a:lvl1pPr>
          </a:lstStyle>
          <a:p>
            <a:fld id="{E7CE229C-F088-4135-A23D-822283F48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804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89075" y="1162050"/>
            <a:ext cx="4187825" cy="3140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A08EE-C5AA-41CF-8704-20ED082C08E7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931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0338" y="1152525"/>
            <a:ext cx="4149725" cy="3113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41E7A-5FB9-4DB9-8FF7-6655AF9B3E5E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417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430338" y="1152525"/>
            <a:ext cx="4149725" cy="31130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A044468B-6A6A-44C8-92D9-0678C9652E34}" type="slidenum">
              <a:rPr lang="en-US" altLang="en-US" sz="1200"/>
              <a:pPr eaLnBrk="1" hangingPunct="1"/>
              <a:t>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4169964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430338" y="1152525"/>
            <a:ext cx="4149725" cy="31130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5684D263-40DF-49A9-A75C-8F0BF61D13B9}" type="slidenum">
              <a:rPr lang="en-US" altLang="en-US" sz="1200"/>
              <a:pPr eaLnBrk="1" hangingPunct="1"/>
              <a:t>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357196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430338" y="1152525"/>
            <a:ext cx="4149725" cy="31130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z="3800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48EE5AF3-0DBC-4325-9A2D-36140F1C9A95}" type="slidenum">
              <a:rPr lang="en-US" altLang="en-US" sz="1200"/>
              <a:pPr eaLnBrk="1" hangingPunct="1"/>
              <a:t>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015095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430338" y="1152525"/>
            <a:ext cx="4149725" cy="31130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AA6D7503-39F9-42F8-B747-74E6EA1B8482}" type="slidenum">
              <a:rPr lang="en-US" altLang="en-US" sz="1200"/>
              <a:pPr eaLnBrk="1" hangingPunct="1"/>
              <a:t>10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4361455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430338" y="1152525"/>
            <a:ext cx="4149725" cy="31130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48FCF94C-5AFE-4BC2-B882-FD6A7B255424}" type="slidenum">
              <a:rPr lang="en-US" altLang="en-US" sz="1200"/>
              <a:pPr eaLnBrk="1" hangingPunct="1"/>
              <a:t>11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900985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9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A68C8-5777-4798-A7D9-DC86740BFE1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EB61-6689-BD46-842D-184A5EFC08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162400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0B84D-014A-4338-8517-0F940E1AD50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EB61-6689-BD46-842D-184A5EFC08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283562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9EBD6-95AA-4393-B9DB-B6582186172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EB61-6689-BD46-842D-184A5EFC08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022854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7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9634C-365A-9845-9775-8941B6FBB9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EB61-6689-BD46-842D-184A5EFC08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132036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9634C-365A-9845-9775-8941B6FBB9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EB61-6689-BD46-842D-184A5EFC08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354240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9634C-365A-9845-9775-8941B6FBB9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EB61-6689-BD46-842D-184A5EFC08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237258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9634C-365A-9845-9775-8941B6FBB9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EB61-6689-BD46-842D-184A5EFC08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903560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9634C-365A-9845-9775-8941B6FBB9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EB61-6689-BD46-842D-184A5EFC08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196610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9634C-365A-9845-9775-8941B6FBB9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EB61-6689-BD46-842D-184A5EFC08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592064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9634C-365A-9845-9775-8941B6FBB9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EB61-6689-BD46-842D-184A5EFC08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168175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9634C-365A-9845-9775-8941B6FBB9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EB61-6689-BD46-842D-184A5EFC08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265927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DDEF5-869E-4CCE-9350-8B83D7E7978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EB61-6689-BD46-842D-184A5EFC08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638711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9634C-365A-9845-9775-8941B6FBB9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EB61-6689-BD46-842D-184A5EFC08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924700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9634C-365A-9845-9775-8941B6FBB9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EB61-6689-BD46-842D-184A5EFC08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269251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9634C-365A-9845-9775-8941B6FBB9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EB61-6689-BD46-842D-184A5EFC08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176066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9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A68C8-5777-4798-A7D9-DC86740BFE1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EB61-6689-BD46-842D-184A5EFC08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17623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DDEF5-869E-4CCE-9350-8B83D7E7978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EB61-6689-BD46-842D-184A5EFC08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450116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505AF-89EF-433F-8313-672E56332F4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EB61-6689-BD46-842D-184A5EFC08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614394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00A0F-3314-47BC-BE0A-E995AE5ED82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EB61-6689-BD46-842D-184A5EFC08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462712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1F31F-5842-49FE-9443-2B88361E40E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EB61-6689-BD46-842D-184A5EFC08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323242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374CB-9A8D-4320-8BCA-B514105484D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EB61-6689-BD46-842D-184A5EFC08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0061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7D586-C946-44B8-9022-9C8BA5CD365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EB61-6689-BD46-842D-184A5EFC08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16162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505AF-89EF-433F-8313-672E56332F4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EB61-6689-BD46-842D-184A5EFC08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819163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6EDBC-02CE-4FEA-8624-C4EC4A371EA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EB61-6689-BD46-842D-184A5EFC08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740197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6D4B2-6CCF-4F65-9E37-D95ADDB6747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EB61-6689-BD46-842D-184A5EFC08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004093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0B84D-014A-4338-8517-0F940E1AD50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EB61-6689-BD46-842D-184A5EFC08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212186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9EBD6-95AA-4393-B9DB-B6582186172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EB61-6689-BD46-842D-184A5EFC08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072505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9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A68C8-5777-4798-A7D9-DC86740BFE1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EB61-6689-BD46-842D-184A5EFC08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855947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DDEF5-869E-4CCE-9350-8B83D7E7978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EB61-6689-BD46-842D-184A5EFC08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761642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505AF-89EF-433F-8313-672E56332F4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EB61-6689-BD46-842D-184A5EFC08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412781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00A0F-3314-47BC-BE0A-E995AE5ED82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EB61-6689-BD46-842D-184A5EFC08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055064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1F31F-5842-49FE-9443-2B88361E40E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EB61-6689-BD46-842D-184A5EFC08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566261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374CB-9A8D-4320-8BCA-B514105484D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EB61-6689-BD46-842D-184A5EFC08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6281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00A0F-3314-47BC-BE0A-E995AE5ED82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EB61-6689-BD46-842D-184A5EFC08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322244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7D586-C946-44B8-9022-9C8BA5CD365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EB61-6689-BD46-842D-184A5EFC08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959040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6EDBC-02CE-4FEA-8624-C4EC4A371EA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EB61-6689-BD46-842D-184A5EFC08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673326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6D4B2-6CCF-4F65-9E37-D95ADDB6747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EB61-6689-BD46-842D-184A5EFC08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499510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0B84D-014A-4338-8517-0F940E1AD50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EB61-6689-BD46-842D-184A5EFC08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242152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9EBD6-95AA-4393-B9DB-B6582186172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EB61-6689-BD46-842D-184A5EFC08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214608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7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9634C-365A-9845-9775-8941B6FBB9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EB61-6689-BD46-842D-184A5EFC08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986861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9634C-365A-9845-9775-8941B6FBB9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EB61-6689-BD46-842D-184A5EFC08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652151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9634C-365A-9845-9775-8941B6FBB9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EB61-6689-BD46-842D-184A5EFC08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925560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9634C-365A-9845-9775-8941B6FBB9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EB61-6689-BD46-842D-184A5EFC08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193576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9634C-365A-9845-9775-8941B6FBB9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EB61-6689-BD46-842D-184A5EFC08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183235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1F31F-5842-49FE-9443-2B88361E40E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EB61-6689-BD46-842D-184A5EFC08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983638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9634C-365A-9845-9775-8941B6FBB9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EB61-6689-BD46-842D-184A5EFC08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556358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9634C-365A-9845-9775-8941B6FBB9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EB61-6689-BD46-842D-184A5EFC08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870395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9634C-365A-9845-9775-8941B6FBB9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EB61-6689-BD46-842D-184A5EFC08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092882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9634C-365A-9845-9775-8941B6FBB9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EB61-6689-BD46-842D-184A5EFC08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35435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9634C-365A-9845-9775-8941B6FBB9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EB61-6689-BD46-842D-184A5EFC08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496418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9634C-365A-9845-9775-8941B6FBB9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EB61-6689-BD46-842D-184A5EFC08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804319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8F904-9AF5-42A2-A873-2BB37FEC1C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036BD-DADA-4C0E-B3CA-6BCFF10266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159844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8F904-9AF5-42A2-A873-2BB37FEC1C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036BD-DADA-4C0E-B3CA-6BCFF10266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676114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8F904-9AF5-42A2-A873-2BB37FEC1C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036BD-DADA-4C0E-B3CA-6BCFF10266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314423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8F904-9AF5-42A2-A873-2BB37FEC1C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036BD-DADA-4C0E-B3CA-6BCFF10266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243559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374CB-9A8D-4320-8BCA-B514105484D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EB61-6689-BD46-842D-184A5EFC08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2875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8F904-9AF5-42A2-A873-2BB37FEC1C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036BD-DADA-4C0E-B3CA-6BCFF10266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747742"/>
      </p:ext>
    </p:extLst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8F904-9AF5-42A2-A873-2BB37FEC1C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036BD-DADA-4C0E-B3CA-6BCFF10266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886883"/>
      </p:ext>
    </p:extLst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8F904-9AF5-42A2-A873-2BB37FEC1C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036BD-DADA-4C0E-B3CA-6BCFF10266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176776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8F904-9AF5-42A2-A873-2BB37FEC1C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036BD-DADA-4C0E-B3CA-6BCFF10266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894161"/>
      </p:ext>
    </p:extLst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8F904-9AF5-42A2-A873-2BB37FEC1C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036BD-DADA-4C0E-B3CA-6BCFF10266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776523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8F904-9AF5-42A2-A873-2BB37FEC1C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036BD-DADA-4C0E-B3CA-6BCFF10266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863179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8F904-9AF5-42A2-A873-2BB37FEC1C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036BD-DADA-4C0E-B3CA-6BCFF10266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24072"/>
      </p:ext>
    </p:extLst>
  </p:cSld>
  <p:clrMapOvr>
    <a:masterClrMapping/>
  </p:clrMapOvr>
  <p:transition spd="slow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8F904-9AF5-42A2-A873-2BB37FEC1C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036BD-DADA-4C0E-B3CA-6BCFF10266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308396"/>
      </p:ext>
    </p:extLst>
  </p:cSld>
  <p:clrMapOvr>
    <a:masterClrMapping/>
  </p:clrMapOvr>
  <p:transition spd="slow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8F904-9AF5-42A2-A873-2BB37FEC1C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036BD-DADA-4C0E-B3CA-6BCFF10266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24875"/>
      </p:ext>
    </p:extLst>
  </p:cSld>
  <p:clrMapOvr>
    <a:masterClrMapping/>
  </p:clrMapOvr>
  <p:transition spd="slow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8F904-9AF5-42A2-A873-2BB37FEC1C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036BD-DADA-4C0E-B3CA-6BCFF10266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80041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7D586-C946-44B8-9022-9C8BA5CD365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EB61-6689-BD46-842D-184A5EFC08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106661"/>
      </p:ext>
    </p:extLst>
  </p:cSld>
  <p:clrMapOvr>
    <a:masterClrMapping/>
  </p:clrMapOvr>
  <p:transition spd="slow">
    <p:push dir="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8F904-9AF5-42A2-A873-2BB37FEC1C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036BD-DADA-4C0E-B3CA-6BCFF10266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458232"/>
      </p:ext>
    </p:extLst>
  </p:cSld>
  <p:clrMapOvr>
    <a:masterClrMapping/>
  </p:clrMapOvr>
  <p:transition spd="slow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8F904-9AF5-42A2-A873-2BB37FEC1C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036BD-DADA-4C0E-B3CA-6BCFF10266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580472"/>
      </p:ext>
    </p:extLst>
  </p:cSld>
  <p:clrMapOvr>
    <a:masterClrMapping/>
  </p:clrMapOvr>
  <p:transition spd="slow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8F904-9AF5-42A2-A873-2BB37FEC1C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036BD-DADA-4C0E-B3CA-6BCFF10266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231633"/>
      </p:ext>
    </p:extLst>
  </p:cSld>
  <p:clrMapOvr>
    <a:masterClrMapping/>
  </p:clrMapOvr>
  <p:transition spd="slow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8F904-9AF5-42A2-A873-2BB37FEC1C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036BD-DADA-4C0E-B3CA-6BCFF10266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218838"/>
      </p:ext>
    </p:extLst>
  </p:cSld>
  <p:clrMapOvr>
    <a:masterClrMapping/>
  </p:clrMapOvr>
  <p:transition spd="slow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8F904-9AF5-42A2-A873-2BB37FEC1C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036BD-DADA-4C0E-B3CA-6BCFF10266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919259"/>
      </p:ext>
    </p:extLst>
  </p:cSld>
  <p:clrMapOvr>
    <a:masterClrMapping/>
  </p:clrMapOvr>
  <p:transition spd="slow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8F904-9AF5-42A2-A873-2BB37FEC1C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036BD-DADA-4C0E-B3CA-6BCFF10266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357288"/>
      </p:ext>
    </p:extLst>
  </p:cSld>
  <p:clrMapOvr>
    <a:masterClrMapping/>
  </p:clrMapOvr>
  <p:transition spd="slow">
    <p:push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8F904-9AF5-42A2-A873-2BB37FEC1C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036BD-DADA-4C0E-B3CA-6BCFF10266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04664"/>
      </p:ext>
    </p:extLst>
  </p:cSld>
  <p:clrMapOvr>
    <a:masterClrMapping/>
  </p:clrMapOvr>
  <p:transition spd="slow">
    <p:push dir="u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8F904-9AF5-42A2-A873-2BB37FEC1C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036BD-DADA-4C0E-B3CA-6BCFF10266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940994"/>
      </p:ext>
    </p:extLst>
  </p:cSld>
  <p:clrMapOvr>
    <a:masterClrMapping/>
  </p:clrMapOvr>
  <p:transition spd="slow">
    <p:push dir="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1BD9E-6031-4592-BCB5-241FE571D6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9BF83-26D9-497F-B54F-A0BD07284D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990992"/>
      </p:ext>
    </p:extLst>
  </p:cSld>
  <p:clrMapOvr>
    <a:masterClrMapping/>
  </p:clrMapOvr>
  <p:transition spd="slow">
    <p:push dir="u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1BD9E-6031-4592-BCB5-241FE571D6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9BF83-26D9-497F-B54F-A0BD07284D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003600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6EDBC-02CE-4FEA-8624-C4EC4A371EA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EB61-6689-BD46-842D-184A5EFC08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609635"/>
      </p:ext>
    </p:extLst>
  </p:cSld>
  <p:clrMapOvr>
    <a:masterClrMapping/>
  </p:clrMapOvr>
  <p:transition spd="slow">
    <p:push dir="u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1BD9E-6031-4592-BCB5-241FE571D6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9BF83-26D9-497F-B54F-A0BD07284D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892575"/>
      </p:ext>
    </p:extLst>
  </p:cSld>
  <p:clrMapOvr>
    <a:masterClrMapping/>
  </p:clrMapOvr>
  <p:transition spd="slow">
    <p:push dir="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1BD9E-6031-4592-BCB5-241FE571D6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9BF83-26D9-497F-B54F-A0BD07284D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317278"/>
      </p:ext>
    </p:extLst>
  </p:cSld>
  <p:clrMapOvr>
    <a:masterClrMapping/>
  </p:clrMapOvr>
  <p:transition spd="slow">
    <p:push dir="u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1BD9E-6031-4592-BCB5-241FE571D6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9BF83-26D9-497F-B54F-A0BD07284D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186662"/>
      </p:ext>
    </p:extLst>
  </p:cSld>
  <p:clrMapOvr>
    <a:masterClrMapping/>
  </p:clrMapOvr>
  <p:transition spd="slow">
    <p:push dir="u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1BD9E-6031-4592-BCB5-241FE571D6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9BF83-26D9-497F-B54F-A0BD07284D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045533"/>
      </p:ext>
    </p:extLst>
  </p:cSld>
  <p:clrMapOvr>
    <a:masterClrMapping/>
  </p:clrMapOvr>
  <p:transition spd="slow">
    <p:push dir="u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1BD9E-6031-4592-BCB5-241FE571D6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9BF83-26D9-497F-B54F-A0BD07284D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371575"/>
      </p:ext>
    </p:extLst>
  </p:cSld>
  <p:clrMapOvr>
    <a:masterClrMapping/>
  </p:clrMapOvr>
  <p:transition spd="slow">
    <p:push dir="u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1BD9E-6031-4592-BCB5-241FE571D6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9BF83-26D9-497F-B54F-A0BD07284D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127981"/>
      </p:ext>
    </p:extLst>
  </p:cSld>
  <p:clrMapOvr>
    <a:masterClrMapping/>
  </p:clrMapOvr>
  <p:transition spd="slow">
    <p:push dir="u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1BD9E-6031-4592-BCB5-241FE571D6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9BF83-26D9-497F-B54F-A0BD07284D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434556"/>
      </p:ext>
    </p:extLst>
  </p:cSld>
  <p:clrMapOvr>
    <a:masterClrMapping/>
  </p:clrMapOvr>
  <p:transition spd="slow">
    <p:push dir="u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1BD9E-6031-4592-BCB5-241FE571D6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9BF83-26D9-497F-B54F-A0BD07284D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669928"/>
      </p:ext>
    </p:extLst>
  </p:cSld>
  <p:clrMapOvr>
    <a:masterClrMapping/>
  </p:clrMapOvr>
  <p:transition spd="slow">
    <p:push dir="u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1BD9E-6031-4592-BCB5-241FE571D6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9BF83-26D9-497F-B54F-A0BD07284D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769854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6D4B2-6CCF-4F65-9E37-D95ADDB6747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EB61-6689-BD46-842D-184A5EFC08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306031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SU-ppt-2011-white-final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32D46F2-788E-4BC6-8B35-1AEA6E26FC9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0AC8EB61-6689-BD46-842D-184A5EFC08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968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hf hdr="0" ftr="0" dt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10000">
              <a:schemeClr val="tx2">
                <a:lumMod val="40000"/>
                <a:lumOff val="6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SU-ppt-2011-white-final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07A9634C-365A-9845-9775-8941B6FBB9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0AC8EB61-6689-BD46-842D-184A5EFC08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40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push dir="u"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SU-ppt-2011-white-final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32D46F2-788E-4BC6-8B35-1AEA6E26FC9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0AC8EB61-6689-BD46-842D-184A5EFC08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841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push dir="u"/>
  </p:transition>
  <p:hf hdr="0" ftr="0" dt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SU-ppt-2011-white-final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32D46F2-788E-4BC6-8B35-1AEA6E26FC9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0AC8EB61-6689-BD46-842D-184A5EFC08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09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>
    <p:push dir="u"/>
  </p:transition>
  <p:hf hdr="0" ftr="0" dt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10000">
              <a:schemeClr val="tx2">
                <a:lumMod val="40000"/>
                <a:lumOff val="6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SU-ppt-2011-white-final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07A9634C-365A-9845-9775-8941B6FBB9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0AC8EB61-6689-BD46-842D-184A5EFC08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734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>
    <p:push dir="u"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48F904-9AF5-42A2-A873-2BB37FEC1C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4036BD-DADA-4C0E-B3CA-6BCFF10266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626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>
    <p:push dir="u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48F904-9AF5-42A2-A873-2BB37FEC1C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4036BD-DADA-4C0E-B3CA-6BCFF10266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817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slow">
    <p:push dir="u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C1BD9E-6031-4592-BCB5-241FE571D6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59BF83-26D9-497F-B54F-A0BD07284D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479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jpg"/><Relationship Id="rId7" Type="http://schemas.openxmlformats.org/officeDocument/2006/relationships/image" Target="../media/image24.jpeg"/><Relationship Id="rId12" Type="http://schemas.openxmlformats.org/officeDocument/2006/relationships/image" Target="../media/image29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23.jpg"/><Relationship Id="rId11" Type="http://schemas.openxmlformats.org/officeDocument/2006/relationships/image" Target="../media/image28.png"/><Relationship Id="rId5" Type="http://schemas.openxmlformats.org/officeDocument/2006/relationships/image" Target="../media/image22.jpg"/><Relationship Id="rId10" Type="http://schemas.openxmlformats.org/officeDocument/2006/relationships/image" Target="../media/image27.jp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2"/>
          <a:stretch/>
        </p:blipFill>
        <p:spPr>
          <a:xfrm>
            <a:off x="1600465" y="635210"/>
            <a:ext cx="7495910" cy="462192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EB61-6689-BD46-842D-184A5EFC08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18785" y="2635931"/>
            <a:ext cx="29813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MSU’s</a:t>
            </a:r>
          </a:p>
          <a:p>
            <a:pPr algn="ctr"/>
            <a:r>
              <a:rPr lang="en-US" sz="2400" b="1" dirty="0"/>
              <a:t>Montana Agricultural Experiment Station</a:t>
            </a:r>
          </a:p>
          <a:p>
            <a:pPr algn="ctr"/>
            <a:r>
              <a:rPr lang="en-US" sz="2400" b="1" dirty="0"/>
              <a:t>(MAES) 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and its 7 Agricultural Research Centers (ARC)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87099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Box 1"/>
          <p:cNvSpPr txBox="1">
            <a:spLocks noChangeArrowheads="1"/>
          </p:cNvSpPr>
          <p:nvPr/>
        </p:nvSpPr>
        <p:spPr bwMode="auto">
          <a:xfrm>
            <a:off x="1598615" y="398465"/>
            <a:ext cx="58562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Entire State is our Campus</a:t>
            </a:r>
          </a:p>
        </p:txBody>
      </p:sp>
      <p:pic>
        <p:nvPicPr>
          <p:cNvPr id="16386" name="Picture 2" descr="Montana-econImpact-REV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40" y="866777"/>
            <a:ext cx="8004175" cy="521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62182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" y="400050"/>
            <a:ext cx="9226850" cy="574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3429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71311"/>
            <a:ext cx="9144000" cy="647124"/>
          </a:xfrm>
        </p:spPr>
        <p:txBody>
          <a:bodyPr>
            <a:noAutofit/>
          </a:bodyPr>
          <a:lstStyle/>
          <a:p>
            <a:r>
              <a:rPr lang="en-US" sz="2800" dirty="0"/>
              <a:t>MSU’s </a:t>
            </a:r>
            <a:r>
              <a:rPr lang="en-US" sz="2400" dirty="0"/>
              <a:t>Agricultural Experiment Station (MAES) working for </a:t>
            </a:r>
            <a:r>
              <a:rPr lang="en-US" sz="2400" dirty="0" smtClean="0"/>
              <a:t>Montana</a:t>
            </a:r>
            <a:r>
              <a:rPr lang="en-US" sz="1400" b="0" dirty="0" smtClean="0"/>
              <a:t>  </a:t>
            </a:r>
            <a:endParaRPr lang="en-US" sz="1400" b="0" dirty="0"/>
          </a:p>
        </p:txBody>
      </p:sp>
      <p:sp>
        <p:nvSpPr>
          <p:cNvPr id="3" name="TextBox 2"/>
          <p:cNvSpPr txBox="1"/>
          <p:nvPr/>
        </p:nvSpPr>
        <p:spPr>
          <a:xfrm>
            <a:off x="83305" y="1002362"/>
            <a:ext cx="297421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600" dirty="0" smtClean="0">
                <a:solidFill>
                  <a:prstClr val="black"/>
                </a:solidFill>
              </a:rPr>
              <a:t>On average, 60-70% of all wheat varieties </a:t>
            </a:r>
            <a:r>
              <a:rPr lang="en-US" sz="2600" dirty="0">
                <a:solidFill>
                  <a:prstClr val="black"/>
                </a:solidFill>
              </a:rPr>
              <a:t>grown in MT are from MSU MAES.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931" y="4214106"/>
            <a:ext cx="2808308" cy="18352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563" y="4214106"/>
            <a:ext cx="2888388" cy="181270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67050" y="1002362"/>
            <a:ext cx="28289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</a:rPr>
              <a:t>Annual production of peas, lentils and other pulses reached nearly 800,000 acres in 2015.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9236" y="4214106"/>
            <a:ext cx="2453057" cy="183521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950038" y="996872"/>
            <a:ext cx="31939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</a:rPr>
              <a:t>MAES conducts its own research </a:t>
            </a:r>
            <a:r>
              <a:rPr lang="en-US" sz="2400" dirty="0" smtClean="0">
                <a:solidFill>
                  <a:prstClr val="black"/>
                </a:solidFill>
              </a:rPr>
              <a:t>&amp; research </a:t>
            </a:r>
            <a:r>
              <a:rPr lang="en-US" sz="2400" dirty="0">
                <a:solidFill>
                  <a:prstClr val="black"/>
                </a:solidFill>
              </a:rPr>
              <a:t>in cooperation with the USDA to benefit Montana’s 2.5 million head of cattle. </a:t>
            </a:r>
          </a:p>
        </p:txBody>
      </p:sp>
    </p:spTree>
    <p:extLst>
      <p:ext uri="{BB962C8B-B14F-4D97-AF65-F5344CB8AC3E}">
        <p14:creationId xmlns:p14="http://schemas.microsoft.com/office/powerpoint/2010/main" val="34489628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00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0061" y="1062990"/>
            <a:ext cx="30860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Montana Forest &amp; Conservation Experiment Station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971550"/>
            <a:ext cx="7543800" cy="5029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9"/>
          <a:stretch/>
        </p:blipFill>
        <p:spPr>
          <a:xfrm>
            <a:off x="0" y="3761016"/>
            <a:ext cx="1469939" cy="10346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913813"/>
            <a:ext cx="1469939" cy="9799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689" y="5004741"/>
            <a:ext cx="4018650" cy="7981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0061" y="2770256"/>
            <a:ext cx="179976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prstClr val="white"/>
                </a:solidFill>
                <a:latin typeface="12 Avenir 55 Roman   05173" pitchFamily="34" charset="0"/>
              </a:rPr>
              <a:t>cfc.umt.edu/research/</a:t>
            </a:r>
            <a:r>
              <a:rPr lang="en-US" sz="1050" dirty="0" err="1">
                <a:solidFill>
                  <a:prstClr val="white"/>
                </a:solidFill>
                <a:latin typeface="12 Avenir 55 Roman   05173" pitchFamily="34" charset="0"/>
              </a:rPr>
              <a:t>mfces</a:t>
            </a:r>
            <a:endParaRPr lang="en-US" sz="1050" dirty="0">
              <a:solidFill>
                <a:prstClr val="white"/>
              </a:solidFill>
              <a:latin typeface="12 Avenir 55 Roman   0517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6674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240" y="1100269"/>
            <a:ext cx="4408306" cy="34064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" y="3231064"/>
            <a:ext cx="2830558" cy="276968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1018365"/>
            <a:ext cx="9144000" cy="32820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6551" y="1026891"/>
            <a:ext cx="897744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prstClr val="white"/>
                </a:solidFill>
                <a:latin typeface="12 Avenir 55 Roman   05173" pitchFamily="34" charset="0"/>
                <a:cs typeface="Arial" panose="020B0604020202020204" pitchFamily="34" charset="0"/>
              </a:rPr>
              <a:t>Montana Forest and Conservation Experiment Station </a:t>
            </a:r>
            <a:r>
              <a:rPr lang="en-US" sz="1500" b="1" dirty="0">
                <a:solidFill>
                  <a:prstClr val="black"/>
                </a:solidFill>
                <a:latin typeface="12 Avenir 55 Roman   05173" pitchFamily="34" charset="0"/>
                <a:cs typeface="Arial" panose="020B0604020202020204" pitchFamily="34" charset="0"/>
              </a:rPr>
              <a:t>RESEARCH THAT MAKES A DIFFERENCE</a:t>
            </a:r>
          </a:p>
        </p:txBody>
      </p:sp>
      <p:sp>
        <p:nvSpPr>
          <p:cNvPr id="4" name="Rectangle 3"/>
          <p:cNvSpPr/>
          <p:nvPr/>
        </p:nvSpPr>
        <p:spPr>
          <a:xfrm>
            <a:off x="5339443" y="4119699"/>
            <a:ext cx="3804557" cy="1881052"/>
          </a:xfrm>
          <a:prstGeom prst="rect">
            <a:avLst/>
          </a:prstGeom>
          <a:solidFill>
            <a:srgbClr val="5E00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7363" y="3283484"/>
            <a:ext cx="2576649" cy="237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12 Avenir 55 Roman   05173" pitchFamily="34" charset="0"/>
                <a:cs typeface="Arial" panose="020B0604020202020204" pitchFamily="34" charset="0"/>
              </a:rPr>
              <a:t>With the state’s investment of approximately $1 million per year, the MFCES leverages an additional $13 million in external funds from federal, state and private sources. </a:t>
            </a:r>
          </a:p>
          <a:p>
            <a:endParaRPr lang="en-US" sz="1350" dirty="0">
              <a:solidFill>
                <a:prstClr val="black"/>
              </a:solidFill>
              <a:latin typeface="12 Avenir 55 Roman   05173" pitchFamily="34" charset="0"/>
              <a:cs typeface="Arial" panose="020B0604020202020204" pitchFamily="34" charset="0"/>
            </a:endParaRPr>
          </a:p>
          <a:p>
            <a:r>
              <a:rPr lang="en-US" sz="1350" dirty="0">
                <a:solidFill>
                  <a:prstClr val="black"/>
                </a:solidFill>
                <a:latin typeface="12 Avenir 55 Roman   05173" pitchFamily="34" charset="0"/>
                <a:cs typeface="Arial" panose="020B0604020202020204" pitchFamily="34" charset="0"/>
              </a:rPr>
              <a:t>125 scientists, research assistants and graduate students are employed by the MFCES.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70167" y="1677111"/>
            <a:ext cx="2692582" cy="1233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25"/>
              </a:spcAft>
            </a:pPr>
            <a:r>
              <a:rPr lang="en-US" sz="1350" dirty="0">
                <a:solidFill>
                  <a:prstClr val="black"/>
                </a:solidFill>
                <a:latin typeface="12 Avenir 55 Roman   05173" pitchFamily="34" charset="0"/>
                <a:cs typeface="Arial" panose="020B0604020202020204" pitchFamily="34" charset="0"/>
              </a:rPr>
              <a:t>&gt; Water availability</a:t>
            </a:r>
          </a:p>
          <a:p>
            <a:pPr>
              <a:spcAft>
                <a:spcPts val="225"/>
              </a:spcAft>
            </a:pPr>
            <a:r>
              <a:rPr lang="en-US" sz="1350" dirty="0">
                <a:solidFill>
                  <a:prstClr val="black"/>
                </a:solidFill>
                <a:latin typeface="12 Avenir 55 Roman   05173" pitchFamily="34" charset="0"/>
                <a:cs typeface="Arial" panose="020B0604020202020204" pitchFamily="34" charset="0"/>
              </a:rPr>
              <a:t>&gt; Understanding wildfire</a:t>
            </a:r>
          </a:p>
          <a:p>
            <a:pPr>
              <a:spcAft>
                <a:spcPts val="225"/>
              </a:spcAft>
            </a:pPr>
            <a:r>
              <a:rPr lang="en-US" sz="1350" dirty="0">
                <a:solidFill>
                  <a:prstClr val="black"/>
                </a:solidFill>
                <a:latin typeface="12 Avenir 55 Roman   05173" pitchFamily="34" charset="0"/>
                <a:cs typeface="Arial" panose="020B0604020202020204" pitchFamily="34" charset="0"/>
              </a:rPr>
              <a:t>&gt; Forest management</a:t>
            </a:r>
          </a:p>
          <a:p>
            <a:pPr>
              <a:spcAft>
                <a:spcPts val="225"/>
              </a:spcAft>
            </a:pPr>
            <a:r>
              <a:rPr lang="en-US" sz="1350" dirty="0">
                <a:solidFill>
                  <a:prstClr val="black"/>
                </a:solidFill>
                <a:latin typeface="12 Avenir 55 Roman   05173" pitchFamily="34" charset="0"/>
                <a:cs typeface="Arial" panose="020B0604020202020204" pitchFamily="34" charset="0"/>
              </a:rPr>
              <a:t>&gt; Wildlife</a:t>
            </a:r>
          </a:p>
          <a:p>
            <a:endParaRPr lang="en-US" sz="1350" dirty="0">
              <a:solidFill>
                <a:prstClr val="black"/>
              </a:solidFill>
              <a:latin typeface="12 Avenir 55 Roman   05173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557" y="4119699"/>
            <a:ext cx="2508887" cy="188166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443636" y="4357212"/>
            <a:ext cx="3594930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prstClr val="white"/>
                </a:solidFill>
                <a:latin typeface="12 Avenir 55 Roman   05173" pitchFamily="34" charset="0"/>
                <a:cs typeface="Arial" panose="020B0604020202020204" pitchFamily="34" charset="0"/>
              </a:rPr>
              <a:t>The MFCES has more than $30 million in active external grants from federal agencies; more than $5 million from other sources (universities, foundations, etc.) and $600,000+ from McIntire-Stennis, a USDA grant program.</a:t>
            </a:r>
          </a:p>
          <a:p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18559" y="2322447"/>
            <a:ext cx="265502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prstClr val="black"/>
                </a:solidFill>
                <a:latin typeface="12 Avenir 55 Roman   05173" pitchFamily="34" charset="0"/>
              </a:rPr>
              <a:t>LUBRECHT FOREST</a:t>
            </a:r>
          </a:p>
          <a:p>
            <a:r>
              <a:rPr lang="en-US" sz="1350" dirty="0">
                <a:solidFill>
                  <a:prstClr val="black"/>
                </a:solidFill>
                <a:latin typeface="12 Avenir 55 Roman   05173" pitchFamily="34" charset="0"/>
              </a:rPr>
              <a:t>Montana’s only university-managed experimental forest</a:t>
            </a:r>
          </a:p>
        </p:txBody>
      </p:sp>
      <p:sp>
        <p:nvSpPr>
          <p:cNvPr id="19" name="5-Point Star 18"/>
          <p:cNvSpPr/>
          <p:nvPr/>
        </p:nvSpPr>
        <p:spPr>
          <a:xfrm>
            <a:off x="5672440" y="2575694"/>
            <a:ext cx="231457" cy="202283"/>
          </a:xfrm>
          <a:prstGeom prst="star5">
            <a:avLst/>
          </a:prstGeom>
          <a:solidFill>
            <a:srgbClr val="5E00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" y="1346569"/>
            <a:ext cx="2825825" cy="1883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7948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92555" y="3268663"/>
            <a:ext cx="1781175" cy="1670050"/>
          </a:xfrm>
        </p:spPr>
      </p:pic>
      <p:pic>
        <p:nvPicPr>
          <p:cNvPr id="14338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4" t="3676" r="4938" b="6631"/>
          <a:stretch>
            <a:fillRect/>
          </a:stretch>
        </p:blipFill>
        <p:spPr bwMode="auto">
          <a:xfrm>
            <a:off x="5902330" y="2654782"/>
            <a:ext cx="3058262" cy="3291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9" t="7805"/>
          <a:stretch>
            <a:fillRect/>
          </a:stretch>
        </p:blipFill>
        <p:spPr bwMode="auto">
          <a:xfrm>
            <a:off x="160339" y="2654781"/>
            <a:ext cx="3592511" cy="3291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 flipH="1">
            <a:off x="703266" y="1074738"/>
            <a:ext cx="8257326" cy="38100"/>
          </a:xfrm>
          <a:prstGeom prst="line">
            <a:avLst/>
          </a:prstGeom>
          <a:noFill/>
          <a:ln w="76200">
            <a:solidFill>
              <a:srgbClr val="D1272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TextBox 5"/>
          <p:cNvSpPr txBox="1"/>
          <p:nvPr/>
        </p:nvSpPr>
        <p:spPr>
          <a:xfrm>
            <a:off x="592140" y="531813"/>
            <a:ext cx="6842125" cy="10858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Fire Services Training School</a:t>
            </a:r>
            <a:r>
              <a:rPr lang="en-US" altLang="en-US" sz="1000" dirty="0"/>
              <a:t/>
            </a:r>
            <a:br>
              <a:rPr lang="en-US" altLang="en-US" sz="1000" dirty="0"/>
            </a:br>
            <a:r>
              <a:rPr lang="en-US" altLang="en-US" sz="1000" dirty="0"/>
              <a:t/>
            </a:r>
            <a:br>
              <a:rPr lang="en-US" altLang="en-US" sz="1000" dirty="0"/>
            </a:br>
            <a:endParaRPr lang="en-US" altLang="en-US" sz="1800" dirty="0"/>
          </a:p>
        </p:txBody>
      </p:sp>
      <p:sp>
        <p:nvSpPr>
          <p:cNvPr id="14342" name="TextBox 1"/>
          <p:cNvSpPr txBox="1">
            <a:spLocks noChangeArrowheads="1"/>
          </p:cNvSpPr>
          <p:nvPr/>
        </p:nvSpPr>
        <p:spPr bwMode="auto">
          <a:xfrm>
            <a:off x="635002" y="1225550"/>
            <a:ext cx="70961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8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capacity in local governments to protect lives and property</a:t>
            </a:r>
          </a:p>
        </p:txBody>
      </p:sp>
    </p:spTree>
    <p:extLst>
      <p:ext uri="{BB962C8B-B14F-4D97-AF65-F5344CB8AC3E}">
        <p14:creationId xmlns:p14="http://schemas.microsoft.com/office/powerpoint/2010/main" val="14286761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4"/>
          <p:cNvSpPr>
            <a:spLocks noGrp="1"/>
          </p:cNvSpPr>
          <p:nvPr>
            <p:ph sz="half" idx="1"/>
          </p:nvPr>
        </p:nvSpPr>
        <p:spPr>
          <a:xfrm>
            <a:off x="153990" y="1436692"/>
            <a:ext cx="4865687" cy="4243387"/>
          </a:xfrm>
        </p:spPr>
        <p:txBody>
          <a:bodyPr/>
          <a:lstStyle/>
          <a:p>
            <a:pPr indent="-347472">
              <a:spcAft>
                <a:spcPts val="1200"/>
              </a:spcAft>
              <a:buSzPct val="60000"/>
              <a:defRPr/>
            </a:pPr>
            <a:r>
              <a:rPr lang="en-US" sz="1800" b="1" dirty="0">
                <a:solidFill>
                  <a:schemeClr val="tx2"/>
                </a:solidFill>
                <a:latin typeface="Arial"/>
                <a:ea typeface="ＭＳ Ｐゴシック" charset="0"/>
                <a:cs typeface="Arial"/>
              </a:rPr>
              <a:t>Protects every community in Montana</a:t>
            </a:r>
          </a:p>
          <a:p>
            <a:pPr indent="-347472">
              <a:spcAft>
                <a:spcPts val="1200"/>
              </a:spcAft>
              <a:buSzPct val="60000"/>
              <a:defRPr/>
            </a:pPr>
            <a:r>
              <a:rPr lang="en-US" sz="1800" b="1" dirty="0">
                <a:solidFill>
                  <a:schemeClr val="tx2"/>
                </a:solidFill>
                <a:latin typeface="Arial"/>
                <a:ea typeface="ＭＳ Ｐゴシック" charset="0"/>
                <a:cs typeface="Arial"/>
              </a:rPr>
              <a:t>381 Fire Departments</a:t>
            </a:r>
          </a:p>
          <a:p>
            <a:pPr indent="-347472">
              <a:spcAft>
                <a:spcPts val="1200"/>
              </a:spcAft>
              <a:buSzPct val="60000"/>
              <a:defRPr/>
            </a:pPr>
            <a:r>
              <a:rPr lang="en-US" sz="1800" b="1" dirty="0">
                <a:solidFill>
                  <a:schemeClr val="tx2"/>
                </a:solidFill>
                <a:latin typeface="Arial"/>
                <a:ea typeface="ＭＳ Ｐゴシック" charset="0"/>
                <a:cs typeface="Arial"/>
              </a:rPr>
              <a:t>10,000 fire fighters (96% are volunteers)</a:t>
            </a:r>
          </a:p>
          <a:p>
            <a:pPr indent="-347472">
              <a:spcAft>
                <a:spcPts val="1200"/>
              </a:spcAft>
              <a:buSzPct val="60000"/>
              <a:defRPr/>
            </a:pPr>
            <a:r>
              <a:rPr lang="en-US" sz="1800" b="1" dirty="0">
                <a:solidFill>
                  <a:srgbClr val="1F497D"/>
                </a:solidFill>
                <a:latin typeface="Arial"/>
                <a:ea typeface="ＭＳ Ｐゴシック" charset="0"/>
                <a:cs typeface="Arial"/>
              </a:rPr>
              <a:t>Provides professional certification to fire fighters</a:t>
            </a:r>
          </a:p>
          <a:p>
            <a:pPr indent="-347472">
              <a:spcAft>
                <a:spcPts val="1200"/>
              </a:spcAft>
              <a:buSzPct val="60000"/>
              <a:defRPr/>
            </a:pPr>
            <a:r>
              <a:rPr lang="en-US" sz="1800" b="1" dirty="0">
                <a:solidFill>
                  <a:srgbClr val="1F497D"/>
                </a:solidFill>
                <a:latin typeface="Arial"/>
                <a:ea typeface="ＭＳ Ｐゴシック" charset="0"/>
                <a:cs typeface="Arial"/>
              </a:rPr>
              <a:t>Certifications are internationally accredited by two bodies</a:t>
            </a:r>
          </a:p>
          <a:p>
            <a:pPr indent="-347472">
              <a:spcAft>
                <a:spcPts val="1200"/>
              </a:spcAft>
              <a:buSzPct val="60000"/>
              <a:defRPr/>
            </a:pPr>
            <a:r>
              <a:rPr lang="en-US" sz="1800" b="1" dirty="0">
                <a:solidFill>
                  <a:srgbClr val="1F497D"/>
                </a:solidFill>
                <a:latin typeface="Arial"/>
                <a:ea typeface="ＭＳ Ｐゴシック" charset="0"/>
                <a:cs typeface="Arial"/>
              </a:rPr>
              <a:t>More than 500 training sessions</a:t>
            </a:r>
          </a:p>
          <a:p>
            <a:pPr indent="-347472">
              <a:spcAft>
                <a:spcPts val="1200"/>
              </a:spcAft>
              <a:buSzPct val="60000"/>
              <a:defRPr/>
            </a:pPr>
            <a:r>
              <a:rPr lang="en-US" sz="1800" b="1" dirty="0">
                <a:solidFill>
                  <a:srgbClr val="1F497D"/>
                </a:solidFill>
                <a:latin typeface="Arial"/>
                <a:ea typeface="ＭＳ Ｐゴシック" charset="0"/>
                <a:cs typeface="Arial"/>
              </a:rPr>
              <a:t>Trained more than 6,700 fire fighters</a:t>
            </a:r>
          </a:p>
          <a:p>
            <a:pPr eaLnBrk="1" hangingPunct="1">
              <a:buSzPct val="60000"/>
              <a:buFont typeface="Arial"/>
              <a:buChar char="•"/>
              <a:defRPr/>
            </a:pPr>
            <a:endParaRPr lang="en-US" sz="1800" b="1" dirty="0">
              <a:solidFill>
                <a:schemeClr val="tx2"/>
              </a:solidFill>
              <a:latin typeface="Arial"/>
              <a:ea typeface="ＭＳ Ｐゴシック" charset="0"/>
              <a:cs typeface="Arial"/>
            </a:endParaRPr>
          </a:p>
          <a:p>
            <a:pPr marL="0" indent="0">
              <a:buNone/>
              <a:defRPr/>
            </a:pPr>
            <a:endParaRPr lang="en-US" dirty="0" smtClean="0">
              <a:solidFill>
                <a:schemeClr val="tx2"/>
              </a:solidFill>
              <a:ea typeface="ＭＳ Ｐゴシック" charset="0"/>
            </a:endParaRPr>
          </a:p>
          <a:p>
            <a:pPr marL="0" indent="0">
              <a:buNone/>
              <a:defRPr/>
            </a:pPr>
            <a:endParaRPr lang="en-US" dirty="0">
              <a:solidFill>
                <a:schemeClr val="tx2"/>
              </a:solidFill>
              <a:ea typeface="ＭＳ Ｐゴシック" charset="0"/>
            </a:endParaRPr>
          </a:p>
        </p:txBody>
      </p:sp>
      <p:pic>
        <p:nvPicPr>
          <p:cNvPr id="16388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4" t="780" r="9506" b="6792"/>
          <a:stretch>
            <a:fillRect/>
          </a:stretch>
        </p:blipFill>
        <p:spPr bwMode="auto">
          <a:xfrm>
            <a:off x="5457827" y="1348932"/>
            <a:ext cx="3181350" cy="2254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5" t="3934" b="6229"/>
          <a:stretch>
            <a:fillRect/>
          </a:stretch>
        </p:blipFill>
        <p:spPr bwMode="auto">
          <a:xfrm>
            <a:off x="5457827" y="3839492"/>
            <a:ext cx="3181350" cy="2086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 flipH="1">
            <a:off x="703266" y="1074738"/>
            <a:ext cx="8257326" cy="38100"/>
          </a:xfrm>
          <a:prstGeom prst="line">
            <a:avLst/>
          </a:prstGeom>
          <a:noFill/>
          <a:ln w="76200">
            <a:solidFill>
              <a:srgbClr val="D1272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592140" y="531813"/>
            <a:ext cx="6842125" cy="10858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Fire Services Training School</a:t>
            </a:r>
            <a:r>
              <a:rPr lang="en-US" altLang="en-US" sz="1000" dirty="0"/>
              <a:t/>
            </a:r>
            <a:br>
              <a:rPr lang="en-US" altLang="en-US" sz="1000" dirty="0"/>
            </a:br>
            <a:r>
              <a:rPr lang="en-US" altLang="en-US" sz="1000" dirty="0"/>
              <a:t/>
            </a:r>
            <a:br>
              <a:rPr lang="en-US" altLang="en-US" sz="1000" dirty="0"/>
            </a:b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322545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9499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7938" y="4316328"/>
            <a:ext cx="6858000" cy="64214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What do we do?</a:t>
            </a:r>
          </a:p>
          <a:p>
            <a:r>
              <a:rPr lang="en-US" dirty="0" smtClean="0"/>
              <a:t>If it’s related to natural resources in Montana, we do it.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858" y="4869656"/>
            <a:ext cx="3096285" cy="102217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36419" y="1488498"/>
            <a:ext cx="6834620" cy="2503343"/>
            <a:chOff x="581891" y="841663"/>
            <a:chExt cx="9112827" cy="3337791"/>
          </a:xfrm>
        </p:grpSpPr>
        <p:sp>
          <p:nvSpPr>
            <p:cNvPr id="5" name="TextBox 4"/>
            <p:cNvSpPr txBox="1"/>
            <p:nvPr/>
          </p:nvSpPr>
          <p:spPr>
            <a:xfrm>
              <a:off x="581891" y="841663"/>
              <a:ext cx="9112827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b="1" dirty="0">
                  <a:solidFill>
                    <a:prstClr val="black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State legislators, others tour Gallatin Valley water resources</a:t>
              </a:r>
            </a:p>
            <a:p>
              <a:r>
                <a:rPr lang="en-US" sz="1350" b="1" dirty="0">
                  <a:solidFill>
                    <a:prstClr val="black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—</a:t>
              </a:r>
              <a:r>
                <a:rPr lang="en-US" sz="1350" b="1" i="1" dirty="0">
                  <a:solidFill>
                    <a:prstClr val="black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Bozeman Daily Chronicle</a:t>
              </a:r>
            </a:p>
            <a:p>
              <a:endParaRPr lang="en-US" sz="1350" dirty="0">
                <a:solidFill>
                  <a:prstClr val="black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0719" y="1184563"/>
              <a:ext cx="4492336" cy="2994891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2639292" y="2013190"/>
            <a:ext cx="4493964" cy="2316203"/>
            <a:chOff x="3519056" y="1541254"/>
            <a:chExt cx="5991952" cy="3088270"/>
          </a:xfrm>
        </p:grpSpPr>
        <p:sp>
          <p:nvSpPr>
            <p:cNvPr id="8" name="TextBox 7"/>
            <p:cNvSpPr txBox="1"/>
            <p:nvPr/>
          </p:nvSpPr>
          <p:spPr>
            <a:xfrm>
              <a:off x="3519056" y="1541254"/>
              <a:ext cx="4987636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b="1" cap="all" dirty="0">
                  <a:solidFill>
                    <a:prstClr val="black"/>
                  </a:solidFill>
                </a:rPr>
                <a:t>STATE DRILLING TO TEST BIG SKY’S WATER SUPPLY</a:t>
              </a:r>
            </a:p>
            <a:p>
              <a:r>
                <a:rPr lang="en-US" sz="1350" b="1" cap="all" dirty="0">
                  <a:solidFill>
                    <a:prstClr val="black"/>
                  </a:solidFill>
                </a:rPr>
                <a:t>—</a:t>
              </a:r>
              <a:r>
                <a:rPr lang="en-US" sz="1350" b="1" i="1" dirty="0">
                  <a:solidFill>
                    <a:prstClr val="black"/>
                  </a:solidFill>
                </a:rPr>
                <a:t>Explore Big Sky</a:t>
              </a:r>
            </a:p>
            <a:p>
              <a:endParaRPr lang="en-US" sz="1350" dirty="0">
                <a:solidFill>
                  <a:prstClr val="black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2171" y="1984624"/>
              <a:ext cx="3998837" cy="2644900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576696" y="1293669"/>
            <a:ext cx="7935361" cy="2188493"/>
            <a:chOff x="768927" y="581891"/>
            <a:chExt cx="10580481" cy="2917990"/>
          </a:xfrm>
        </p:grpSpPr>
        <p:sp>
          <p:nvSpPr>
            <p:cNvPr id="11" name="TextBox 10"/>
            <p:cNvSpPr txBox="1"/>
            <p:nvPr/>
          </p:nvSpPr>
          <p:spPr>
            <a:xfrm>
              <a:off x="768927" y="2545773"/>
              <a:ext cx="6742662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b="1" dirty="0">
                  <a:solidFill>
                    <a:prstClr val="black"/>
                  </a:solidFill>
                </a:rPr>
                <a:t>"It’s kind of like predicting an earthquake': The geology behind the Rims' rock slides</a:t>
              </a:r>
            </a:p>
            <a:p>
              <a:r>
                <a:rPr lang="en-US" sz="1350" dirty="0">
                  <a:solidFill>
                    <a:prstClr val="black"/>
                  </a:solidFill>
                </a:rPr>
                <a:t>—</a:t>
              </a:r>
              <a:r>
                <a:rPr lang="en-US" sz="1350" i="1" dirty="0">
                  <a:solidFill>
                    <a:prstClr val="black"/>
                  </a:solidFill>
                </a:rPr>
                <a:t>Billings Gazette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5944" y="581891"/>
              <a:ext cx="4053464" cy="2582449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1737880" y="1137805"/>
            <a:ext cx="4457700" cy="3191588"/>
            <a:chOff x="2317173" y="374073"/>
            <a:chExt cx="5943600" cy="4255451"/>
          </a:xfrm>
        </p:grpSpPr>
        <p:sp>
          <p:nvSpPr>
            <p:cNvPr id="14" name="TextBox 13"/>
            <p:cNvSpPr txBox="1"/>
            <p:nvPr/>
          </p:nvSpPr>
          <p:spPr>
            <a:xfrm>
              <a:off x="2317173" y="374073"/>
              <a:ext cx="5943600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prstClr val="black"/>
                  </a:solidFill>
                </a:rPr>
                <a:t>Deep in the heart of Butte: A special report on the Parrot Plume: What you should know</a:t>
              </a:r>
              <a:br>
                <a:rPr lang="en-US" sz="1350" dirty="0">
                  <a:solidFill>
                    <a:prstClr val="black"/>
                  </a:solidFill>
                </a:rPr>
              </a:br>
              <a:r>
                <a:rPr lang="en-US" sz="1350" i="1" dirty="0">
                  <a:solidFill>
                    <a:prstClr val="black"/>
                  </a:solidFill>
                </a:rPr>
                <a:t>—Montana Standard</a:t>
              </a:r>
            </a:p>
            <a:p>
              <a:endParaRPr lang="en-US" sz="1350" dirty="0">
                <a:solidFill>
                  <a:prstClr val="black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9661" y="1198960"/>
              <a:ext cx="4733795" cy="3430564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317279" y="1394169"/>
            <a:ext cx="8628040" cy="2935224"/>
            <a:chOff x="423038" y="715892"/>
            <a:chExt cx="11504053" cy="391363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038" y="715892"/>
              <a:ext cx="5413248" cy="3913632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836286" y="3291587"/>
              <a:ext cx="6090805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b="1" dirty="0">
                  <a:solidFill>
                    <a:prstClr val="black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Montana, the Treasure State: A look at how Montana's diverse geology has provided an abundance of resources</a:t>
              </a:r>
            </a:p>
            <a:p>
              <a:r>
                <a:rPr lang="en-US" sz="1350" b="1" dirty="0">
                  <a:solidFill>
                    <a:prstClr val="black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—</a:t>
              </a:r>
              <a:r>
                <a:rPr lang="en-US" sz="1350" b="1" i="1" dirty="0" err="1">
                  <a:solidFill>
                    <a:prstClr val="black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GeoNews</a:t>
              </a:r>
              <a:r>
                <a:rPr lang="en-US" sz="1350" b="1" i="1" dirty="0">
                  <a:solidFill>
                    <a:prstClr val="black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, Montana Department of Commerce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644362" y="1834746"/>
            <a:ext cx="4605770" cy="2424613"/>
            <a:chOff x="2192482" y="1303328"/>
            <a:chExt cx="6141027" cy="3232817"/>
          </a:xfrm>
        </p:grpSpPr>
        <p:sp>
          <p:nvSpPr>
            <p:cNvPr id="20" name="TextBox 19"/>
            <p:cNvSpPr txBox="1"/>
            <p:nvPr/>
          </p:nvSpPr>
          <p:spPr>
            <a:xfrm>
              <a:off x="2192482" y="1303328"/>
              <a:ext cx="6141027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Hydrogeologists to conduct water study in Hamilton area</a:t>
              </a:r>
            </a:p>
            <a:p>
              <a:r>
                <a:rPr lang="en-US" sz="135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—NBC Montana</a:t>
              </a:r>
            </a:p>
            <a:p>
              <a:endParaRPr lang="en-US" sz="1350" dirty="0">
                <a:solidFill>
                  <a:prstClr val="black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7271" y="1680820"/>
              <a:ext cx="1982864" cy="2855325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1114425" y="2050694"/>
            <a:ext cx="7307319" cy="2243346"/>
            <a:chOff x="1485900" y="1591258"/>
            <a:chExt cx="9743092" cy="2991128"/>
          </a:xfrm>
        </p:grpSpPr>
        <p:sp>
          <p:nvSpPr>
            <p:cNvPr id="23" name="TextBox 22"/>
            <p:cNvSpPr txBox="1"/>
            <p:nvPr/>
          </p:nvSpPr>
          <p:spPr>
            <a:xfrm>
              <a:off x="1485900" y="2545773"/>
              <a:ext cx="6380019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b="1" dirty="0">
                  <a:solidFill>
                    <a:prstClr val="black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Jurassic starfish discovery in south-central Montana wows researchers</a:t>
              </a:r>
            </a:p>
            <a:p>
              <a:r>
                <a:rPr lang="en-US" sz="1350" dirty="0">
                  <a:solidFill>
                    <a:prstClr val="black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—Billings Gazette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0821" y="1591258"/>
              <a:ext cx="3988171" cy="2991128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446809" y="1281899"/>
            <a:ext cx="8219210" cy="2754630"/>
            <a:chOff x="595744" y="566199"/>
            <a:chExt cx="10958947" cy="3672840"/>
          </a:xfrm>
        </p:grpSpPr>
        <p:sp>
          <p:nvSpPr>
            <p:cNvPr id="2" name="TextBox 1"/>
            <p:cNvSpPr txBox="1"/>
            <p:nvPr/>
          </p:nvSpPr>
          <p:spPr>
            <a:xfrm>
              <a:off x="5836285" y="1849582"/>
              <a:ext cx="5718406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prstClr val="black"/>
                  </a:solidFill>
                  <a:latin typeface="Arial Rounded MT Bold" panose="020F0704030504030204" pitchFamily="34" charset="0"/>
                </a:rPr>
                <a:t>Experts: CSKT water-rights compact based on 'reasonable' science’</a:t>
              </a:r>
            </a:p>
            <a:p>
              <a:r>
                <a:rPr lang="en-US" sz="1350" i="1" dirty="0">
                  <a:solidFill>
                    <a:prstClr val="black"/>
                  </a:solidFill>
                  <a:latin typeface="Arial Rounded MT Bold" panose="020F0704030504030204" pitchFamily="34" charset="0"/>
                </a:rPr>
                <a:t>—</a:t>
              </a:r>
              <a:r>
                <a:rPr lang="en-US" sz="1350" i="1" dirty="0" err="1">
                  <a:solidFill>
                    <a:prstClr val="black"/>
                  </a:solidFill>
                  <a:latin typeface="Arial Rounded MT Bold" panose="020F0704030504030204" pitchFamily="34" charset="0"/>
                </a:rPr>
                <a:t>Missoulian</a:t>
              </a:r>
              <a:endParaRPr lang="en-US" sz="1350" i="1" dirty="0">
                <a:solidFill>
                  <a:prstClr val="black"/>
                </a:solidFill>
                <a:latin typeface="Arial Rounded MT Bold" panose="020F0704030504030204" pitchFamily="34" charset="0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44" y="566199"/>
              <a:ext cx="5257800" cy="3672840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1504084" y="1879047"/>
            <a:ext cx="6944824" cy="2381839"/>
            <a:chOff x="2005445" y="1362395"/>
            <a:chExt cx="9259765" cy="3175786"/>
          </a:xfrm>
        </p:grpSpPr>
        <p:sp>
          <p:nvSpPr>
            <p:cNvPr id="28" name="TextBox 27"/>
            <p:cNvSpPr txBox="1"/>
            <p:nvPr/>
          </p:nvSpPr>
          <p:spPr>
            <a:xfrm>
              <a:off x="2005445" y="3307074"/>
              <a:ext cx="5777346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prstClr val="black"/>
                  </a:solidFill>
                  <a:latin typeface="Cambria" panose="02040503050406030204" pitchFamily="18" charset="0"/>
                </a:rPr>
                <a:t>Geologist: Recent Shakes Reminder that Montana is ‘Earthquake Country’</a:t>
              </a:r>
            </a:p>
            <a:p>
              <a:r>
                <a:rPr lang="en-US" sz="1350" i="1" dirty="0">
                  <a:solidFill>
                    <a:prstClr val="black"/>
                  </a:solidFill>
                  <a:latin typeface="Cambria" panose="02040503050406030204" pitchFamily="18" charset="0"/>
                </a:rPr>
                <a:t>—Flathead Beacon</a:t>
              </a:r>
            </a:p>
            <a:p>
              <a:endParaRPr lang="en-US" sz="1350" dirty="0">
                <a:solidFill>
                  <a:prstClr val="black"/>
                </a:solidFill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3858" y="1362395"/>
              <a:ext cx="4101352" cy="3169227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1940502" y="1587928"/>
            <a:ext cx="3764107" cy="2690556"/>
            <a:chOff x="2587336" y="974237"/>
            <a:chExt cx="5018809" cy="3587408"/>
          </a:xfrm>
        </p:grpSpPr>
        <p:sp>
          <p:nvSpPr>
            <p:cNvPr id="31" name="TextBox 30"/>
            <p:cNvSpPr txBox="1"/>
            <p:nvPr/>
          </p:nvSpPr>
          <p:spPr>
            <a:xfrm>
              <a:off x="2587336" y="974237"/>
              <a:ext cx="5018809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prstClr val="black"/>
                  </a:solidFill>
                  <a:latin typeface="Franklin Gothic Demi" panose="020B0703020102020204" pitchFamily="34" charset="0"/>
                </a:rPr>
                <a:t>Ennis </a:t>
              </a:r>
              <a:r>
                <a:rPr lang="en-US" sz="1350">
                  <a:solidFill>
                    <a:prstClr val="black"/>
                  </a:solidFill>
                  <a:latin typeface="Franklin Gothic Demi" panose="020B0703020102020204" pitchFamily="34" charset="0"/>
                </a:rPr>
                <a:t>Geraghty to </a:t>
              </a:r>
              <a:r>
                <a:rPr lang="en-US" sz="1350" dirty="0">
                  <a:solidFill>
                    <a:prstClr val="black"/>
                  </a:solidFill>
                  <a:latin typeface="Franklin Gothic Demi" panose="020B0703020102020204" pitchFamily="34" charset="0"/>
                </a:rPr>
                <a:t>discuss the “Geology of the Stillwater Complex” at a special MBMG lecture at the Mineral Museum </a:t>
              </a:r>
            </a:p>
            <a:p>
              <a:r>
                <a:rPr lang="en-US" sz="1350" i="1" dirty="0">
                  <a:solidFill>
                    <a:prstClr val="black"/>
                  </a:solidFill>
                  <a:latin typeface="Franklin Gothic Demi" panose="020B0703020102020204" pitchFamily="34" charset="0"/>
                </a:rPr>
                <a:t>—Montana Standard</a:t>
              </a: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6322" y="2027995"/>
              <a:ext cx="1962150" cy="25336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96795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25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500"/>
                            </p:stCondLst>
                            <p:childTnLst>
                              <p:par>
                                <p:cTn id="23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425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75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9000"/>
                            </p:stCondLst>
                            <p:childTnLst>
                              <p:par>
                                <p:cTn id="41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9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500"/>
                            </p:stCondLst>
                            <p:childTnLst>
                              <p:par>
                                <p:cTn id="5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3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7250"/>
                            </p:stCondLst>
                            <p:childTnLst>
                              <p:par>
                                <p:cTn id="5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775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750"/>
                            </p:stCondLst>
                            <p:childTnLst>
                              <p:par>
                                <p:cTn id="6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125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4250"/>
                            </p:stCondLst>
                            <p:childTnLst>
                              <p:par>
                                <p:cTn id="7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475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9000"/>
                            </p:stCondLst>
                            <p:childTnLst>
                              <p:par>
                                <p:cTn id="8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9500"/>
                            </p:stCondLst>
                            <p:childTnLst>
                              <p:par>
                                <p:cTn id="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250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9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4500"/>
                            </p:stCondLst>
                            <p:childTnLst>
                              <p:par>
                                <p:cTn id="9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9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282" y="392498"/>
            <a:ext cx="9254282" cy="576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8124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theme1.xml><?xml version="1.0" encoding="utf-8"?>
<a:theme xmlns:a="http://schemas.openxmlformats.org/drawingml/2006/main" name="1_Custom Design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B11E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Custom Design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B11E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Custom Design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B11E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4_Custom Design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B11E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5_Custom Design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B11E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1376</TotalTime>
  <Words>460</Words>
  <Application>Microsoft Office PowerPoint</Application>
  <PresentationFormat>On-screen Show (4:3)</PresentationFormat>
  <Paragraphs>63</Paragraphs>
  <Slides>11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11</vt:i4>
      </vt:variant>
    </vt:vector>
  </HeadingPairs>
  <TitlesOfParts>
    <vt:vector size="31" baseType="lpstr">
      <vt:lpstr>ＭＳ Ｐゴシック</vt:lpstr>
      <vt:lpstr>ＭＳ Ｐゴシック</vt:lpstr>
      <vt:lpstr>12 Avenir 55 Roman   05173</vt:lpstr>
      <vt:lpstr>Aharoni</vt:lpstr>
      <vt:lpstr>Arial</vt:lpstr>
      <vt:lpstr>Arial Rounded MT Bold</vt:lpstr>
      <vt:lpstr>Calibri</vt:lpstr>
      <vt:lpstr>Calibri Light</vt:lpstr>
      <vt:lpstr>Cambria</vt:lpstr>
      <vt:lpstr>Courier New</vt:lpstr>
      <vt:lpstr>Franklin Gothic Demi</vt:lpstr>
      <vt:lpstr>Times New Roman</vt:lpstr>
      <vt:lpstr>1_Custom Design</vt:lpstr>
      <vt:lpstr>2_Custom Design</vt:lpstr>
      <vt:lpstr>3_Custom Design</vt:lpstr>
      <vt:lpstr>4_Custom Design</vt:lpstr>
      <vt:lpstr>5_Custom Design</vt:lpstr>
      <vt:lpstr>Office Theme</vt:lpstr>
      <vt:lpstr>1_Office Theme</vt:lpstr>
      <vt:lpstr>2_Office Theme</vt:lpstr>
      <vt:lpstr>PowerPoint Presentation</vt:lpstr>
      <vt:lpstr>MSU’s Agricultural Experiment Station (MAES) working for Montana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Montana State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Boyer, Charles</dc:creator>
  <cp:lastModifiedBy>DeMato, Amy</cp:lastModifiedBy>
  <cp:revision>36</cp:revision>
  <cp:lastPrinted>2015-11-09T18:20:44Z</cp:lastPrinted>
  <dcterms:created xsi:type="dcterms:W3CDTF">2015-11-09T17:05:56Z</dcterms:created>
  <dcterms:modified xsi:type="dcterms:W3CDTF">2015-11-13T15:24:43Z</dcterms:modified>
</cp:coreProperties>
</file>