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66" r:id="rId1"/>
  </p:sldMasterIdLst>
  <p:notesMasterIdLst>
    <p:notesMasterId r:id="rId8"/>
  </p:notesMasterIdLst>
  <p:sldIdLst>
    <p:sldId id="300" r:id="rId2"/>
    <p:sldId id="299" r:id="rId3"/>
    <p:sldId id="301" r:id="rId4"/>
    <p:sldId id="302" r:id="rId5"/>
    <p:sldId id="290" r:id="rId6"/>
    <p:sldId id="289" r:id="rId7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2" autoAdjust="0"/>
    <p:restoredTop sz="94632" autoAdjust="0"/>
  </p:normalViewPr>
  <p:slideViewPr>
    <p:cSldViewPr>
      <p:cViewPr varScale="1">
        <p:scale>
          <a:sx n="80" d="100"/>
          <a:sy n="80" d="100"/>
        </p:scale>
        <p:origin x="103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0" y="33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7735" cy="461489"/>
          </a:xfrm>
          <a:prstGeom prst="rect">
            <a:avLst/>
          </a:prstGeom>
        </p:spPr>
        <p:txBody>
          <a:bodyPr vert="horz" lIns="90920" tIns="45460" rIns="90920" bIns="4546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84" y="0"/>
            <a:ext cx="3037735" cy="461489"/>
          </a:xfrm>
          <a:prstGeom prst="rect">
            <a:avLst/>
          </a:prstGeom>
        </p:spPr>
        <p:txBody>
          <a:bodyPr vert="horz" lIns="90920" tIns="45460" rIns="90920" bIns="45460" rtlCol="0"/>
          <a:lstStyle>
            <a:lvl1pPr algn="r">
              <a:defRPr sz="1200"/>
            </a:lvl1pPr>
          </a:lstStyle>
          <a:p>
            <a:fld id="{06B5AFC9-AC44-4803-B213-4732AE5BC52F}" type="datetimeFigureOut">
              <a:rPr lang="en-US" smtClean="0"/>
              <a:t>2/18/2016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20" tIns="45460" rIns="90920" bIns="4546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6" y="4386506"/>
            <a:ext cx="5609588" cy="4156548"/>
          </a:xfrm>
          <a:prstGeom prst="rect">
            <a:avLst/>
          </a:prstGeom>
        </p:spPr>
        <p:txBody>
          <a:bodyPr vert="horz" lIns="90920" tIns="45460" rIns="90920" bIns="4546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773011"/>
            <a:ext cx="3037735" cy="461489"/>
          </a:xfrm>
          <a:prstGeom prst="rect">
            <a:avLst/>
          </a:prstGeom>
        </p:spPr>
        <p:txBody>
          <a:bodyPr vert="horz" lIns="90920" tIns="45460" rIns="90920" bIns="4546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84" y="8773011"/>
            <a:ext cx="3037735" cy="461489"/>
          </a:xfrm>
          <a:prstGeom prst="rect">
            <a:avLst/>
          </a:prstGeom>
        </p:spPr>
        <p:txBody>
          <a:bodyPr vert="horz" lIns="90920" tIns="45460" rIns="90920" bIns="45460" rtlCol="0" anchor="b"/>
          <a:lstStyle>
            <a:lvl1pPr algn="r">
              <a:defRPr sz="1200"/>
            </a:lvl1pPr>
          </a:lstStyle>
          <a:p>
            <a:fld id="{9E1A6BC8-F0D9-48CC-B7C2-C3A367420A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649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84F6-08DF-4623-9869-C83DC29C6D98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70D7-50FC-43FB-8DEF-21ED6FC029BB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86D7-4303-42BB-B560-187AB696C62E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EBDB6-ED7B-41A5-94DC-DE7572EB3AD0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9F985-E99D-4651-9908-665A25E50BB0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EDACA-C706-4F98-91A8-83DC429C2E32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38AF-6526-405A-901A-FB782E5633D9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1CD22-B0C5-4C06-9E3D-CAA68335FBDD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0899-AA98-4354-909D-DC3E2CF0494C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9A2D-2FAC-48B8-A99F-F2B8BD3F59E0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B065A-CA08-4B95-BA0A-D1931460259D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2A41-CA8F-4DC0-99E6-8F2FB6C756BC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55EDACA-C706-4F98-91A8-83DC429C2E32}" type="datetime1">
              <a:rPr lang="en-US" smtClean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494A1B61-A343-4F77-8EBE-52BB65D8C9A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76" r:id="rId10"/>
    <p:sldLayoutId id="2147484277" r:id="rId11"/>
    <p:sldLayoutId id="2147484278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-8105"/>
            <a:ext cx="9144000" cy="465305"/>
            <a:chOff x="1" y="304800"/>
            <a:chExt cx="9144000" cy="609600"/>
          </a:xfrm>
        </p:grpSpPr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1111"/>
            <a:stretch>
              <a:fillRect/>
            </a:stretch>
          </p:blipFill>
          <p:spPr bwMode="auto">
            <a:xfrm>
              <a:off x="1828800" y="304800"/>
              <a:ext cx="7315201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478"/>
            <a:stretch>
              <a:fillRect/>
            </a:stretch>
          </p:blipFill>
          <p:spPr bwMode="auto">
            <a:xfrm>
              <a:off x="1" y="304800"/>
              <a:ext cx="1828799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981200"/>
            <a:ext cx="6477000" cy="1752601"/>
          </a:xfrm>
        </p:spPr>
        <p:txBody>
          <a:bodyPr anchor="t">
            <a:normAutofit fontScale="90000"/>
          </a:bodyPr>
          <a:lstStyle/>
          <a:p>
            <a:r>
              <a:rPr lang="en-US" sz="4000" dirty="0">
                <a:latin typeface="Times"/>
                <a:cs typeface="Times"/>
              </a:rPr>
              <a:t>Updates in Dual Enrollment</a:t>
            </a:r>
            <a:br>
              <a:rPr lang="en-US" sz="4000" dirty="0">
                <a:latin typeface="Times"/>
                <a:cs typeface="Times"/>
              </a:rPr>
            </a:br>
            <a:r>
              <a:rPr lang="en-US" sz="3100" i="1" dirty="0">
                <a:latin typeface="Times"/>
                <a:cs typeface="Times"/>
              </a:rPr>
              <a:t>for the</a:t>
            </a:r>
            <a:r>
              <a:rPr lang="en-US" sz="4000" dirty="0">
                <a:latin typeface="Times"/>
                <a:cs typeface="Times"/>
              </a:rPr>
              <a:t/>
            </a:r>
            <a:br>
              <a:rPr lang="en-US" sz="4000" dirty="0">
                <a:latin typeface="Times"/>
                <a:cs typeface="Times"/>
              </a:rPr>
            </a:br>
            <a:r>
              <a:rPr lang="en-US" sz="4000" dirty="0">
                <a:latin typeface="Times"/>
                <a:cs typeface="Times"/>
              </a:rPr>
              <a:t>Montana University System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143000"/>
          </a:xfrm>
        </p:spPr>
        <p:txBody>
          <a:bodyPr>
            <a:noAutofit/>
          </a:bodyPr>
          <a:lstStyle/>
          <a:p>
            <a:r>
              <a:rPr lang="en-US" sz="2400" b="1" i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"/>
                <a:cs typeface="Times"/>
              </a:rPr>
              <a:t>Report to the Montana Board of Regents</a:t>
            </a:r>
          </a:p>
          <a:p>
            <a:r>
              <a:rPr lang="en-US" sz="2400" b="1" i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"/>
                <a:cs typeface="Times"/>
              </a:rPr>
              <a:t>March, 2016</a:t>
            </a:r>
            <a:endParaRPr lang="en-US" sz="2400" b="1" i="1" dirty="0" smtClean="0">
              <a:solidFill>
                <a:schemeClr val="bg2">
                  <a:lumMod val="25000"/>
                </a:schemeClr>
              </a:solidFill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410701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" y="-8105"/>
            <a:ext cx="9144000" cy="465305"/>
            <a:chOff x="1" y="304800"/>
            <a:chExt cx="9144000" cy="60960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1111"/>
            <a:stretch>
              <a:fillRect/>
            </a:stretch>
          </p:blipFill>
          <p:spPr bwMode="auto">
            <a:xfrm>
              <a:off x="1828800" y="304800"/>
              <a:ext cx="7315201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478"/>
            <a:stretch>
              <a:fillRect/>
            </a:stretch>
          </p:blipFill>
          <p:spPr bwMode="auto">
            <a:xfrm>
              <a:off x="1" y="304800"/>
              <a:ext cx="1828799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"/>
                <a:cs typeface="Times"/>
              </a:rPr>
              <a:t>Enrollment</a:t>
            </a:r>
            <a:endParaRPr lang="en-US" dirty="0">
              <a:latin typeface="Times"/>
              <a:cs typeface="Times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219200" y="1444532"/>
            <a:ext cx="6801091" cy="4940596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5105400" y="3355032"/>
            <a:ext cx="0" cy="45720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91000" y="3116133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Start of C4C</a:t>
            </a:r>
            <a:endParaRPr lang="en-US" sz="1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Times"/>
                <a:cs typeface="Times"/>
              </a:rPr>
              <a:t>Credit-4-Credit</a:t>
            </a:r>
            <a:endParaRPr lang="en-US" sz="4000" dirty="0">
              <a:latin typeface="Times"/>
              <a:cs typeface="Times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idx="1"/>
          </p:nvPr>
        </p:nvSpPr>
        <p:spPr>
          <a:xfrm>
            <a:off x="549275" y="1981199"/>
            <a:ext cx="8042276" cy="396240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Credit-4-Credit had increased the number of teachers, courses, </a:t>
            </a:r>
            <a:r>
              <a:rPr lang="en-US" dirty="0"/>
              <a:t>and </a:t>
            </a:r>
            <a:r>
              <a:rPr lang="en-US" dirty="0" smtClean="0"/>
              <a:t>high schools offering on-site dual enrollment options for Montana students.</a:t>
            </a:r>
          </a:p>
          <a:p>
            <a:pPr marL="336550" lvl="1" indent="0">
              <a:buNone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Credit-4-Credit program sunsets this semester.</a:t>
            </a:r>
          </a:p>
          <a:p>
            <a:pPr marL="622300" lvl="1" indent="-285750">
              <a:buFont typeface="Arial" panose="020B0604020202020204" pitchFamily="34" charset="0"/>
              <a:buChar char="•"/>
            </a:pPr>
            <a:r>
              <a:rPr lang="en-US" dirty="0"/>
              <a:t>Totals as of fall 2015:</a:t>
            </a:r>
          </a:p>
          <a:p>
            <a:pPr marL="904875" lvl="2" indent="-285750">
              <a:buFont typeface="Arial" panose="020B0604020202020204" pitchFamily="34" charset="0"/>
              <a:buChar char="•"/>
            </a:pPr>
            <a:r>
              <a:rPr lang="en-US" dirty="0"/>
              <a:t> 310 teachers rewarded with 458 C4C’s totaling 1449 credits </a:t>
            </a:r>
          </a:p>
          <a:p>
            <a:pPr marL="622300" lvl="1" indent="-285750">
              <a:buFont typeface="Arial" panose="020B0604020202020204" pitchFamily="34" charset="0"/>
              <a:buChar char="•"/>
            </a:pPr>
            <a:r>
              <a:rPr lang="en-US" dirty="0"/>
              <a:t>Tremendously popular with teachers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" y="-8105"/>
            <a:ext cx="9144000" cy="465305"/>
            <a:chOff x="1" y="304800"/>
            <a:chExt cx="9144000" cy="60960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1111"/>
            <a:stretch>
              <a:fillRect/>
            </a:stretch>
          </p:blipFill>
          <p:spPr bwMode="auto">
            <a:xfrm>
              <a:off x="1828800" y="304800"/>
              <a:ext cx="7315201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478"/>
            <a:stretch>
              <a:fillRect/>
            </a:stretch>
          </p:blipFill>
          <p:spPr bwMode="auto">
            <a:xfrm>
              <a:off x="1" y="304800"/>
              <a:ext cx="1828799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34271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Times"/>
                <a:cs typeface="Times"/>
              </a:rPr>
              <a:t>Students </a:t>
            </a:r>
            <a:r>
              <a:rPr lang="en-US" sz="4000" dirty="0" smtClean="0">
                <a:latin typeface="Times"/>
                <a:cs typeface="Times"/>
              </a:rPr>
              <a:t>Choose </a:t>
            </a:r>
            <a:r>
              <a:rPr lang="en-US" sz="4000" dirty="0" smtClean="0">
                <a:latin typeface="Times"/>
                <a:cs typeface="Times"/>
              </a:rPr>
              <a:t>the MUS</a:t>
            </a:r>
            <a:endParaRPr lang="en-US" sz="4000" dirty="0">
              <a:latin typeface="Times"/>
              <a:cs typeface="Time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" y="-8105"/>
            <a:ext cx="9144000" cy="465305"/>
            <a:chOff x="1" y="304800"/>
            <a:chExt cx="9144000" cy="60960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1111"/>
            <a:stretch>
              <a:fillRect/>
            </a:stretch>
          </p:blipFill>
          <p:spPr bwMode="auto">
            <a:xfrm>
              <a:off x="1828800" y="304800"/>
              <a:ext cx="7315201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478"/>
            <a:stretch>
              <a:fillRect/>
            </a:stretch>
          </p:blipFill>
          <p:spPr bwMode="auto">
            <a:xfrm>
              <a:off x="1" y="304800"/>
              <a:ext cx="1828799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9275" y="2057400"/>
            <a:ext cx="8042276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100" dirty="0">
                <a:solidFill>
                  <a:schemeClr val="accent6">
                    <a:lumMod val="50000"/>
                  </a:schemeClr>
                </a:solidFill>
              </a:rPr>
              <a:t>Montana </a:t>
            </a:r>
            <a:r>
              <a:rPr lang="en-US" sz="3100" dirty="0" smtClean="0">
                <a:solidFill>
                  <a:schemeClr val="accent6">
                    <a:lumMod val="50000"/>
                  </a:schemeClr>
                </a:solidFill>
              </a:rPr>
              <a:t>dual enrollment participants enter the MUS at high rates. </a:t>
            </a:r>
          </a:p>
          <a:p>
            <a:r>
              <a:rPr lang="en-US" sz="2500" dirty="0" smtClean="0">
                <a:solidFill>
                  <a:schemeClr val="tx1"/>
                </a:solidFill>
              </a:rPr>
              <a:t>63%</a:t>
            </a:r>
            <a:r>
              <a:rPr lang="en-US" sz="2500" dirty="0" smtClean="0"/>
              <a:t> of high school students earning dual enrollment credit enter the MUS as college students.</a:t>
            </a:r>
          </a:p>
          <a:p>
            <a:r>
              <a:rPr lang="en-US" sz="2500" dirty="0" smtClean="0"/>
              <a:t>In comparison, approximately </a:t>
            </a:r>
            <a:r>
              <a:rPr lang="en-US" sz="2500" dirty="0" smtClean="0">
                <a:solidFill>
                  <a:schemeClr val="tx1"/>
                </a:solidFill>
              </a:rPr>
              <a:t>40%</a:t>
            </a:r>
            <a:r>
              <a:rPr lang="en-US" sz="2500" dirty="0" smtClean="0"/>
              <a:t> of public high school graduates attend a MUS campus within 16 months of graduation.</a:t>
            </a:r>
          </a:p>
        </p:txBody>
      </p:sp>
    </p:spTree>
    <p:extLst>
      <p:ext uri="{BB962C8B-B14F-4D97-AF65-F5344CB8AC3E}">
        <p14:creationId xmlns:p14="http://schemas.microsoft.com/office/powerpoint/2010/main" val="20270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Times"/>
                <a:cs typeface="Times"/>
              </a:rPr>
              <a:t>Student </a:t>
            </a:r>
            <a:r>
              <a:rPr lang="en-US" sz="4000" dirty="0" smtClean="0">
                <a:latin typeface="Times"/>
                <a:cs typeface="Times"/>
              </a:rPr>
              <a:t>Success</a:t>
            </a:r>
            <a:endParaRPr lang="en-US" sz="4000" dirty="0">
              <a:latin typeface="Times"/>
              <a:cs typeface="Time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" y="-8105"/>
            <a:ext cx="9144000" cy="465305"/>
            <a:chOff x="1" y="304800"/>
            <a:chExt cx="9144000" cy="60960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1111"/>
            <a:stretch>
              <a:fillRect/>
            </a:stretch>
          </p:blipFill>
          <p:spPr bwMode="auto">
            <a:xfrm>
              <a:off x="1828800" y="304800"/>
              <a:ext cx="7315201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478"/>
            <a:stretch>
              <a:fillRect/>
            </a:stretch>
          </p:blipFill>
          <p:spPr bwMode="auto">
            <a:xfrm>
              <a:off x="1" y="304800"/>
              <a:ext cx="1828799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TextBox 2"/>
          <p:cNvSpPr txBox="1"/>
          <p:nvPr/>
        </p:nvSpPr>
        <p:spPr>
          <a:xfrm>
            <a:off x="227013" y="61722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S</a:t>
            </a:r>
            <a:r>
              <a:rPr lang="en-US" sz="1400" i="1" dirty="0" smtClean="0"/>
              <a:t>tudent performance dat</a:t>
            </a:r>
            <a:r>
              <a:rPr lang="en-US" sz="1400" i="1" dirty="0" smtClean="0"/>
              <a:t>a averaged over 2012, 2013, and 2014</a:t>
            </a:r>
            <a:r>
              <a:rPr lang="en-US" sz="1400" i="1" dirty="0"/>
              <a:t> </a:t>
            </a:r>
            <a:r>
              <a:rPr lang="en-US" sz="1400" i="1" dirty="0" smtClean="0"/>
              <a:t>freshman cohorts entering the MUS with dual enrollment credit from the MUS.</a:t>
            </a:r>
            <a:r>
              <a:rPr lang="en-US" sz="1400" i="1" dirty="0" smtClean="0"/>
              <a:t> </a:t>
            </a:r>
            <a:r>
              <a:rPr lang="en-US" sz="1400" i="1" dirty="0"/>
              <a:t>(Data from Dep. Commissioner T. </a:t>
            </a:r>
            <a:r>
              <a:rPr lang="en-US" sz="1400" i="1" dirty="0" smtClean="0"/>
              <a:t>Trevor) </a:t>
            </a:r>
            <a:endParaRPr lang="en-US" sz="14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9274" y="1600201"/>
            <a:ext cx="8137525" cy="4343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100" dirty="0" smtClean="0">
                <a:solidFill>
                  <a:schemeClr val="accent6">
                    <a:lumMod val="50000"/>
                  </a:schemeClr>
                </a:solidFill>
              </a:rPr>
              <a:t>Montana dual enrollment participants are well prepared.  </a:t>
            </a:r>
          </a:p>
          <a:p>
            <a:r>
              <a:rPr lang="en-US" sz="2500" dirty="0" smtClean="0"/>
              <a:t>Compared to students who do not participate in dual enrollment, dual enrollment students outperform their peers in key success areas.</a:t>
            </a:r>
            <a:r>
              <a:rPr lang="en-US" dirty="0" smtClean="0"/>
              <a:t> 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16%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higher rate of first year retention </a:t>
            </a:r>
            <a:r>
              <a:rPr lang="en-US" dirty="0"/>
              <a:t>(84% DE, 68% non-DE) 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Two tenths higher freshman </a:t>
            </a:r>
            <a:r>
              <a:rPr lang="en-US" dirty="0" smtClean="0">
                <a:solidFill>
                  <a:schemeClr val="tx1"/>
                </a:solidFill>
              </a:rPr>
              <a:t>GPA</a:t>
            </a:r>
            <a:r>
              <a:rPr lang="en-US" dirty="0" smtClean="0"/>
              <a:t> (3.06 DE, 2.8 non-DE)</a:t>
            </a:r>
            <a:endParaRPr lang="en-US" dirty="0"/>
          </a:p>
          <a:p>
            <a:pPr lvl="2"/>
            <a:r>
              <a:rPr lang="en-US" dirty="0">
                <a:solidFill>
                  <a:schemeClr val="tx1"/>
                </a:solidFill>
              </a:rPr>
              <a:t>Earn more credits </a:t>
            </a:r>
            <a:r>
              <a:rPr lang="en-US" dirty="0"/>
              <a:t>in first year of </a:t>
            </a:r>
            <a:r>
              <a:rPr lang="en-US" dirty="0" smtClean="0"/>
              <a:t>college.</a:t>
            </a:r>
          </a:p>
          <a:p>
            <a:pPr lvl="2"/>
            <a:r>
              <a:rPr lang="en-US" dirty="0" smtClean="0"/>
              <a:t>The </a:t>
            </a:r>
            <a:r>
              <a:rPr lang="en-US" dirty="0" smtClean="0">
                <a:solidFill>
                  <a:schemeClr val="tx1"/>
                </a:solidFill>
              </a:rPr>
              <a:t>benefits are independent of high school GPA</a:t>
            </a:r>
            <a:r>
              <a:rPr lang="en-US" dirty="0" smtClean="0"/>
              <a:t>, and often “B” and “C” students make larger gains than “A” students when compared to non-participating peers.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176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91212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Times"/>
                <a:cs typeface="Times"/>
              </a:rPr>
              <a:t>What’s Next?</a:t>
            </a:r>
            <a:endParaRPr lang="en-US" sz="4000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838200"/>
            <a:ext cx="39624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Strategic Use of Perkins Funds</a:t>
            </a:r>
          </a:p>
          <a:p>
            <a:pPr lvl="1"/>
            <a:r>
              <a:rPr lang="en-US" dirty="0" smtClean="0"/>
              <a:t>Realign the Big Sky Pathways program to grow career-technical dual enrollment.</a:t>
            </a:r>
          </a:p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Strategic Program Targets </a:t>
            </a:r>
          </a:p>
          <a:p>
            <a:pPr lvl="1"/>
            <a:r>
              <a:rPr lang="en-US" dirty="0" smtClean="0"/>
              <a:t>Increase enrollment in existing programs and pursue growth in new areas. </a:t>
            </a:r>
          </a:p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Strategic Partnerships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nhance linkages between OCHE programs, build on existing collaborative efforts with OPI, and forge new relationships public and private partners. 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2209800"/>
            <a:ext cx="3840480" cy="4343400"/>
          </a:xfrm>
        </p:spPr>
        <p:txBody>
          <a:bodyPr>
            <a:normAutofit/>
          </a:bodyPr>
          <a:lstStyle/>
          <a:p>
            <a:r>
              <a:rPr lang="en-US" sz="2000" b="1" i="1" dirty="0" smtClean="0">
                <a:solidFill>
                  <a:schemeClr val="accent6">
                    <a:lumMod val="50000"/>
                  </a:schemeClr>
                </a:solidFill>
              </a:rPr>
              <a:t>Increase </a:t>
            </a:r>
            <a:r>
              <a:rPr lang="en-US" sz="2000" b="1" i="1" dirty="0">
                <a:solidFill>
                  <a:schemeClr val="accent6">
                    <a:lumMod val="50000"/>
                  </a:schemeClr>
                </a:solidFill>
              </a:rPr>
              <a:t>dual enrollment in the Montana University System by 1000 </a:t>
            </a:r>
            <a:r>
              <a:rPr lang="en-US" sz="2000" b="1" i="1" dirty="0" smtClean="0">
                <a:solidFill>
                  <a:schemeClr val="accent6">
                    <a:lumMod val="50000"/>
                  </a:schemeClr>
                </a:solidFill>
              </a:rPr>
              <a:t>students annually </a:t>
            </a:r>
            <a:r>
              <a:rPr lang="en-US" sz="2000" b="1" i="1" dirty="0">
                <a:solidFill>
                  <a:schemeClr val="accent6">
                    <a:lumMod val="50000"/>
                  </a:schemeClr>
                </a:solidFill>
              </a:rPr>
              <a:t>over the next three </a:t>
            </a:r>
            <a:r>
              <a:rPr lang="en-US" sz="2000" b="1" i="1" dirty="0" smtClean="0">
                <a:solidFill>
                  <a:schemeClr val="accent6">
                    <a:lumMod val="50000"/>
                  </a:schemeClr>
                </a:solidFill>
              </a:rPr>
              <a:t>years.</a:t>
            </a:r>
          </a:p>
          <a:p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/>
              <a:t>Governor Bullock, Commissioner Christian, and Superintendent Juneau are committed to increasing access to this program for Montana students by achieving the goal. </a:t>
            </a:r>
            <a:endParaRPr lang="en-US" dirty="0"/>
          </a:p>
          <a:p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" y="-8105"/>
            <a:ext cx="9144000" cy="465305"/>
            <a:chOff x="1" y="304800"/>
            <a:chExt cx="9144000" cy="60960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11111"/>
            <a:stretch>
              <a:fillRect/>
            </a:stretch>
          </p:blipFill>
          <p:spPr bwMode="auto">
            <a:xfrm>
              <a:off x="1828800" y="304800"/>
              <a:ext cx="7315201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478"/>
            <a:stretch>
              <a:fillRect/>
            </a:stretch>
          </p:blipFill>
          <p:spPr bwMode="auto">
            <a:xfrm>
              <a:off x="1" y="304800"/>
              <a:ext cx="1828799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10827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32206</TotalTime>
  <Words>361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News Gothic MT</vt:lpstr>
      <vt:lpstr>Times</vt:lpstr>
      <vt:lpstr>Wingdings 2</vt:lpstr>
      <vt:lpstr>Breeze</vt:lpstr>
      <vt:lpstr>Updates in Dual Enrollment for the Montana University System</vt:lpstr>
      <vt:lpstr>Enrollment</vt:lpstr>
      <vt:lpstr>Credit-4-Credit</vt:lpstr>
      <vt:lpstr>Students Choose the MUS</vt:lpstr>
      <vt:lpstr>Student Success</vt:lpstr>
      <vt:lpstr>What’s Next?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Tlyer Trevor</dc:creator>
  <cp:lastModifiedBy>Williams, Amy</cp:lastModifiedBy>
  <cp:revision>431</cp:revision>
  <cp:lastPrinted>2015-05-20T17:29:38Z</cp:lastPrinted>
  <dcterms:created xsi:type="dcterms:W3CDTF">2012-03-12T17:57:12Z</dcterms:created>
  <dcterms:modified xsi:type="dcterms:W3CDTF">2016-02-19T22:41:46Z</dcterms:modified>
</cp:coreProperties>
</file>