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4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5.xml" ContentType="application/vnd.openxmlformats-officedocument.drawingml.chartshapes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94" r:id="rId2"/>
  </p:sldMasterIdLst>
  <p:notesMasterIdLst>
    <p:notesMasterId r:id="rId32"/>
  </p:notesMasterIdLst>
  <p:handoutMasterIdLst>
    <p:handoutMasterId r:id="rId33"/>
  </p:handoutMasterIdLst>
  <p:sldIdLst>
    <p:sldId id="339" r:id="rId3"/>
    <p:sldId id="523" r:id="rId4"/>
    <p:sldId id="260" r:id="rId5"/>
    <p:sldId id="262" r:id="rId6"/>
    <p:sldId id="522" r:id="rId7"/>
    <p:sldId id="488" r:id="rId8"/>
    <p:sldId id="505" r:id="rId9"/>
    <p:sldId id="543" r:id="rId10"/>
    <p:sldId id="524" r:id="rId11"/>
    <p:sldId id="534" r:id="rId12"/>
    <p:sldId id="525" r:id="rId13"/>
    <p:sldId id="544" r:id="rId14"/>
    <p:sldId id="526" r:id="rId15"/>
    <p:sldId id="566" r:id="rId16"/>
    <p:sldId id="541" r:id="rId17"/>
    <p:sldId id="542" r:id="rId18"/>
    <p:sldId id="576" r:id="rId19"/>
    <p:sldId id="545" r:id="rId20"/>
    <p:sldId id="549" r:id="rId21"/>
    <p:sldId id="565" r:id="rId22"/>
    <p:sldId id="548" r:id="rId23"/>
    <p:sldId id="551" r:id="rId24"/>
    <p:sldId id="552" r:id="rId25"/>
    <p:sldId id="556" r:id="rId26"/>
    <p:sldId id="557" r:id="rId27"/>
    <p:sldId id="558" r:id="rId28"/>
    <p:sldId id="560" r:id="rId29"/>
    <p:sldId id="537" r:id="rId30"/>
    <p:sldId id="575" r:id="rId31"/>
  </p:sldIdLst>
  <p:sldSz cx="9144000" cy="6858000" type="screen4x3"/>
  <p:notesSz cx="6858000" cy="93138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FF99"/>
    <a:srgbClr val="FFCC00"/>
    <a:srgbClr val="E8FFE8"/>
    <a:srgbClr val="5F5F5F"/>
    <a:srgbClr val="FFFF00"/>
    <a:srgbClr val="DDDDD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59" autoAdjust="0"/>
    <p:restoredTop sz="84022" autoAdjust="0"/>
  </p:normalViewPr>
  <p:slideViewPr>
    <p:cSldViewPr>
      <p:cViewPr varScale="1">
        <p:scale>
          <a:sx n="59" d="100"/>
          <a:sy n="59" d="100"/>
        </p:scale>
        <p:origin x="33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notesViewPr>
    <p:cSldViewPr>
      <p:cViewPr varScale="1">
        <p:scale>
          <a:sx n="56" d="100"/>
          <a:sy n="56" d="100"/>
        </p:scale>
        <p:origin x="2118" y="72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690835520559948E-2"/>
          <c:y val="2.6964384507758624E-2"/>
          <c:w val="0.9042457091237579"/>
          <c:h val="0.5741239892183288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 w="6350">
              <a:solidFill>
                <a:srgbClr val="FFC00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'Stephanie''s Specialties '!$B$2:$B$28</c:f>
              <c:strCache>
                <c:ptCount val="10"/>
                <c:pt idx="0">
                  <c:v>Radiology</c:v>
                </c:pt>
                <c:pt idx="1">
                  <c:v>Psychiatry </c:v>
                </c:pt>
                <c:pt idx="2">
                  <c:v>Orthopedics</c:v>
                </c:pt>
                <c:pt idx="3">
                  <c:v>OBGYN</c:v>
                </c:pt>
                <c:pt idx="4">
                  <c:v>Pediatrics </c:v>
                </c:pt>
                <c:pt idx="5">
                  <c:v>Anesthesiology</c:v>
                </c:pt>
                <c:pt idx="6">
                  <c:v>Surgery </c:v>
                </c:pt>
                <c:pt idx="7">
                  <c:v>Emergency Medicine</c:v>
                </c:pt>
                <c:pt idx="8">
                  <c:v>Internal Medicine</c:v>
                </c:pt>
                <c:pt idx="9">
                  <c:v>Family Medicine</c:v>
                </c:pt>
              </c:strCache>
            </c:strRef>
          </c:cat>
          <c:val>
            <c:numRef>
              <c:f>'Stephanie''s Specialties '!$A$2:$A$28</c:f>
              <c:numCache>
                <c:formatCode>General</c:formatCode>
                <c:ptCount val="10"/>
                <c:pt idx="0">
                  <c:v>18</c:v>
                </c:pt>
                <c:pt idx="1">
                  <c:v>22</c:v>
                </c:pt>
                <c:pt idx="2">
                  <c:v>32</c:v>
                </c:pt>
                <c:pt idx="3">
                  <c:v>35</c:v>
                </c:pt>
                <c:pt idx="4">
                  <c:v>46</c:v>
                </c:pt>
                <c:pt idx="5">
                  <c:v>51</c:v>
                </c:pt>
                <c:pt idx="6">
                  <c:v>62</c:v>
                </c:pt>
                <c:pt idx="7">
                  <c:v>67</c:v>
                </c:pt>
                <c:pt idx="8">
                  <c:v>161</c:v>
                </c:pt>
                <c:pt idx="9">
                  <c:v>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"/>
        <c:axId val="441331424"/>
        <c:axId val="441333776"/>
      </c:barChart>
      <c:catAx>
        <c:axId val="441331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Medical Specialty</a:t>
                </a:r>
              </a:p>
            </c:rich>
          </c:tx>
          <c:layout>
            <c:manualLayout>
              <c:xMode val="edge"/>
              <c:yMode val="edge"/>
              <c:x val="0.40917629046369203"/>
              <c:y val="0.94606541920986487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txPr>
          <a:bodyPr rot="-2700000" vert="horz"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41333776"/>
        <c:crosses val="autoZero"/>
        <c:auto val="0"/>
        <c:lblAlgn val="ctr"/>
        <c:lblOffset val="100"/>
        <c:noMultiLvlLbl val="0"/>
      </c:catAx>
      <c:valAx>
        <c:axId val="4413337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# of Graduates in Specialty
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41331424"/>
        <c:crosses val="autoZero"/>
        <c:crossBetween val="between"/>
      </c:valAx>
      <c:spPr>
        <a:gradFill flip="none" rotWithShape="1">
          <a:gsLst>
            <a:gs pos="0">
              <a:sysClr val="window" lastClr="FFFFFF"/>
            </a:gs>
            <a:gs pos="39999">
              <a:schemeClr val="tx2">
                <a:lumMod val="20000"/>
                <a:lumOff val="8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r="100000" b="100000"/>
          </a:path>
          <a:tileRect l="-100000" t="-100000"/>
        </a:gradFill>
        <a:effectLst>
          <a:outerShdw blurRad="50800" dist="50800" dir="5400000" algn="ctr" rotWithShape="0">
            <a:srgbClr val="00B0F0"/>
          </a:outerShdw>
        </a:effectLst>
      </c:spPr>
    </c:plotArea>
    <c:plotVisOnly val="1"/>
    <c:dispBlanksAs val="gap"/>
    <c:showDLblsOverMax val="0"/>
  </c:chart>
  <c:spPr>
    <a:gradFill flip="none" rotWithShape="1">
      <a:gsLst>
        <a:gs pos="0">
          <a:srgbClr val="FFC000"/>
        </a:gs>
        <a:gs pos="45000">
          <a:sysClr val="window" lastClr="FFFFFF"/>
        </a:gs>
        <a:gs pos="70000">
          <a:srgbClr val="FFC000"/>
        </a:gs>
        <a:gs pos="100000">
          <a:srgbClr val="F79646">
            <a:lumMod val="75000"/>
          </a:srgbClr>
        </a:gs>
      </a:gsLst>
      <a:lin ang="16200000" scaled="1"/>
      <a:tileRect/>
    </a:gra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Montana</c:v>
                </c:pt>
                <c:pt idx="1">
                  <c:v>South Dakota</c:v>
                </c:pt>
                <c:pt idx="2">
                  <c:v>North Dakota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14.8</c:v>
                </c:pt>
                <c:pt idx="1">
                  <c:v>32.799999999999997</c:v>
                </c:pt>
                <c:pt idx="2">
                  <c:v>42.2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1329464"/>
        <c:axId val="441335736"/>
      </c:barChart>
      <c:catAx>
        <c:axId val="441329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335736"/>
        <c:crosses val="autoZero"/>
        <c:auto val="1"/>
        <c:lblAlgn val="ctr"/>
        <c:lblOffset val="100"/>
        <c:noMultiLvlLbl val="0"/>
      </c:catAx>
      <c:valAx>
        <c:axId val="441335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329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404442500243"/>
          <c:y val="3.2788602116278903E-2"/>
          <c:w val="0.89035955574997572"/>
          <c:h val="0.820372371581473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 per student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Montana</c:v>
                </c:pt>
                <c:pt idx="1">
                  <c:v>South Dakota</c:v>
                </c:pt>
                <c:pt idx="2">
                  <c:v>North Dakota</c:v>
                </c:pt>
              </c:strCache>
            </c:strRef>
          </c:cat>
          <c:val>
            <c:numRef>
              <c:f>Sheet1!$B$2:$B$4</c:f>
              <c:numCache>
                <c:formatCode>_(* #,##0.00_);_(* \(#,##0.00\);_(* "-"??_);_(@_)</c:formatCode>
                <c:ptCount val="3"/>
                <c:pt idx="0">
                  <c:v>4.91</c:v>
                </c:pt>
                <c:pt idx="1">
                  <c:v>25.95</c:v>
                </c:pt>
                <c:pt idx="2">
                  <c:v>37.11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1329856"/>
        <c:axId val="441332992"/>
      </c:barChart>
      <c:catAx>
        <c:axId val="44132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332992"/>
        <c:crosses val="autoZero"/>
        <c:auto val="1"/>
        <c:lblAlgn val="ctr"/>
        <c:lblOffset val="100"/>
        <c:noMultiLvlLbl val="0"/>
      </c:catAx>
      <c:valAx>
        <c:axId val="441332992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[$$-1009]* #,##0.00_);_([$$-1009]* \(#,##0.00\);_([$$-1009]* &quot;-&quot;??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32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n>
            <a:noFill/>
          </a:ln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 per student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/>
            </c:spPr>
          </c:dPt>
          <c:cat>
            <c:strRef>
              <c:f>Sheet1!$A$2:$A$5</c:f>
              <c:strCache>
                <c:ptCount val="3"/>
                <c:pt idx="0">
                  <c:v>Montana</c:v>
                </c:pt>
                <c:pt idx="1">
                  <c:v>South Dakota</c:v>
                </c:pt>
                <c:pt idx="2">
                  <c:v>North Dakota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35871</c:v>
                </c:pt>
                <c:pt idx="1">
                  <c:v>79075</c:v>
                </c:pt>
                <c:pt idx="2">
                  <c:v>87958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1336520"/>
        <c:axId val="441333384"/>
        <c:extLst/>
      </c:barChart>
      <c:catAx>
        <c:axId val="441336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333384"/>
        <c:crosses val="autoZero"/>
        <c:auto val="1"/>
        <c:lblAlgn val="ctr"/>
        <c:lblOffset val="100"/>
        <c:noMultiLvlLbl val="0"/>
      </c:catAx>
      <c:valAx>
        <c:axId val="441333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336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 smtClean="0"/>
              <a:t>PGY-1</a:t>
            </a:r>
            <a:r>
              <a:rPr lang="en-US" sz="3200" baseline="0" dirty="0" smtClean="0"/>
              <a:t> (1</a:t>
            </a:r>
            <a:r>
              <a:rPr lang="en-US" sz="3200" baseline="30000" dirty="0" smtClean="0"/>
              <a:t>st</a:t>
            </a:r>
            <a:r>
              <a:rPr lang="en-US" sz="3200" baseline="0" dirty="0" smtClean="0"/>
              <a:t> year residents)</a:t>
            </a:r>
            <a:endParaRPr lang="en-US" sz="32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Year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6</c:v>
                </c:pt>
                <c:pt idx="1">
                  <c:v>8</c:v>
                </c:pt>
                <c:pt idx="2">
                  <c:v>18</c:v>
                </c:pt>
                <c:pt idx="3">
                  <c:v>24</c:v>
                </c:pt>
                <c:pt idx="4">
                  <c:v>24</c:v>
                </c:pt>
                <c:pt idx="5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1068488"/>
        <c:axId val="441072800"/>
      </c:barChart>
      <c:catAx>
        <c:axId val="441068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072800"/>
        <c:crosses val="autoZero"/>
        <c:auto val="1"/>
        <c:lblAlgn val="ctr"/>
        <c:lblOffset val="100"/>
        <c:noMultiLvlLbl val="0"/>
      </c:catAx>
      <c:valAx>
        <c:axId val="44107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068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23C6D-47D2-44F2-A0FA-834E7895E51F}" type="doc">
      <dgm:prSet loTypeId="urn:microsoft.com/office/officeart/2005/8/layout/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F11BCF7-3A65-410C-B509-1D05135F846E}">
      <dgm:prSet phldrT="[Text]" custT="1"/>
      <dgm:spPr>
        <a:xfrm rot="10800000">
          <a:off x="0" y="1866"/>
          <a:ext cx="8229599" cy="728239"/>
        </a:xfrm>
        <a:solidFill>
          <a:schemeClr val="bg2">
            <a:lumMod val="75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rPr>
            <a:t>K-12</a:t>
          </a:r>
          <a:endParaRPr lang="en-US" sz="2800" b="1" dirty="0">
            <a:solidFill>
              <a:schemeClr val="accent1">
                <a:lumMod val="60000"/>
                <a:lumOff val="40000"/>
              </a:schemeClr>
            </a:solidFill>
            <a:latin typeface="+mn-lt"/>
            <a:ea typeface="+mn-ea"/>
            <a:cs typeface="+mn-cs"/>
          </a:endParaRPr>
        </a:p>
      </dgm:t>
    </dgm:pt>
    <dgm:pt modelId="{954440A0-5576-4EFF-BDDA-3A72F25C780F}" type="parTrans" cxnId="{A0267139-5C88-4591-A878-F74E96C3E697}">
      <dgm:prSet/>
      <dgm:spPr/>
      <dgm:t>
        <a:bodyPr/>
        <a:lstStyle/>
        <a:p>
          <a:endParaRPr lang="en-US"/>
        </a:p>
      </dgm:t>
    </dgm:pt>
    <dgm:pt modelId="{0D69667A-BE39-41FD-8F46-962BCD4F2C93}" type="sibTrans" cxnId="{A0267139-5C88-4591-A878-F74E96C3E697}">
      <dgm:prSet/>
      <dgm:spPr/>
      <dgm:t>
        <a:bodyPr/>
        <a:lstStyle/>
        <a:p>
          <a:endParaRPr lang="en-US"/>
        </a:p>
      </dgm:t>
    </dgm:pt>
    <dgm:pt modelId="{5D4BA7E6-37BE-4D7B-89E6-00AFCF8949DA}">
      <dgm:prSet phldrT="[Text]" custT="1"/>
      <dgm:spPr>
        <a:xfrm rot="10800000">
          <a:off x="0" y="714740"/>
          <a:ext cx="8229599" cy="866423"/>
        </a:xfrm>
        <a:solidFill>
          <a:schemeClr val="bg2">
            <a:lumMod val="5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800" b="1" u="none" dirty="0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rPr>
            <a:t>College (4 years)</a:t>
          </a:r>
          <a:endParaRPr lang="en-US" sz="2800" b="1" u="none" dirty="0">
            <a:solidFill>
              <a:schemeClr val="accent1">
                <a:lumMod val="60000"/>
                <a:lumOff val="40000"/>
              </a:schemeClr>
            </a:solidFill>
            <a:latin typeface="+mn-lt"/>
            <a:ea typeface="+mn-ea"/>
            <a:cs typeface="+mn-cs"/>
          </a:endParaRPr>
        </a:p>
      </dgm:t>
    </dgm:pt>
    <dgm:pt modelId="{A4E59FF1-7DA5-4055-96AA-EA87E0EF46BD}" type="parTrans" cxnId="{092C6D73-8E8B-4210-AFFA-51FB6C9BB5AC}">
      <dgm:prSet/>
      <dgm:spPr/>
      <dgm:t>
        <a:bodyPr/>
        <a:lstStyle/>
        <a:p>
          <a:endParaRPr lang="en-US"/>
        </a:p>
      </dgm:t>
    </dgm:pt>
    <dgm:pt modelId="{E99871C7-F636-42F3-88E5-77E6C8CA8D4D}" type="sibTrans" cxnId="{092C6D73-8E8B-4210-AFFA-51FB6C9BB5AC}">
      <dgm:prSet/>
      <dgm:spPr/>
      <dgm:t>
        <a:bodyPr/>
        <a:lstStyle/>
        <a:p>
          <a:endParaRPr lang="en-US"/>
        </a:p>
      </dgm:t>
    </dgm:pt>
    <dgm:pt modelId="{9FF88C60-952C-4193-836B-EA836E36B292}">
      <dgm:prSet phldrT="[Text]" custT="1"/>
      <dgm:spPr>
        <a:xfrm rot="10800000">
          <a:off x="0" y="1565798"/>
          <a:ext cx="8229599" cy="949859"/>
        </a:xfrm>
        <a:solidFill>
          <a:schemeClr val="bg2">
            <a:lumMod val="25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rPr>
            <a:t>Medical School (4 years)</a:t>
          </a:r>
          <a:endParaRPr lang="en-US" sz="2800" b="1" dirty="0">
            <a:solidFill>
              <a:srgbClr val="FFFFFF">
                <a:lumMod val="95000"/>
              </a:srgbClr>
            </a:solidFill>
            <a:latin typeface="+mn-lt"/>
            <a:ea typeface="+mn-ea"/>
            <a:cs typeface="+mn-cs"/>
          </a:endParaRPr>
        </a:p>
      </dgm:t>
    </dgm:pt>
    <dgm:pt modelId="{365B14EC-93F5-4272-9880-BD6535509D2E}" type="parTrans" cxnId="{516D8903-10C4-411E-BBB1-F03E8F2D1D56}">
      <dgm:prSet/>
      <dgm:spPr/>
      <dgm:t>
        <a:bodyPr/>
        <a:lstStyle/>
        <a:p>
          <a:endParaRPr lang="en-US"/>
        </a:p>
      </dgm:t>
    </dgm:pt>
    <dgm:pt modelId="{5B2FD8F9-542E-4289-BCCC-3B0EFD69B343}" type="sibTrans" cxnId="{516D8903-10C4-411E-BBB1-F03E8F2D1D56}">
      <dgm:prSet/>
      <dgm:spPr/>
      <dgm:t>
        <a:bodyPr/>
        <a:lstStyle/>
        <a:p>
          <a:endParaRPr lang="en-US"/>
        </a:p>
      </dgm:t>
    </dgm:pt>
    <dgm:pt modelId="{8A5BA53F-9440-480B-B291-2034E93A9824}">
      <dgm:prSet phldrT="[Text]" custT="1"/>
      <dgm:spPr>
        <a:xfrm rot="10800000">
          <a:off x="0" y="2500293"/>
          <a:ext cx="8229599" cy="1114825"/>
        </a:xfrm>
        <a:solidFill>
          <a:schemeClr val="bg2">
            <a:lumMod val="1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800" b="1" u="none" dirty="0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rPr>
            <a:t>Residency/Fellowship (3-7 years)</a:t>
          </a:r>
          <a:endParaRPr lang="en-US" sz="2800" b="1" u="none" dirty="0">
            <a:solidFill>
              <a:schemeClr val="accent1">
                <a:lumMod val="60000"/>
                <a:lumOff val="40000"/>
              </a:schemeClr>
            </a:solidFill>
            <a:latin typeface="+mn-lt"/>
            <a:ea typeface="+mn-ea"/>
            <a:cs typeface="+mn-cs"/>
          </a:endParaRPr>
        </a:p>
      </dgm:t>
    </dgm:pt>
    <dgm:pt modelId="{1919C8C8-02D1-4D32-8162-46F78D70EAEF}" type="sibTrans" cxnId="{5DB22E6F-525E-4617-BBE8-9777256B72F2}">
      <dgm:prSet/>
      <dgm:spPr/>
      <dgm:t>
        <a:bodyPr/>
        <a:lstStyle/>
        <a:p>
          <a:endParaRPr lang="en-US"/>
        </a:p>
      </dgm:t>
    </dgm:pt>
    <dgm:pt modelId="{255F7836-1BEA-4254-AC67-29E3F832426F}" type="parTrans" cxnId="{5DB22E6F-525E-4617-BBE8-9777256B72F2}">
      <dgm:prSet/>
      <dgm:spPr/>
      <dgm:t>
        <a:bodyPr/>
        <a:lstStyle/>
        <a:p>
          <a:endParaRPr lang="en-US"/>
        </a:p>
      </dgm:t>
    </dgm:pt>
    <dgm:pt modelId="{E030713D-F56F-49D8-B199-1CFF836D513F}">
      <dgm:prSet phldrT="[Text]" custT="1"/>
      <dgm:spPr>
        <a:xfrm>
          <a:off x="0" y="3599753"/>
          <a:ext cx="8229599" cy="1024355"/>
        </a:xfr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400" b="1" dirty="0" smtClean="0">
              <a:solidFill>
                <a:srgbClr val="FFFFFF">
                  <a:lumMod val="95000"/>
                </a:srgbClr>
              </a:solidFill>
              <a:latin typeface="Tahoma"/>
              <a:ea typeface="+mn-ea"/>
              <a:cs typeface="+mn-cs"/>
            </a:rPr>
            <a:t> </a:t>
          </a:r>
          <a:r>
            <a:rPr 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rPr>
            <a:t>Practicing Physician</a:t>
          </a:r>
          <a:endParaRPr lang="en-US" sz="2800" dirty="0">
            <a:solidFill>
              <a:schemeClr val="accent1">
                <a:lumMod val="60000"/>
                <a:lumOff val="40000"/>
              </a:schemeClr>
            </a:solidFill>
            <a:latin typeface="+mn-lt"/>
            <a:ea typeface="+mn-ea"/>
            <a:cs typeface="+mn-cs"/>
          </a:endParaRPr>
        </a:p>
      </dgm:t>
    </dgm:pt>
    <dgm:pt modelId="{65DDA48C-981B-4C96-B118-E7DB92ED52DC}" type="parTrans" cxnId="{B8CC1CD6-24EF-4F2E-B517-667858918916}">
      <dgm:prSet/>
      <dgm:spPr/>
      <dgm:t>
        <a:bodyPr/>
        <a:lstStyle/>
        <a:p>
          <a:endParaRPr lang="en-US"/>
        </a:p>
      </dgm:t>
    </dgm:pt>
    <dgm:pt modelId="{69067FFE-DECF-40B6-8773-7B2E41395FD7}" type="sibTrans" cxnId="{B8CC1CD6-24EF-4F2E-B517-667858918916}">
      <dgm:prSet/>
      <dgm:spPr/>
      <dgm:t>
        <a:bodyPr/>
        <a:lstStyle/>
        <a:p>
          <a:endParaRPr lang="en-US"/>
        </a:p>
      </dgm:t>
    </dgm:pt>
    <dgm:pt modelId="{C6B0742C-D35D-43F6-82BF-CB1E14D2AAED}" type="pres">
      <dgm:prSet presAssocID="{CA023C6D-47D2-44F2-A0FA-834E7895E5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F08059-4927-4C19-A3F8-CCFA48DD4FA4}" type="pres">
      <dgm:prSet presAssocID="{E030713D-F56F-49D8-B199-1CFF836D513F}" presName="boxAndChildren" presStyleCnt="0"/>
      <dgm:spPr/>
    </dgm:pt>
    <dgm:pt modelId="{008FDD84-9F66-4B10-AFAD-2840403C8C66}" type="pres">
      <dgm:prSet presAssocID="{E030713D-F56F-49D8-B199-1CFF836D513F}" presName="parentTextBox" presStyleLbl="node1" presStyleIdx="0" presStyleCnt="5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4212FE0-F6E6-4142-905B-79F0F5F5D156}" type="pres">
      <dgm:prSet presAssocID="{1919C8C8-02D1-4D32-8162-46F78D70EAEF}" presName="sp" presStyleCnt="0"/>
      <dgm:spPr/>
    </dgm:pt>
    <dgm:pt modelId="{9B2E3DB8-F97F-41E1-BC80-B677EB203B6D}" type="pres">
      <dgm:prSet presAssocID="{8A5BA53F-9440-480B-B291-2034E93A9824}" presName="arrowAndChildren" presStyleCnt="0"/>
      <dgm:spPr/>
    </dgm:pt>
    <dgm:pt modelId="{96302BC9-4E82-4E40-B3AB-83ED7559F5B9}" type="pres">
      <dgm:prSet presAssocID="{8A5BA53F-9440-480B-B291-2034E93A9824}" presName="parentTextArrow" presStyleLbl="node1" presStyleIdx="1" presStyleCnt="5" custScaleY="70762"/>
      <dgm:spPr>
        <a:prstGeom prst="upArrowCallout">
          <a:avLst/>
        </a:prstGeom>
      </dgm:spPr>
      <dgm:t>
        <a:bodyPr/>
        <a:lstStyle/>
        <a:p>
          <a:endParaRPr lang="en-US"/>
        </a:p>
      </dgm:t>
    </dgm:pt>
    <dgm:pt modelId="{930CD07B-2287-4D7B-B4DF-BFFDDF5470F7}" type="pres">
      <dgm:prSet presAssocID="{5B2FD8F9-542E-4289-BCCC-3B0EFD69B343}" presName="sp" presStyleCnt="0"/>
      <dgm:spPr/>
    </dgm:pt>
    <dgm:pt modelId="{FB3D8692-B356-4229-ACC0-70FC94A1E246}" type="pres">
      <dgm:prSet presAssocID="{9FF88C60-952C-4193-836B-EA836E36B292}" presName="arrowAndChildren" presStyleCnt="0"/>
      <dgm:spPr/>
    </dgm:pt>
    <dgm:pt modelId="{B94E486E-DB6D-46CD-9296-ADF59FDC238C}" type="pres">
      <dgm:prSet presAssocID="{9FF88C60-952C-4193-836B-EA836E36B292}" presName="parentTextArrow" presStyleLbl="node1" presStyleIdx="2" presStyleCnt="5" custScaleY="60291"/>
      <dgm:spPr>
        <a:prstGeom prst="upArrowCallout">
          <a:avLst/>
        </a:prstGeom>
      </dgm:spPr>
      <dgm:t>
        <a:bodyPr/>
        <a:lstStyle/>
        <a:p>
          <a:endParaRPr lang="en-US"/>
        </a:p>
      </dgm:t>
    </dgm:pt>
    <dgm:pt modelId="{5185A0F8-F90C-4CF9-9F88-C1E7B4B30122}" type="pres">
      <dgm:prSet presAssocID="{E99871C7-F636-42F3-88E5-77E6C8CA8D4D}" presName="sp" presStyleCnt="0"/>
      <dgm:spPr/>
    </dgm:pt>
    <dgm:pt modelId="{8EFA2A38-827F-4E7E-B5A8-6D11D99E10DA}" type="pres">
      <dgm:prSet presAssocID="{5D4BA7E6-37BE-4D7B-89E6-00AFCF8949DA}" presName="arrowAndChildren" presStyleCnt="0"/>
      <dgm:spPr/>
    </dgm:pt>
    <dgm:pt modelId="{F8E720EA-1278-488F-95C8-5CCA27CEAFEA}" type="pres">
      <dgm:prSet presAssocID="{5D4BA7E6-37BE-4D7B-89E6-00AFCF8949DA}" presName="parentTextArrow" presStyleLbl="node1" presStyleIdx="3" presStyleCnt="5" custScaleY="54995" custLinFactNeighborY="-3248"/>
      <dgm:spPr>
        <a:prstGeom prst="upArrowCallout">
          <a:avLst/>
        </a:prstGeom>
      </dgm:spPr>
      <dgm:t>
        <a:bodyPr/>
        <a:lstStyle/>
        <a:p>
          <a:endParaRPr lang="en-US"/>
        </a:p>
      </dgm:t>
    </dgm:pt>
    <dgm:pt modelId="{658AE4D3-6D06-431A-BE17-38D953EE4CE5}" type="pres">
      <dgm:prSet presAssocID="{0D69667A-BE39-41FD-8F46-962BCD4F2C93}" presName="sp" presStyleCnt="0"/>
      <dgm:spPr/>
    </dgm:pt>
    <dgm:pt modelId="{F86A6416-2055-4841-99A2-3D8C06F76D5E}" type="pres">
      <dgm:prSet presAssocID="{DF11BCF7-3A65-410C-B509-1D05135F846E}" presName="arrowAndChildren" presStyleCnt="0"/>
      <dgm:spPr/>
    </dgm:pt>
    <dgm:pt modelId="{2538D55A-9993-4B49-AC99-C6D6CF2ABF72}" type="pres">
      <dgm:prSet presAssocID="{DF11BCF7-3A65-410C-B509-1D05135F846E}" presName="parentTextArrow" presStyleLbl="node1" presStyleIdx="4" presStyleCnt="5" custScaleY="46224"/>
      <dgm:spPr>
        <a:prstGeom prst="upArrowCallout">
          <a:avLst/>
        </a:prstGeom>
      </dgm:spPr>
      <dgm:t>
        <a:bodyPr/>
        <a:lstStyle/>
        <a:p>
          <a:endParaRPr lang="en-US"/>
        </a:p>
      </dgm:t>
    </dgm:pt>
  </dgm:ptLst>
  <dgm:cxnLst>
    <dgm:cxn modelId="{2B6C5802-EEFE-4F04-90A6-118616A3A71A}" type="presOf" srcId="{E030713D-F56F-49D8-B199-1CFF836D513F}" destId="{008FDD84-9F66-4B10-AFAD-2840403C8C66}" srcOrd="0" destOrd="0" presId="urn:microsoft.com/office/officeart/2005/8/layout/process4"/>
    <dgm:cxn modelId="{092C6D73-8E8B-4210-AFFA-51FB6C9BB5AC}" srcId="{CA023C6D-47D2-44F2-A0FA-834E7895E51F}" destId="{5D4BA7E6-37BE-4D7B-89E6-00AFCF8949DA}" srcOrd="1" destOrd="0" parTransId="{A4E59FF1-7DA5-4055-96AA-EA87E0EF46BD}" sibTransId="{E99871C7-F636-42F3-88E5-77E6C8CA8D4D}"/>
    <dgm:cxn modelId="{17D38604-2A2A-44FD-9433-B9E3971CE3A1}" type="presOf" srcId="{CA023C6D-47D2-44F2-A0FA-834E7895E51F}" destId="{C6B0742C-D35D-43F6-82BF-CB1E14D2AAED}" srcOrd="0" destOrd="0" presId="urn:microsoft.com/office/officeart/2005/8/layout/process4"/>
    <dgm:cxn modelId="{B8CC1CD6-24EF-4F2E-B517-667858918916}" srcId="{CA023C6D-47D2-44F2-A0FA-834E7895E51F}" destId="{E030713D-F56F-49D8-B199-1CFF836D513F}" srcOrd="4" destOrd="0" parTransId="{65DDA48C-981B-4C96-B118-E7DB92ED52DC}" sibTransId="{69067FFE-DECF-40B6-8773-7B2E41395FD7}"/>
    <dgm:cxn modelId="{F474BAF4-15E6-4E94-BFC4-385955AC72A5}" type="presOf" srcId="{5D4BA7E6-37BE-4D7B-89E6-00AFCF8949DA}" destId="{F8E720EA-1278-488F-95C8-5CCA27CEAFEA}" srcOrd="0" destOrd="0" presId="urn:microsoft.com/office/officeart/2005/8/layout/process4"/>
    <dgm:cxn modelId="{FF84A414-5FCF-429B-914F-FD2D7A9C9B75}" type="presOf" srcId="{DF11BCF7-3A65-410C-B509-1D05135F846E}" destId="{2538D55A-9993-4B49-AC99-C6D6CF2ABF72}" srcOrd="0" destOrd="0" presId="urn:microsoft.com/office/officeart/2005/8/layout/process4"/>
    <dgm:cxn modelId="{5DB22E6F-525E-4617-BBE8-9777256B72F2}" srcId="{CA023C6D-47D2-44F2-A0FA-834E7895E51F}" destId="{8A5BA53F-9440-480B-B291-2034E93A9824}" srcOrd="3" destOrd="0" parTransId="{255F7836-1BEA-4254-AC67-29E3F832426F}" sibTransId="{1919C8C8-02D1-4D32-8162-46F78D70EAEF}"/>
    <dgm:cxn modelId="{516D8903-10C4-411E-BBB1-F03E8F2D1D56}" srcId="{CA023C6D-47D2-44F2-A0FA-834E7895E51F}" destId="{9FF88C60-952C-4193-836B-EA836E36B292}" srcOrd="2" destOrd="0" parTransId="{365B14EC-93F5-4272-9880-BD6535509D2E}" sibTransId="{5B2FD8F9-542E-4289-BCCC-3B0EFD69B343}"/>
    <dgm:cxn modelId="{21FDF4A1-F461-48FC-8EFF-E831CEAA2BAE}" type="presOf" srcId="{8A5BA53F-9440-480B-B291-2034E93A9824}" destId="{96302BC9-4E82-4E40-B3AB-83ED7559F5B9}" srcOrd="0" destOrd="0" presId="urn:microsoft.com/office/officeart/2005/8/layout/process4"/>
    <dgm:cxn modelId="{A0267139-5C88-4591-A878-F74E96C3E697}" srcId="{CA023C6D-47D2-44F2-A0FA-834E7895E51F}" destId="{DF11BCF7-3A65-410C-B509-1D05135F846E}" srcOrd="0" destOrd="0" parTransId="{954440A0-5576-4EFF-BDDA-3A72F25C780F}" sibTransId="{0D69667A-BE39-41FD-8F46-962BCD4F2C93}"/>
    <dgm:cxn modelId="{31FE38D5-FAEA-4F2C-9E38-9E11A49ED8F6}" type="presOf" srcId="{9FF88C60-952C-4193-836B-EA836E36B292}" destId="{B94E486E-DB6D-46CD-9296-ADF59FDC238C}" srcOrd="0" destOrd="0" presId="urn:microsoft.com/office/officeart/2005/8/layout/process4"/>
    <dgm:cxn modelId="{87A4E2F8-C04C-4DB4-92DC-090F7FBF7369}" type="presParOf" srcId="{C6B0742C-D35D-43F6-82BF-CB1E14D2AAED}" destId="{EEF08059-4927-4C19-A3F8-CCFA48DD4FA4}" srcOrd="0" destOrd="0" presId="urn:microsoft.com/office/officeart/2005/8/layout/process4"/>
    <dgm:cxn modelId="{29D680EB-6E10-4817-86A6-0E13CD82C5DB}" type="presParOf" srcId="{EEF08059-4927-4C19-A3F8-CCFA48DD4FA4}" destId="{008FDD84-9F66-4B10-AFAD-2840403C8C66}" srcOrd="0" destOrd="0" presId="urn:microsoft.com/office/officeart/2005/8/layout/process4"/>
    <dgm:cxn modelId="{11B9EBC0-13BA-4CE5-A6BA-FC4E657363F3}" type="presParOf" srcId="{C6B0742C-D35D-43F6-82BF-CB1E14D2AAED}" destId="{B4212FE0-F6E6-4142-905B-79F0F5F5D156}" srcOrd="1" destOrd="0" presId="urn:microsoft.com/office/officeart/2005/8/layout/process4"/>
    <dgm:cxn modelId="{47CB20AD-BFC4-4DB6-A7FB-FD43075966F2}" type="presParOf" srcId="{C6B0742C-D35D-43F6-82BF-CB1E14D2AAED}" destId="{9B2E3DB8-F97F-41E1-BC80-B677EB203B6D}" srcOrd="2" destOrd="0" presId="urn:microsoft.com/office/officeart/2005/8/layout/process4"/>
    <dgm:cxn modelId="{EFADA5C4-AF63-45BE-9D93-16BD0139218D}" type="presParOf" srcId="{9B2E3DB8-F97F-41E1-BC80-B677EB203B6D}" destId="{96302BC9-4E82-4E40-B3AB-83ED7559F5B9}" srcOrd="0" destOrd="0" presId="urn:microsoft.com/office/officeart/2005/8/layout/process4"/>
    <dgm:cxn modelId="{E88E491E-29F7-49C0-A195-137E7A1C2F08}" type="presParOf" srcId="{C6B0742C-D35D-43F6-82BF-CB1E14D2AAED}" destId="{930CD07B-2287-4D7B-B4DF-BFFDDF5470F7}" srcOrd="3" destOrd="0" presId="urn:microsoft.com/office/officeart/2005/8/layout/process4"/>
    <dgm:cxn modelId="{817CF5F1-1244-41AD-BC88-8A1CAEB78F1F}" type="presParOf" srcId="{C6B0742C-D35D-43F6-82BF-CB1E14D2AAED}" destId="{FB3D8692-B356-4229-ACC0-70FC94A1E246}" srcOrd="4" destOrd="0" presId="urn:microsoft.com/office/officeart/2005/8/layout/process4"/>
    <dgm:cxn modelId="{7393BDA8-4497-45E3-AF45-B5327C8C2744}" type="presParOf" srcId="{FB3D8692-B356-4229-ACC0-70FC94A1E246}" destId="{B94E486E-DB6D-46CD-9296-ADF59FDC238C}" srcOrd="0" destOrd="0" presId="urn:microsoft.com/office/officeart/2005/8/layout/process4"/>
    <dgm:cxn modelId="{48974588-5198-4CD1-BD0F-D59974A03339}" type="presParOf" srcId="{C6B0742C-D35D-43F6-82BF-CB1E14D2AAED}" destId="{5185A0F8-F90C-4CF9-9F88-C1E7B4B30122}" srcOrd="5" destOrd="0" presId="urn:microsoft.com/office/officeart/2005/8/layout/process4"/>
    <dgm:cxn modelId="{5230F1AC-99A9-4711-A229-0012B9258278}" type="presParOf" srcId="{C6B0742C-D35D-43F6-82BF-CB1E14D2AAED}" destId="{8EFA2A38-827F-4E7E-B5A8-6D11D99E10DA}" srcOrd="6" destOrd="0" presId="urn:microsoft.com/office/officeart/2005/8/layout/process4"/>
    <dgm:cxn modelId="{236A629C-08DE-4FA3-BE3C-21EBE505C067}" type="presParOf" srcId="{8EFA2A38-827F-4E7E-B5A8-6D11D99E10DA}" destId="{F8E720EA-1278-488F-95C8-5CCA27CEAFEA}" srcOrd="0" destOrd="0" presId="urn:microsoft.com/office/officeart/2005/8/layout/process4"/>
    <dgm:cxn modelId="{F36E35B4-FBAB-4CF6-8A24-B5C2859E2352}" type="presParOf" srcId="{C6B0742C-D35D-43F6-82BF-CB1E14D2AAED}" destId="{658AE4D3-6D06-431A-BE17-38D953EE4CE5}" srcOrd="7" destOrd="0" presId="urn:microsoft.com/office/officeart/2005/8/layout/process4"/>
    <dgm:cxn modelId="{33E0535D-B099-48B9-9F10-DB91EBD37AF2}" type="presParOf" srcId="{C6B0742C-D35D-43F6-82BF-CB1E14D2AAED}" destId="{F86A6416-2055-4841-99A2-3D8C06F76D5E}" srcOrd="8" destOrd="0" presId="urn:microsoft.com/office/officeart/2005/8/layout/process4"/>
    <dgm:cxn modelId="{D67A20CC-8FB4-4F93-9A07-FCDFCFD391C5}" type="presParOf" srcId="{F86A6416-2055-4841-99A2-3D8C06F76D5E}" destId="{2538D55A-9993-4B49-AC99-C6D6CF2ABF7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C707E4-8225-1849-A97D-A3C739B3D6B6}" type="doc">
      <dgm:prSet loTypeId="urn:microsoft.com/office/officeart/2009/3/layout/StepUp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BFB954-3FFF-8E4E-9FDA-751974BF56EC}">
      <dgm:prSet phldrT="[Text]"/>
      <dgm:spPr/>
      <dgm:t>
        <a:bodyPr/>
        <a:lstStyle/>
        <a:p>
          <a:r>
            <a:rPr lang="en-US" dirty="0" smtClean="0"/>
            <a:t>K-12 </a:t>
          </a:r>
          <a:endParaRPr lang="en-US" dirty="0"/>
        </a:p>
      </dgm:t>
    </dgm:pt>
    <dgm:pt modelId="{77418846-57C4-6F4A-9891-5447DB6EDD5D}" type="parTrans" cxnId="{3B17233D-5ADB-814D-9CF2-FA4383595EAD}">
      <dgm:prSet/>
      <dgm:spPr/>
      <dgm:t>
        <a:bodyPr/>
        <a:lstStyle/>
        <a:p>
          <a:endParaRPr lang="en-US"/>
        </a:p>
      </dgm:t>
    </dgm:pt>
    <dgm:pt modelId="{F9570E7B-9DCC-004A-BD01-27574B8A59A4}" type="sibTrans" cxnId="{3B17233D-5ADB-814D-9CF2-FA4383595EAD}">
      <dgm:prSet/>
      <dgm:spPr/>
      <dgm:t>
        <a:bodyPr/>
        <a:lstStyle/>
        <a:p>
          <a:endParaRPr lang="en-US"/>
        </a:p>
      </dgm:t>
    </dgm:pt>
    <dgm:pt modelId="{543B3736-A4EC-DB4F-A9CE-471D30A93E3C}">
      <dgm:prSet phldrT="[Text]" custT="1"/>
      <dgm:spPr/>
      <dgm:t>
        <a:bodyPr/>
        <a:lstStyle/>
        <a:p>
          <a:r>
            <a:rPr lang="en-US" sz="2300" dirty="0" smtClean="0"/>
            <a:t>Residency</a:t>
          </a:r>
        </a:p>
        <a:p>
          <a:r>
            <a:rPr lang="en-US" sz="2300" dirty="0" smtClean="0"/>
            <a:t>(GME)</a:t>
          </a:r>
        </a:p>
        <a:p>
          <a:r>
            <a:rPr lang="en-US" sz="1800" dirty="0" smtClean="0"/>
            <a:t>3-7 years</a:t>
          </a:r>
          <a:endParaRPr lang="en-US" sz="1800" dirty="0"/>
        </a:p>
      </dgm:t>
    </dgm:pt>
    <dgm:pt modelId="{880DE58E-E77D-6040-859A-DFA12C3E1CFD}" type="parTrans" cxnId="{97612EDF-B53C-3D4E-9C04-603BF9DB0BFE}">
      <dgm:prSet/>
      <dgm:spPr/>
      <dgm:t>
        <a:bodyPr/>
        <a:lstStyle/>
        <a:p>
          <a:endParaRPr lang="en-US"/>
        </a:p>
      </dgm:t>
    </dgm:pt>
    <dgm:pt modelId="{3A8864D7-CC31-A44C-8066-2D5DCCA24138}" type="sibTrans" cxnId="{97612EDF-B53C-3D4E-9C04-603BF9DB0BFE}">
      <dgm:prSet/>
      <dgm:spPr/>
      <dgm:t>
        <a:bodyPr/>
        <a:lstStyle/>
        <a:p>
          <a:endParaRPr lang="en-US"/>
        </a:p>
      </dgm:t>
    </dgm:pt>
    <dgm:pt modelId="{990E8997-589D-764E-B202-9AADD82F2F68}">
      <dgm:prSet phldrT="[Text]"/>
      <dgm:spPr/>
      <dgm:t>
        <a:bodyPr/>
        <a:lstStyle/>
        <a:p>
          <a:r>
            <a:rPr lang="en-US" dirty="0" smtClean="0"/>
            <a:t>Practicing physician</a:t>
          </a:r>
          <a:endParaRPr lang="en-US" dirty="0"/>
        </a:p>
      </dgm:t>
    </dgm:pt>
    <dgm:pt modelId="{A0E60B31-0A37-CB44-A407-0024F6E85B44}" type="parTrans" cxnId="{D7344878-142B-0F4B-9269-387276DDB193}">
      <dgm:prSet/>
      <dgm:spPr/>
      <dgm:t>
        <a:bodyPr/>
        <a:lstStyle/>
        <a:p>
          <a:endParaRPr lang="en-US"/>
        </a:p>
      </dgm:t>
    </dgm:pt>
    <dgm:pt modelId="{0854D15B-CF41-834B-8DF9-064947CF0EC4}" type="sibTrans" cxnId="{D7344878-142B-0F4B-9269-387276DDB193}">
      <dgm:prSet/>
      <dgm:spPr/>
      <dgm:t>
        <a:bodyPr/>
        <a:lstStyle/>
        <a:p>
          <a:endParaRPr lang="en-US"/>
        </a:p>
      </dgm:t>
    </dgm:pt>
    <dgm:pt modelId="{FB915BE5-07EC-4945-B698-59D062CD5207}">
      <dgm:prSet custT="1"/>
      <dgm:spPr/>
      <dgm:t>
        <a:bodyPr/>
        <a:lstStyle/>
        <a:p>
          <a:r>
            <a:rPr lang="en-US" sz="2100" dirty="0" smtClean="0"/>
            <a:t>College</a:t>
          </a:r>
        </a:p>
        <a:p>
          <a:r>
            <a:rPr lang="en-US" sz="1800" dirty="0" smtClean="0"/>
            <a:t>4 years</a:t>
          </a:r>
          <a:endParaRPr lang="en-US" sz="1800" dirty="0"/>
        </a:p>
      </dgm:t>
    </dgm:pt>
    <dgm:pt modelId="{6C0C52C7-B161-5D47-B7DD-FD35C0DA4D56}" type="parTrans" cxnId="{CF142EDB-D1F9-654C-9E2A-88ED345E5A54}">
      <dgm:prSet/>
      <dgm:spPr/>
      <dgm:t>
        <a:bodyPr/>
        <a:lstStyle/>
        <a:p>
          <a:endParaRPr lang="en-US"/>
        </a:p>
      </dgm:t>
    </dgm:pt>
    <dgm:pt modelId="{F6A36297-480B-4642-A849-BB77D680F25B}" type="sibTrans" cxnId="{CF142EDB-D1F9-654C-9E2A-88ED345E5A54}">
      <dgm:prSet/>
      <dgm:spPr/>
      <dgm:t>
        <a:bodyPr/>
        <a:lstStyle/>
        <a:p>
          <a:endParaRPr lang="en-US"/>
        </a:p>
      </dgm:t>
    </dgm:pt>
    <dgm:pt modelId="{3E66F223-2BD1-4044-A1EC-2D550A604A50}">
      <dgm:prSet custT="1"/>
      <dgm:spPr/>
      <dgm:t>
        <a:bodyPr/>
        <a:lstStyle/>
        <a:p>
          <a:r>
            <a:rPr lang="en-US" sz="2100" dirty="0" smtClean="0"/>
            <a:t>Medical School (UME)</a:t>
          </a:r>
        </a:p>
        <a:p>
          <a:r>
            <a:rPr lang="en-US" sz="1800" dirty="0" smtClean="0"/>
            <a:t>4 years</a:t>
          </a:r>
          <a:endParaRPr lang="en-US" sz="1800" dirty="0"/>
        </a:p>
      </dgm:t>
    </dgm:pt>
    <dgm:pt modelId="{F5065B0D-B155-6348-A1F7-92F4DB2FA2E3}" type="parTrans" cxnId="{7F34AEC7-687D-FA4C-B699-26B836681C58}">
      <dgm:prSet/>
      <dgm:spPr/>
      <dgm:t>
        <a:bodyPr/>
        <a:lstStyle/>
        <a:p>
          <a:endParaRPr lang="en-US"/>
        </a:p>
      </dgm:t>
    </dgm:pt>
    <dgm:pt modelId="{F8B40B1E-36D5-8940-A77C-017AF2B3527D}" type="sibTrans" cxnId="{7F34AEC7-687D-FA4C-B699-26B836681C58}">
      <dgm:prSet/>
      <dgm:spPr/>
      <dgm:t>
        <a:bodyPr/>
        <a:lstStyle/>
        <a:p>
          <a:endParaRPr lang="en-US"/>
        </a:p>
      </dgm:t>
    </dgm:pt>
    <dgm:pt modelId="{92F747C8-4917-8949-A9AB-09CA6CDB97A0}" type="pres">
      <dgm:prSet presAssocID="{0DC707E4-8225-1849-A97D-A3C739B3D6B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132BA6F-A0F7-6F47-AABD-E589038C24C9}" type="pres">
      <dgm:prSet presAssocID="{44BFB954-3FFF-8E4E-9FDA-751974BF56EC}" presName="composite" presStyleCnt="0"/>
      <dgm:spPr/>
    </dgm:pt>
    <dgm:pt modelId="{8266F81D-C1CD-BF45-B255-D1E1C922B7D0}" type="pres">
      <dgm:prSet presAssocID="{44BFB954-3FFF-8E4E-9FDA-751974BF56EC}" presName="LShape" presStyleLbl="alignNode1" presStyleIdx="0" presStyleCnt="9"/>
      <dgm:spPr/>
    </dgm:pt>
    <dgm:pt modelId="{C61E6A3E-29D8-3240-9A5C-99A5C25E196D}" type="pres">
      <dgm:prSet presAssocID="{44BFB954-3FFF-8E4E-9FDA-751974BF56EC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FA988-BB50-3D40-B76A-6EC1670F17C3}" type="pres">
      <dgm:prSet presAssocID="{44BFB954-3FFF-8E4E-9FDA-751974BF56EC}" presName="Triangle" presStyleLbl="alignNode1" presStyleIdx="1" presStyleCnt="9"/>
      <dgm:spPr/>
    </dgm:pt>
    <dgm:pt modelId="{19D0011D-6151-B447-A1D5-D98B07B125EA}" type="pres">
      <dgm:prSet presAssocID="{F9570E7B-9DCC-004A-BD01-27574B8A59A4}" presName="sibTrans" presStyleCnt="0"/>
      <dgm:spPr/>
    </dgm:pt>
    <dgm:pt modelId="{87DE6D42-C16B-B741-A8A1-C62B13D878E6}" type="pres">
      <dgm:prSet presAssocID="{F9570E7B-9DCC-004A-BD01-27574B8A59A4}" presName="space" presStyleCnt="0"/>
      <dgm:spPr/>
    </dgm:pt>
    <dgm:pt modelId="{2E37AB92-674C-9E4A-9375-3407FF9882C7}" type="pres">
      <dgm:prSet presAssocID="{FB915BE5-07EC-4945-B698-59D062CD5207}" presName="composite" presStyleCnt="0"/>
      <dgm:spPr/>
    </dgm:pt>
    <dgm:pt modelId="{1DFB7EAD-88F9-424F-8254-5ED604D63D37}" type="pres">
      <dgm:prSet presAssocID="{FB915BE5-07EC-4945-B698-59D062CD5207}" presName="LShape" presStyleLbl="alignNode1" presStyleIdx="2" presStyleCnt="9"/>
      <dgm:spPr/>
    </dgm:pt>
    <dgm:pt modelId="{88AAB066-3D24-114E-981E-337713DD41E2}" type="pres">
      <dgm:prSet presAssocID="{FB915BE5-07EC-4945-B698-59D062CD5207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19B96-6C81-0841-B3F4-D43DE7AEDCAD}" type="pres">
      <dgm:prSet presAssocID="{FB915BE5-07EC-4945-B698-59D062CD5207}" presName="Triangle" presStyleLbl="alignNode1" presStyleIdx="3" presStyleCnt="9"/>
      <dgm:spPr/>
    </dgm:pt>
    <dgm:pt modelId="{6EBAAF7A-55BD-164A-BC26-AA57347800E0}" type="pres">
      <dgm:prSet presAssocID="{F6A36297-480B-4642-A849-BB77D680F25B}" presName="sibTrans" presStyleCnt="0"/>
      <dgm:spPr/>
    </dgm:pt>
    <dgm:pt modelId="{8B8CAE12-1896-D24F-8E1D-1AAD8CCEA81F}" type="pres">
      <dgm:prSet presAssocID="{F6A36297-480B-4642-A849-BB77D680F25B}" presName="space" presStyleCnt="0"/>
      <dgm:spPr/>
    </dgm:pt>
    <dgm:pt modelId="{4E6A9614-8ADF-6243-8F2B-3FA270568C51}" type="pres">
      <dgm:prSet presAssocID="{3E66F223-2BD1-4044-A1EC-2D550A604A50}" presName="composite" presStyleCnt="0"/>
      <dgm:spPr/>
    </dgm:pt>
    <dgm:pt modelId="{FE8A9B7C-3340-1D4B-95A5-51CCEAD5DABD}" type="pres">
      <dgm:prSet presAssocID="{3E66F223-2BD1-4044-A1EC-2D550A604A50}" presName="LShape" presStyleLbl="alignNode1" presStyleIdx="4" presStyleCnt="9"/>
      <dgm:spPr/>
    </dgm:pt>
    <dgm:pt modelId="{96D871C4-AF60-964F-8D0F-F1F00A538338}" type="pres">
      <dgm:prSet presAssocID="{3E66F223-2BD1-4044-A1EC-2D550A604A50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A1C6B-EA43-1743-89A6-EE77FD0DE3D7}" type="pres">
      <dgm:prSet presAssocID="{3E66F223-2BD1-4044-A1EC-2D550A604A50}" presName="Triangle" presStyleLbl="alignNode1" presStyleIdx="5" presStyleCnt="9"/>
      <dgm:spPr/>
    </dgm:pt>
    <dgm:pt modelId="{34FAF5FD-D238-9F4B-A25A-E1236297F4B9}" type="pres">
      <dgm:prSet presAssocID="{F8B40B1E-36D5-8940-A77C-017AF2B3527D}" presName="sibTrans" presStyleCnt="0"/>
      <dgm:spPr/>
    </dgm:pt>
    <dgm:pt modelId="{5AB8DC53-5F38-D14C-AD95-5831B1C261B0}" type="pres">
      <dgm:prSet presAssocID="{F8B40B1E-36D5-8940-A77C-017AF2B3527D}" presName="space" presStyleCnt="0"/>
      <dgm:spPr/>
    </dgm:pt>
    <dgm:pt modelId="{6A72F14D-1047-4E41-B83B-56BEDA99EC6F}" type="pres">
      <dgm:prSet presAssocID="{543B3736-A4EC-DB4F-A9CE-471D30A93E3C}" presName="composite" presStyleCnt="0"/>
      <dgm:spPr/>
    </dgm:pt>
    <dgm:pt modelId="{AB749E39-E3E2-1B4B-BA69-31293F6E84D3}" type="pres">
      <dgm:prSet presAssocID="{543B3736-A4EC-DB4F-A9CE-471D30A93E3C}" presName="LShape" presStyleLbl="alignNode1" presStyleIdx="6" presStyleCnt="9" custScaleX="102621"/>
      <dgm:spPr/>
    </dgm:pt>
    <dgm:pt modelId="{82976D47-F46D-F041-8FEA-2907ABDC73BD}" type="pres">
      <dgm:prSet presAssocID="{543B3736-A4EC-DB4F-A9CE-471D30A93E3C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11D9D-3EBB-804D-AA6D-9410E415AA99}" type="pres">
      <dgm:prSet presAssocID="{543B3736-A4EC-DB4F-A9CE-471D30A93E3C}" presName="Triangle" presStyleLbl="alignNode1" presStyleIdx="7" presStyleCnt="9"/>
      <dgm:spPr/>
    </dgm:pt>
    <dgm:pt modelId="{173B4399-0969-D447-A769-B676B50CC0A9}" type="pres">
      <dgm:prSet presAssocID="{3A8864D7-CC31-A44C-8066-2D5DCCA24138}" presName="sibTrans" presStyleCnt="0"/>
      <dgm:spPr/>
    </dgm:pt>
    <dgm:pt modelId="{A7F73630-A22E-C24C-9C10-44BDED8147E5}" type="pres">
      <dgm:prSet presAssocID="{3A8864D7-CC31-A44C-8066-2D5DCCA24138}" presName="space" presStyleCnt="0"/>
      <dgm:spPr/>
    </dgm:pt>
    <dgm:pt modelId="{AA626AD2-E83C-9046-85B8-A822BD4CD827}" type="pres">
      <dgm:prSet presAssocID="{990E8997-589D-764E-B202-9AADD82F2F68}" presName="composite" presStyleCnt="0"/>
      <dgm:spPr/>
    </dgm:pt>
    <dgm:pt modelId="{DB474A87-8A2F-2949-B18A-71391B2E7CD1}" type="pres">
      <dgm:prSet presAssocID="{990E8997-589D-764E-B202-9AADD82F2F68}" presName="LShape" presStyleLbl="alignNode1" presStyleIdx="8" presStyleCnt="9"/>
      <dgm:spPr/>
    </dgm:pt>
    <dgm:pt modelId="{879E0FE8-0D05-324D-9326-33E80D63E5D3}" type="pres">
      <dgm:prSet presAssocID="{990E8997-589D-764E-B202-9AADD82F2F6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2C6ABA-2225-47EC-8742-F7E321E9845A}" type="presOf" srcId="{0DC707E4-8225-1849-A97D-A3C739B3D6B6}" destId="{92F747C8-4917-8949-A9AB-09CA6CDB97A0}" srcOrd="0" destOrd="0" presId="urn:microsoft.com/office/officeart/2009/3/layout/StepUpProcess"/>
    <dgm:cxn modelId="{DEFA5713-9DA8-4F52-A260-3197FE086D51}" type="presOf" srcId="{FB915BE5-07EC-4945-B698-59D062CD5207}" destId="{88AAB066-3D24-114E-981E-337713DD41E2}" srcOrd="0" destOrd="0" presId="urn:microsoft.com/office/officeart/2009/3/layout/StepUpProcess"/>
    <dgm:cxn modelId="{32B2A70E-2AA3-4127-BF84-3C60EE00555A}" type="presOf" srcId="{3E66F223-2BD1-4044-A1EC-2D550A604A50}" destId="{96D871C4-AF60-964F-8D0F-F1F00A538338}" srcOrd="0" destOrd="0" presId="urn:microsoft.com/office/officeart/2009/3/layout/StepUpProcess"/>
    <dgm:cxn modelId="{D7344878-142B-0F4B-9269-387276DDB193}" srcId="{0DC707E4-8225-1849-A97D-A3C739B3D6B6}" destId="{990E8997-589D-764E-B202-9AADD82F2F68}" srcOrd="4" destOrd="0" parTransId="{A0E60B31-0A37-CB44-A407-0024F6E85B44}" sibTransId="{0854D15B-CF41-834B-8DF9-064947CF0EC4}"/>
    <dgm:cxn modelId="{AB43BB26-B658-45E5-B7C1-3CE844EE89C9}" type="presOf" srcId="{44BFB954-3FFF-8E4E-9FDA-751974BF56EC}" destId="{C61E6A3E-29D8-3240-9A5C-99A5C25E196D}" srcOrd="0" destOrd="0" presId="urn:microsoft.com/office/officeart/2009/3/layout/StepUpProcess"/>
    <dgm:cxn modelId="{127DD3FD-D006-4DFF-BCEA-79E92D965F22}" type="presOf" srcId="{990E8997-589D-764E-B202-9AADD82F2F68}" destId="{879E0FE8-0D05-324D-9326-33E80D63E5D3}" srcOrd="0" destOrd="0" presId="urn:microsoft.com/office/officeart/2009/3/layout/StepUpProcess"/>
    <dgm:cxn modelId="{CF142EDB-D1F9-654C-9E2A-88ED345E5A54}" srcId="{0DC707E4-8225-1849-A97D-A3C739B3D6B6}" destId="{FB915BE5-07EC-4945-B698-59D062CD5207}" srcOrd="1" destOrd="0" parTransId="{6C0C52C7-B161-5D47-B7DD-FD35C0DA4D56}" sibTransId="{F6A36297-480B-4642-A849-BB77D680F25B}"/>
    <dgm:cxn modelId="{97612EDF-B53C-3D4E-9C04-603BF9DB0BFE}" srcId="{0DC707E4-8225-1849-A97D-A3C739B3D6B6}" destId="{543B3736-A4EC-DB4F-A9CE-471D30A93E3C}" srcOrd="3" destOrd="0" parTransId="{880DE58E-E77D-6040-859A-DFA12C3E1CFD}" sibTransId="{3A8864D7-CC31-A44C-8066-2D5DCCA24138}"/>
    <dgm:cxn modelId="{CA5E8400-68C8-4DE9-872E-2635AA636B32}" type="presOf" srcId="{543B3736-A4EC-DB4F-A9CE-471D30A93E3C}" destId="{82976D47-F46D-F041-8FEA-2907ABDC73BD}" srcOrd="0" destOrd="0" presId="urn:microsoft.com/office/officeart/2009/3/layout/StepUpProcess"/>
    <dgm:cxn modelId="{7F34AEC7-687D-FA4C-B699-26B836681C58}" srcId="{0DC707E4-8225-1849-A97D-A3C739B3D6B6}" destId="{3E66F223-2BD1-4044-A1EC-2D550A604A50}" srcOrd="2" destOrd="0" parTransId="{F5065B0D-B155-6348-A1F7-92F4DB2FA2E3}" sibTransId="{F8B40B1E-36D5-8940-A77C-017AF2B3527D}"/>
    <dgm:cxn modelId="{3B17233D-5ADB-814D-9CF2-FA4383595EAD}" srcId="{0DC707E4-8225-1849-A97D-A3C739B3D6B6}" destId="{44BFB954-3FFF-8E4E-9FDA-751974BF56EC}" srcOrd="0" destOrd="0" parTransId="{77418846-57C4-6F4A-9891-5447DB6EDD5D}" sibTransId="{F9570E7B-9DCC-004A-BD01-27574B8A59A4}"/>
    <dgm:cxn modelId="{4CB8C135-5F56-4DB6-A9A8-4C7CB0DF3A8F}" type="presParOf" srcId="{92F747C8-4917-8949-A9AB-09CA6CDB97A0}" destId="{6132BA6F-A0F7-6F47-AABD-E589038C24C9}" srcOrd="0" destOrd="0" presId="urn:microsoft.com/office/officeart/2009/3/layout/StepUpProcess"/>
    <dgm:cxn modelId="{4E11FD9B-C916-4668-9ECE-D493F187A7E0}" type="presParOf" srcId="{6132BA6F-A0F7-6F47-AABD-E589038C24C9}" destId="{8266F81D-C1CD-BF45-B255-D1E1C922B7D0}" srcOrd="0" destOrd="0" presId="urn:microsoft.com/office/officeart/2009/3/layout/StepUpProcess"/>
    <dgm:cxn modelId="{4C13266C-B814-41D9-AE33-9D4073043AE8}" type="presParOf" srcId="{6132BA6F-A0F7-6F47-AABD-E589038C24C9}" destId="{C61E6A3E-29D8-3240-9A5C-99A5C25E196D}" srcOrd="1" destOrd="0" presId="urn:microsoft.com/office/officeart/2009/3/layout/StepUpProcess"/>
    <dgm:cxn modelId="{81039482-5F4E-4645-BAAC-3B74FD5B3689}" type="presParOf" srcId="{6132BA6F-A0F7-6F47-AABD-E589038C24C9}" destId="{213FA988-BB50-3D40-B76A-6EC1670F17C3}" srcOrd="2" destOrd="0" presId="urn:microsoft.com/office/officeart/2009/3/layout/StepUpProcess"/>
    <dgm:cxn modelId="{65C5D3E5-8B77-4AC6-92A4-9ECD75BC9F1A}" type="presParOf" srcId="{92F747C8-4917-8949-A9AB-09CA6CDB97A0}" destId="{19D0011D-6151-B447-A1D5-D98B07B125EA}" srcOrd="1" destOrd="0" presId="urn:microsoft.com/office/officeart/2009/3/layout/StepUpProcess"/>
    <dgm:cxn modelId="{96B939F5-EE9E-4F58-A717-9FC3A08EC396}" type="presParOf" srcId="{19D0011D-6151-B447-A1D5-D98B07B125EA}" destId="{87DE6D42-C16B-B741-A8A1-C62B13D878E6}" srcOrd="0" destOrd="0" presId="urn:microsoft.com/office/officeart/2009/3/layout/StepUpProcess"/>
    <dgm:cxn modelId="{24284771-9ABB-443B-A505-296E6A64B388}" type="presParOf" srcId="{92F747C8-4917-8949-A9AB-09CA6CDB97A0}" destId="{2E37AB92-674C-9E4A-9375-3407FF9882C7}" srcOrd="2" destOrd="0" presId="urn:microsoft.com/office/officeart/2009/3/layout/StepUpProcess"/>
    <dgm:cxn modelId="{3349F5A7-BBAE-4F55-ABF5-A365E5946FC0}" type="presParOf" srcId="{2E37AB92-674C-9E4A-9375-3407FF9882C7}" destId="{1DFB7EAD-88F9-424F-8254-5ED604D63D37}" srcOrd="0" destOrd="0" presId="urn:microsoft.com/office/officeart/2009/3/layout/StepUpProcess"/>
    <dgm:cxn modelId="{4D89E1BE-25F9-4C21-AE32-6388D782B7AF}" type="presParOf" srcId="{2E37AB92-674C-9E4A-9375-3407FF9882C7}" destId="{88AAB066-3D24-114E-981E-337713DD41E2}" srcOrd="1" destOrd="0" presId="urn:microsoft.com/office/officeart/2009/3/layout/StepUpProcess"/>
    <dgm:cxn modelId="{E485CD66-AAAF-4F9D-ABEB-13E5D23B2CC1}" type="presParOf" srcId="{2E37AB92-674C-9E4A-9375-3407FF9882C7}" destId="{DB319B96-6C81-0841-B3F4-D43DE7AEDCAD}" srcOrd="2" destOrd="0" presId="urn:microsoft.com/office/officeart/2009/3/layout/StepUpProcess"/>
    <dgm:cxn modelId="{37A6812D-28B1-4819-B70D-5C4E58698D02}" type="presParOf" srcId="{92F747C8-4917-8949-A9AB-09CA6CDB97A0}" destId="{6EBAAF7A-55BD-164A-BC26-AA57347800E0}" srcOrd="3" destOrd="0" presId="urn:microsoft.com/office/officeart/2009/3/layout/StepUpProcess"/>
    <dgm:cxn modelId="{ABF85ED1-C0C2-4B45-A248-B652F31FA619}" type="presParOf" srcId="{6EBAAF7A-55BD-164A-BC26-AA57347800E0}" destId="{8B8CAE12-1896-D24F-8E1D-1AAD8CCEA81F}" srcOrd="0" destOrd="0" presId="urn:microsoft.com/office/officeart/2009/3/layout/StepUpProcess"/>
    <dgm:cxn modelId="{D59869C1-5CF4-4469-816D-08103F5F2625}" type="presParOf" srcId="{92F747C8-4917-8949-A9AB-09CA6CDB97A0}" destId="{4E6A9614-8ADF-6243-8F2B-3FA270568C51}" srcOrd="4" destOrd="0" presId="urn:microsoft.com/office/officeart/2009/3/layout/StepUpProcess"/>
    <dgm:cxn modelId="{C3DB141A-FA19-4183-8A9A-6E6B931ECDC1}" type="presParOf" srcId="{4E6A9614-8ADF-6243-8F2B-3FA270568C51}" destId="{FE8A9B7C-3340-1D4B-95A5-51CCEAD5DABD}" srcOrd="0" destOrd="0" presId="urn:microsoft.com/office/officeart/2009/3/layout/StepUpProcess"/>
    <dgm:cxn modelId="{E650E57B-F78F-45AD-8003-12235C6DB31D}" type="presParOf" srcId="{4E6A9614-8ADF-6243-8F2B-3FA270568C51}" destId="{96D871C4-AF60-964F-8D0F-F1F00A538338}" srcOrd="1" destOrd="0" presId="urn:microsoft.com/office/officeart/2009/3/layout/StepUpProcess"/>
    <dgm:cxn modelId="{91157FEA-D4DA-414F-AA9A-F96A41889E23}" type="presParOf" srcId="{4E6A9614-8ADF-6243-8F2B-3FA270568C51}" destId="{EC5A1C6B-EA43-1743-89A6-EE77FD0DE3D7}" srcOrd="2" destOrd="0" presId="urn:microsoft.com/office/officeart/2009/3/layout/StepUpProcess"/>
    <dgm:cxn modelId="{97CA8977-2C22-4D0B-B269-6F4E397675C1}" type="presParOf" srcId="{92F747C8-4917-8949-A9AB-09CA6CDB97A0}" destId="{34FAF5FD-D238-9F4B-A25A-E1236297F4B9}" srcOrd="5" destOrd="0" presId="urn:microsoft.com/office/officeart/2009/3/layout/StepUpProcess"/>
    <dgm:cxn modelId="{5A29F05E-EF01-4C9B-92DD-E29BF1447651}" type="presParOf" srcId="{34FAF5FD-D238-9F4B-A25A-E1236297F4B9}" destId="{5AB8DC53-5F38-D14C-AD95-5831B1C261B0}" srcOrd="0" destOrd="0" presId="urn:microsoft.com/office/officeart/2009/3/layout/StepUpProcess"/>
    <dgm:cxn modelId="{C3F71295-CB10-4F53-8C8D-9BFE4A00C6AE}" type="presParOf" srcId="{92F747C8-4917-8949-A9AB-09CA6CDB97A0}" destId="{6A72F14D-1047-4E41-B83B-56BEDA99EC6F}" srcOrd="6" destOrd="0" presId="urn:microsoft.com/office/officeart/2009/3/layout/StepUpProcess"/>
    <dgm:cxn modelId="{59AD4F57-C372-44A3-8DD1-4B1222C13C63}" type="presParOf" srcId="{6A72F14D-1047-4E41-B83B-56BEDA99EC6F}" destId="{AB749E39-E3E2-1B4B-BA69-31293F6E84D3}" srcOrd="0" destOrd="0" presId="urn:microsoft.com/office/officeart/2009/3/layout/StepUpProcess"/>
    <dgm:cxn modelId="{7CC08298-B180-457C-BCAD-7A17840083DE}" type="presParOf" srcId="{6A72F14D-1047-4E41-B83B-56BEDA99EC6F}" destId="{82976D47-F46D-F041-8FEA-2907ABDC73BD}" srcOrd="1" destOrd="0" presId="urn:microsoft.com/office/officeart/2009/3/layout/StepUpProcess"/>
    <dgm:cxn modelId="{020790EC-D975-4483-9C46-4889A23EB9C8}" type="presParOf" srcId="{6A72F14D-1047-4E41-B83B-56BEDA99EC6F}" destId="{7A011D9D-3EBB-804D-AA6D-9410E415AA99}" srcOrd="2" destOrd="0" presId="urn:microsoft.com/office/officeart/2009/3/layout/StepUpProcess"/>
    <dgm:cxn modelId="{15BBC79F-D5FB-47F3-850E-635DD95305E9}" type="presParOf" srcId="{92F747C8-4917-8949-A9AB-09CA6CDB97A0}" destId="{173B4399-0969-D447-A769-B676B50CC0A9}" srcOrd="7" destOrd="0" presId="urn:microsoft.com/office/officeart/2009/3/layout/StepUpProcess"/>
    <dgm:cxn modelId="{6F12B40C-AE9D-42B6-99ED-9D385961609B}" type="presParOf" srcId="{173B4399-0969-D447-A769-B676B50CC0A9}" destId="{A7F73630-A22E-C24C-9C10-44BDED8147E5}" srcOrd="0" destOrd="0" presId="urn:microsoft.com/office/officeart/2009/3/layout/StepUpProcess"/>
    <dgm:cxn modelId="{17220BD8-246D-43DB-BF9E-FBCE20C1CBE9}" type="presParOf" srcId="{92F747C8-4917-8949-A9AB-09CA6CDB97A0}" destId="{AA626AD2-E83C-9046-85B8-A822BD4CD827}" srcOrd="8" destOrd="0" presId="urn:microsoft.com/office/officeart/2009/3/layout/StepUpProcess"/>
    <dgm:cxn modelId="{34D3FFEF-0679-47BE-B61A-43B0CEFB2559}" type="presParOf" srcId="{AA626AD2-E83C-9046-85B8-A822BD4CD827}" destId="{DB474A87-8A2F-2949-B18A-71391B2E7CD1}" srcOrd="0" destOrd="0" presId="urn:microsoft.com/office/officeart/2009/3/layout/StepUpProcess"/>
    <dgm:cxn modelId="{AF414C80-6EFE-4FC0-951B-7469EA93D7E4}" type="presParOf" srcId="{AA626AD2-E83C-9046-85B8-A822BD4CD827}" destId="{879E0FE8-0D05-324D-9326-33E80D63E5D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8FC28E-17A0-D64F-854F-69C234A5C580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831D7B-AE24-A64F-8DA4-A471142456BB}">
      <dgm:prSet phldrT="[Text]"/>
      <dgm:spPr/>
      <dgm:t>
        <a:bodyPr/>
        <a:lstStyle/>
        <a:p>
          <a:r>
            <a:rPr lang="en-US" dirty="0" smtClean="0"/>
            <a:t>MT residency programs</a:t>
          </a:r>
          <a:endParaRPr lang="en-US" dirty="0"/>
        </a:p>
      </dgm:t>
    </dgm:pt>
    <dgm:pt modelId="{CA4483F5-83FB-2E43-8292-3DEEFEB01E62}" type="parTrans" cxnId="{8ECC2831-71F4-9F4E-9430-E7F225F45AC6}">
      <dgm:prSet/>
      <dgm:spPr/>
      <dgm:t>
        <a:bodyPr/>
        <a:lstStyle/>
        <a:p>
          <a:endParaRPr lang="en-US"/>
        </a:p>
      </dgm:t>
    </dgm:pt>
    <dgm:pt modelId="{860F4E57-BBC8-BD45-911B-A88ABACCB52C}" type="sibTrans" cxnId="{8ECC2831-71F4-9F4E-9430-E7F225F45AC6}">
      <dgm:prSet/>
      <dgm:spPr/>
      <dgm:t>
        <a:bodyPr/>
        <a:lstStyle/>
        <a:p>
          <a:endParaRPr lang="en-US"/>
        </a:p>
      </dgm:t>
    </dgm:pt>
    <dgm:pt modelId="{EA26FF53-61EB-784E-B6E6-041A48884E5B}">
      <dgm:prSet phldrT="[Text]" custT="1"/>
      <dgm:spPr/>
      <dgm:t>
        <a:bodyPr/>
        <a:lstStyle/>
        <a:p>
          <a:endParaRPr lang="en-US" sz="2400" dirty="0" smtClean="0"/>
        </a:p>
        <a:p>
          <a:r>
            <a:rPr lang="en-US" sz="2400" dirty="0" smtClean="0"/>
            <a:t>Montana</a:t>
          </a:r>
        </a:p>
        <a:p>
          <a:r>
            <a:rPr lang="en-US" sz="2400" dirty="0" smtClean="0"/>
            <a:t>state funding</a:t>
          </a:r>
        </a:p>
        <a:p>
          <a:endParaRPr lang="en-US" sz="2000" dirty="0" smtClean="0"/>
        </a:p>
        <a:p>
          <a:endParaRPr lang="en-US" sz="2000" dirty="0"/>
        </a:p>
      </dgm:t>
    </dgm:pt>
    <dgm:pt modelId="{3A97949C-5E36-BB48-BB92-5C2E7ECA4351}" type="parTrans" cxnId="{4FBC97DA-4F24-0A44-9E97-D056DACEC693}">
      <dgm:prSet/>
      <dgm:spPr/>
      <dgm:t>
        <a:bodyPr/>
        <a:lstStyle/>
        <a:p>
          <a:endParaRPr lang="en-US"/>
        </a:p>
      </dgm:t>
    </dgm:pt>
    <dgm:pt modelId="{23CE5575-A607-084E-9ACB-9AFF05A7269C}" type="sibTrans" cxnId="{4FBC97DA-4F24-0A44-9E97-D056DACEC693}">
      <dgm:prSet/>
      <dgm:spPr/>
      <dgm:t>
        <a:bodyPr/>
        <a:lstStyle/>
        <a:p>
          <a:endParaRPr lang="en-US"/>
        </a:p>
      </dgm:t>
    </dgm:pt>
    <dgm:pt modelId="{2CDEEFB8-A3EF-204E-8AB3-79FCEF9DAA35}">
      <dgm:prSet phldrT="[Text]" custT="1"/>
      <dgm:spPr/>
      <dgm:t>
        <a:bodyPr/>
        <a:lstStyle/>
        <a:p>
          <a:r>
            <a:rPr lang="en-US" sz="1800" dirty="0" smtClean="0"/>
            <a:t>Sponsoring hospitals cover budget deficits</a:t>
          </a:r>
        </a:p>
      </dgm:t>
    </dgm:pt>
    <dgm:pt modelId="{D9C3E765-4F15-D54B-8AF3-10E407654727}" type="parTrans" cxnId="{5A53810D-622A-BC4B-AE3A-859E16464D76}">
      <dgm:prSet/>
      <dgm:spPr/>
      <dgm:t>
        <a:bodyPr/>
        <a:lstStyle/>
        <a:p>
          <a:endParaRPr lang="en-US"/>
        </a:p>
      </dgm:t>
    </dgm:pt>
    <dgm:pt modelId="{26A4096E-77E8-5646-9F0C-46A1F361221D}" type="sibTrans" cxnId="{5A53810D-622A-BC4B-AE3A-859E16464D76}">
      <dgm:prSet/>
      <dgm:spPr/>
      <dgm:t>
        <a:bodyPr/>
        <a:lstStyle/>
        <a:p>
          <a:endParaRPr lang="en-US"/>
        </a:p>
      </dgm:t>
    </dgm:pt>
    <dgm:pt modelId="{0485EC10-4F05-9746-BB5B-4E640820AE91}">
      <dgm:prSet custT="1"/>
      <dgm:spPr/>
      <dgm:t>
        <a:bodyPr/>
        <a:lstStyle/>
        <a:p>
          <a:r>
            <a:rPr lang="en-US" sz="1800" dirty="0" smtClean="0"/>
            <a:t>Federal GME funding </a:t>
          </a:r>
          <a:r>
            <a:rPr lang="en-US" sz="1800" i="1" dirty="0" smtClean="0"/>
            <a:t>through</a:t>
          </a:r>
          <a:r>
            <a:rPr lang="en-US" sz="1800" dirty="0" smtClean="0"/>
            <a:t> sponsoring hospitals</a:t>
          </a:r>
        </a:p>
      </dgm:t>
    </dgm:pt>
    <dgm:pt modelId="{BF8F46ED-D74C-4347-A59E-7EEEE0573E0C}" type="parTrans" cxnId="{3C55F1C5-9594-934D-B868-056E7735842F}">
      <dgm:prSet/>
      <dgm:spPr/>
      <dgm:t>
        <a:bodyPr/>
        <a:lstStyle/>
        <a:p>
          <a:endParaRPr lang="en-US"/>
        </a:p>
      </dgm:t>
    </dgm:pt>
    <dgm:pt modelId="{BFE539E6-F3E2-1648-AB33-21B187CF2C92}" type="sibTrans" cxnId="{3C55F1C5-9594-934D-B868-056E7735842F}">
      <dgm:prSet/>
      <dgm:spPr/>
      <dgm:t>
        <a:bodyPr/>
        <a:lstStyle/>
        <a:p>
          <a:endParaRPr lang="en-US"/>
        </a:p>
      </dgm:t>
    </dgm:pt>
    <dgm:pt modelId="{49B50B81-8F5A-AF4C-A5A6-E325CC5DAECB}" type="pres">
      <dgm:prSet presAssocID="{C18FC28E-17A0-D64F-854F-69C234A5C58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EE3BAA-63BF-5542-80FA-17AADFDE7A99}" type="pres">
      <dgm:prSet presAssocID="{CB831D7B-AE24-A64F-8DA4-A471142456BB}" presName="centerShape" presStyleLbl="node0" presStyleIdx="0" presStyleCnt="1"/>
      <dgm:spPr/>
      <dgm:t>
        <a:bodyPr/>
        <a:lstStyle/>
        <a:p>
          <a:endParaRPr lang="en-US"/>
        </a:p>
      </dgm:t>
    </dgm:pt>
    <dgm:pt modelId="{7F284757-055B-0A4E-AD4D-80864D238D39}" type="pres">
      <dgm:prSet presAssocID="{BF8F46ED-D74C-4347-A59E-7EEEE0573E0C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B4E8CDEC-E7C1-594E-9BC1-7CDCE9DB72EE}" type="pres">
      <dgm:prSet presAssocID="{0485EC10-4F05-9746-BB5B-4E640820AE9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9E6AE2-7CD9-7443-81EF-37D191631CEC}" type="pres">
      <dgm:prSet presAssocID="{3A97949C-5E36-BB48-BB92-5C2E7ECA4351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A2204E4F-D1F8-EF4A-B373-C7E37A6FA8DD}" type="pres">
      <dgm:prSet presAssocID="{EA26FF53-61EB-784E-B6E6-041A48884E5B}" presName="node" presStyleLbl="node1" presStyleIdx="1" presStyleCnt="3" custRadScaleRad="100038" custRadScaleInc="-4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4587F2-D809-5B43-A10A-27967A061713}" type="pres">
      <dgm:prSet presAssocID="{D9C3E765-4F15-D54B-8AF3-10E407654727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5AF7767E-4468-674C-A931-BE949A3D815C}" type="pres">
      <dgm:prSet presAssocID="{2CDEEFB8-A3EF-204E-8AB3-79FCEF9DAA3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55F1C5-9594-934D-B868-056E7735842F}" srcId="{CB831D7B-AE24-A64F-8DA4-A471142456BB}" destId="{0485EC10-4F05-9746-BB5B-4E640820AE91}" srcOrd="0" destOrd="0" parTransId="{BF8F46ED-D74C-4347-A59E-7EEEE0573E0C}" sibTransId="{BFE539E6-F3E2-1648-AB33-21B187CF2C92}"/>
    <dgm:cxn modelId="{AE4277D6-56F1-4DD5-BC4D-F091CCCE357E}" type="presOf" srcId="{D9C3E765-4F15-D54B-8AF3-10E407654727}" destId="{B24587F2-D809-5B43-A10A-27967A061713}" srcOrd="0" destOrd="0" presId="urn:microsoft.com/office/officeart/2005/8/layout/radial4"/>
    <dgm:cxn modelId="{9454D7AA-AC73-41E8-B0F0-F4F066EB64CF}" type="presOf" srcId="{2CDEEFB8-A3EF-204E-8AB3-79FCEF9DAA35}" destId="{5AF7767E-4468-674C-A931-BE949A3D815C}" srcOrd="0" destOrd="0" presId="urn:microsoft.com/office/officeart/2005/8/layout/radial4"/>
    <dgm:cxn modelId="{508933CE-D0C1-4538-AD26-89D8434B4EE0}" type="presOf" srcId="{CB831D7B-AE24-A64F-8DA4-A471142456BB}" destId="{C7EE3BAA-63BF-5542-80FA-17AADFDE7A99}" srcOrd="0" destOrd="0" presId="urn:microsoft.com/office/officeart/2005/8/layout/radial4"/>
    <dgm:cxn modelId="{5A53810D-622A-BC4B-AE3A-859E16464D76}" srcId="{CB831D7B-AE24-A64F-8DA4-A471142456BB}" destId="{2CDEEFB8-A3EF-204E-8AB3-79FCEF9DAA35}" srcOrd="2" destOrd="0" parTransId="{D9C3E765-4F15-D54B-8AF3-10E407654727}" sibTransId="{26A4096E-77E8-5646-9F0C-46A1F361221D}"/>
    <dgm:cxn modelId="{CC155312-2F3E-48FB-ABBF-C9365D820F9F}" type="presOf" srcId="{C18FC28E-17A0-D64F-854F-69C234A5C580}" destId="{49B50B81-8F5A-AF4C-A5A6-E325CC5DAECB}" srcOrd="0" destOrd="0" presId="urn:microsoft.com/office/officeart/2005/8/layout/radial4"/>
    <dgm:cxn modelId="{99DBAAF6-516C-4E58-91E4-358EC5816DEB}" type="presOf" srcId="{0485EC10-4F05-9746-BB5B-4E640820AE91}" destId="{B4E8CDEC-E7C1-594E-9BC1-7CDCE9DB72EE}" srcOrd="0" destOrd="0" presId="urn:microsoft.com/office/officeart/2005/8/layout/radial4"/>
    <dgm:cxn modelId="{4FBC97DA-4F24-0A44-9E97-D056DACEC693}" srcId="{CB831D7B-AE24-A64F-8DA4-A471142456BB}" destId="{EA26FF53-61EB-784E-B6E6-041A48884E5B}" srcOrd="1" destOrd="0" parTransId="{3A97949C-5E36-BB48-BB92-5C2E7ECA4351}" sibTransId="{23CE5575-A607-084E-9ACB-9AFF05A7269C}"/>
    <dgm:cxn modelId="{8ECC2831-71F4-9F4E-9430-E7F225F45AC6}" srcId="{C18FC28E-17A0-D64F-854F-69C234A5C580}" destId="{CB831D7B-AE24-A64F-8DA4-A471142456BB}" srcOrd="0" destOrd="0" parTransId="{CA4483F5-83FB-2E43-8292-3DEEFEB01E62}" sibTransId="{860F4E57-BBC8-BD45-911B-A88ABACCB52C}"/>
    <dgm:cxn modelId="{98ACDA36-39BA-4D44-859B-395BEAFA9CDB}" type="presOf" srcId="{BF8F46ED-D74C-4347-A59E-7EEEE0573E0C}" destId="{7F284757-055B-0A4E-AD4D-80864D238D39}" srcOrd="0" destOrd="0" presId="urn:microsoft.com/office/officeart/2005/8/layout/radial4"/>
    <dgm:cxn modelId="{322F37BB-EB2A-4812-BFDE-D335EAB02ADD}" type="presOf" srcId="{3A97949C-5E36-BB48-BB92-5C2E7ECA4351}" destId="{929E6AE2-7CD9-7443-81EF-37D191631CEC}" srcOrd="0" destOrd="0" presId="urn:microsoft.com/office/officeart/2005/8/layout/radial4"/>
    <dgm:cxn modelId="{5A7468F7-C8F7-4D72-A55D-6E5A3AFFF1A9}" type="presOf" srcId="{EA26FF53-61EB-784E-B6E6-041A48884E5B}" destId="{A2204E4F-D1F8-EF4A-B373-C7E37A6FA8DD}" srcOrd="0" destOrd="0" presId="urn:microsoft.com/office/officeart/2005/8/layout/radial4"/>
    <dgm:cxn modelId="{2A3FFB74-DBB8-4824-93D6-A8902579FD7E}" type="presParOf" srcId="{49B50B81-8F5A-AF4C-A5A6-E325CC5DAECB}" destId="{C7EE3BAA-63BF-5542-80FA-17AADFDE7A99}" srcOrd="0" destOrd="0" presId="urn:microsoft.com/office/officeart/2005/8/layout/radial4"/>
    <dgm:cxn modelId="{5B3EAC07-159A-47F4-A666-A801F46B99D3}" type="presParOf" srcId="{49B50B81-8F5A-AF4C-A5A6-E325CC5DAECB}" destId="{7F284757-055B-0A4E-AD4D-80864D238D39}" srcOrd="1" destOrd="0" presId="urn:microsoft.com/office/officeart/2005/8/layout/radial4"/>
    <dgm:cxn modelId="{D02D248B-3836-4D1F-80C6-8C807E914B6E}" type="presParOf" srcId="{49B50B81-8F5A-AF4C-A5A6-E325CC5DAECB}" destId="{B4E8CDEC-E7C1-594E-9BC1-7CDCE9DB72EE}" srcOrd="2" destOrd="0" presId="urn:microsoft.com/office/officeart/2005/8/layout/radial4"/>
    <dgm:cxn modelId="{E4C34103-B920-4281-BCB9-9E88F33361A6}" type="presParOf" srcId="{49B50B81-8F5A-AF4C-A5A6-E325CC5DAECB}" destId="{929E6AE2-7CD9-7443-81EF-37D191631CEC}" srcOrd="3" destOrd="0" presId="urn:microsoft.com/office/officeart/2005/8/layout/radial4"/>
    <dgm:cxn modelId="{C9991A93-F18B-44E2-A317-2E1064CDAC13}" type="presParOf" srcId="{49B50B81-8F5A-AF4C-A5A6-E325CC5DAECB}" destId="{A2204E4F-D1F8-EF4A-B373-C7E37A6FA8DD}" srcOrd="4" destOrd="0" presId="urn:microsoft.com/office/officeart/2005/8/layout/radial4"/>
    <dgm:cxn modelId="{9069BAD3-4242-47D5-87D8-F2599F62F658}" type="presParOf" srcId="{49B50B81-8F5A-AF4C-A5A6-E325CC5DAECB}" destId="{B24587F2-D809-5B43-A10A-27967A061713}" srcOrd="5" destOrd="0" presId="urn:microsoft.com/office/officeart/2005/8/layout/radial4"/>
    <dgm:cxn modelId="{19B62FCD-2DB7-4A80-8F21-F9409618C974}" type="presParOf" srcId="{49B50B81-8F5A-AF4C-A5A6-E325CC5DAECB}" destId="{5AF7767E-4468-674C-A931-BE949A3D815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FDD84-9F66-4B10-AFAD-2840403C8C66}">
      <dsp:nvSpPr>
        <dsp:cNvPr id="0" name=""/>
        <dsp:cNvSpPr/>
      </dsp:nvSpPr>
      <dsp:spPr>
        <a:xfrm>
          <a:off x="0" y="3599753"/>
          <a:ext cx="8229600" cy="1024355"/>
        </a:xfrm>
        <a:prstGeom prst="rect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FF">
                  <a:lumMod val="95000"/>
                </a:srgbClr>
              </a:solidFill>
              <a:latin typeface="Tahoma"/>
              <a:ea typeface="+mn-ea"/>
              <a:cs typeface="+mn-cs"/>
            </a:rPr>
            <a:t> </a:t>
          </a:r>
          <a:r>
            <a:rPr lang="en-US" sz="2800" b="1" kern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rPr>
            <a:t>Practicing Physician</a:t>
          </a:r>
          <a:endParaRPr lang="en-US" sz="2800" kern="1200" dirty="0">
            <a:solidFill>
              <a:schemeClr val="accent1">
                <a:lumMod val="60000"/>
                <a:lumOff val="40000"/>
              </a:schemeClr>
            </a:solidFill>
            <a:latin typeface="+mn-lt"/>
            <a:ea typeface="+mn-ea"/>
            <a:cs typeface="+mn-cs"/>
          </a:endParaRPr>
        </a:p>
      </dsp:txBody>
      <dsp:txXfrm>
        <a:off x="0" y="3599753"/>
        <a:ext cx="8229600" cy="1024355"/>
      </dsp:txXfrm>
    </dsp:sp>
    <dsp:sp modelId="{96302BC9-4E82-4E40-B3AB-83ED7559F5B9}">
      <dsp:nvSpPr>
        <dsp:cNvPr id="0" name=""/>
        <dsp:cNvSpPr/>
      </dsp:nvSpPr>
      <dsp:spPr>
        <a:xfrm rot="10800000">
          <a:off x="0" y="2500293"/>
          <a:ext cx="8229600" cy="1114825"/>
        </a:xfrm>
        <a:prstGeom prst="upArrowCallout">
          <a:avLst/>
        </a:prstGeom>
        <a:solidFill>
          <a:schemeClr val="bg2">
            <a:lumMod val="1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none" kern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rPr>
            <a:t>Residency/Fellowship (3-7 years)</a:t>
          </a:r>
          <a:endParaRPr lang="en-US" sz="2800" b="1" u="none" kern="1200" dirty="0">
            <a:solidFill>
              <a:schemeClr val="accent1">
                <a:lumMod val="60000"/>
                <a:lumOff val="40000"/>
              </a:schemeClr>
            </a:solidFill>
            <a:latin typeface="+mn-lt"/>
            <a:ea typeface="+mn-ea"/>
            <a:cs typeface="+mn-cs"/>
          </a:endParaRPr>
        </a:p>
      </dsp:txBody>
      <dsp:txXfrm rot="10800000">
        <a:off x="0" y="2500293"/>
        <a:ext cx="8229600" cy="724380"/>
      </dsp:txXfrm>
    </dsp:sp>
    <dsp:sp modelId="{B94E486E-DB6D-46CD-9296-ADF59FDC238C}">
      <dsp:nvSpPr>
        <dsp:cNvPr id="0" name=""/>
        <dsp:cNvSpPr/>
      </dsp:nvSpPr>
      <dsp:spPr>
        <a:xfrm rot="10800000">
          <a:off x="0" y="1565798"/>
          <a:ext cx="8229600" cy="949859"/>
        </a:xfrm>
        <a:prstGeom prst="upArrowCallout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rPr>
            <a:t>Medical School (4 years)</a:t>
          </a:r>
          <a:endParaRPr lang="en-US" sz="2800" b="1" kern="1200" dirty="0">
            <a:solidFill>
              <a:srgbClr val="FFFFFF">
                <a:lumMod val="95000"/>
              </a:srgbClr>
            </a:solidFill>
            <a:latin typeface="+mn-lt"/>
            <a:ea typeface="+mn-ea"/>
            <a:cs typeface="+mn-cs"/>
          </a:endParaRPr>
        </a:p>
      </dsp:txBody>
      <dsp:txXfrm rot="10800000">
        <a:off x="0" y="1565798"/>
        <a:ext cx="8229600" cy="617190"/>
      </dsp:txXfrm>
    </dsp:sp>
    <dsp:sp modelId="{F8E720EA-1278-488F-95C8-5CCA27CEAFEA}">
      <dsp:nvSpPr>
        <dsp:cNvPr id="0" name=""/>
        <dsp:cNvSpPr/>
      </dsp:nvSpPr>
      <dsp:spPr>
        <a:xfrm rot="10800000">
          <a:off x="0" y="663569"/>
          <a:ext cx="8229600" cy="866423"/>
        </a:xfrm>
        <a:prstGeom prst="upArrowCallou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none" kern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rPr>
            <a:t>College (4 years)</a:t>
          </a:r>
          <a:endParaRPr lang="en-US" sz="2800" b="1" u="none" kern="1200" dirty="0">
            <a:solidFill>
              <a:schemeClr val="accent1">
                <a:lumMod val="60000"/>
                <a:lumOff val="40000"/>
              </a:schemeClr>
            </a:solidFill>
            <a:latin typeface="+mn-lt"/>
            <a:ea typeface="+mn-ea"/>
            <a:cs typeface="+mn-cs"/>
          </a:endParaRPr>
        </a:p>
      </dsp:txBody>
      <dsp:txXfrm rot="10800000">
        <a:off x="0" y="663569"/>
        <a:ext cx="8229600" cy="562976"/>
      </dsp:txXfrm>
    </dsp:sp>
    <dsp:sp modelId="{2538D55A-9993-4B49-AC99-C6D6CF2ABF72}">
      <dsp:nvSpPr>
        <dsp:cNvPr id="0" name=""/>
        <dsp:cNvSpPr/>
      </dsp:nvSpPr>
      <dsp:spPr>
        <a:xfrm rot="10800000">
          <a:off x="0" y="1866"/>
          <a:ext cx="8229600" cy="728239"/>
        </a:xfrm>
        <a:prstGeom prst="upArrowCallou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rPr>
            <a:t>K-12</a:t>
          </a:r>
          <a:endParaRPr lang="en-US" sz="2800" b="1" kern="1200" dirty="0">
            <a:solidFill>
              <a:schemeClr val="accent1">
                <a:lumMod val="60000"/>
                <a:lumOff val="40000"/>
              </a:schemeClr>
            </a:solidFill>
            <a:latin typeface="+mn-lt"/>
            <a:ea typeface="+mn-ea"/>
            <a:cs typeface="+mn-cs"/>
          </a:endParaRPr>
        </a:p>
      </dsp:txBody>
      <dsp:txXfrm rot="10800000">
        <a:off x="0" y="1866"/>
        <a:ext cx="8229600" cy="4731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6F81D-C1CD-BF45-B255-D1E1C922B7D0}">
      <dsp:nvSpPr>
        <dsp:cNvPr id="0" name=""/>
        <dsp:cNvSpPr/>
      </dsp:nvSpPr>
      <dsp:spPr>
        <a:xfrm rot="5400000">
          <a:off x="293579" y="1914468"/>
          <a:ext cx="877759" cy="146057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1E6A3E-29D8-3240-9A5C-99A5C25E196D}">
      <dsp:nvSpPr>
        <dsp:cNvPr id="0" name=""/>
        <dsp:cNvSpPr/>
      </dsp:nvSpPr>
      <dsp:spPr>
        <a:xfrm>
          <a:off x="147059" y="2350864"/>
          <a:ext cx="1318612" cy="115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K-12 </a:t>
          </a:r>
          <a:endParaRPr lang="en-US" sz="2000" kern="1200" dirty="0"/>
        </a:p>
      </dsp:txBody>
      <dsp:txXfrm>
        <a:off x="147059" y="2350864"/>
        <a:ext cx="1318612" cy="1155840"/>
      </dsp:txXfrm>
    </dsp:sp>
    <dsp:sp modelId="{213FA988-BB50-3D40-B76A-6EC1670F17C3}">
      <dsp:nvSpPr>
        <dsp:cNvPr id="0" name=""/>
        <dsp:cNvSpPr/>
      </dsp:nvSpPr>
      <dsp:spPr>
        <a:xfrm>
          <a:off x="1216876" y="1806939"/>
          <a:ext cx="248794" cy="24879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FB7EAD-88F9-424F-8254-5ED604D63D37}">
      <dsp:nvSpPr>
        <dsp:cNvPr id="0" name=""/>
        <dsp:cNvSpPr/>
      </dsp:nvSpPr>
      <dsp:spPr>
        <a:xfrm rot="5400000">
          <a:off x="1907818" y="1515023"/>
          <a:ext cx="877759" cy="146057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AAB066-3D24-114E-981E-337713DD41E2}">
      <dsp:nvSpPr>
        <dsp:cNvPr id="0" name=""/>
        <dsp:cNvSpPr/>
      </dsp:nvSpPr>
      <dsp:spPr>
        <a:xfrm>
          <a:off x="1761298" y="1951419"/>
          <a:ext cx="1318612" cy="115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College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4 years</a:t>
          </a:r>
          <a:endParaRPr lang="en-US" sz="1800" kern="1200" dirty="0"/>
        </a:p>
      </dsp:txBody>
      <dsp:txXfrm>
        <a:off x="1761298" y="1951419"/>
        <a:ext cx="1318612" cy="1155840"/>
      </dsp:txXfrm>
    </dsp:sp>
    <dsp:sp modelId="{DB319B96-6C81-0841-B3F4-D43DE7AEDCAD}">
      <dsp:nvSpPr>
        <dsp:cNvPr id="0" name=""/>
        <dsp:cNvSpPr/>
      </dsp:nvSpPr>
      <dsp:spPr>
        <a:xfrm>
          <a:off x="2831115" y="1407494"/>
          <a:ext cx="248794" cy="24879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8A9B7C-3340-1D4B-95A5-51CCEAD5DABD}">
      <dsp:nvSpPr>
        <dsp:cNvPr id="0" name=""/>
        <dsp:cNvSpPr/>
      </dsp:nvSpPr>
      <dsp:spPr>
        <a:xfrm rot="5400000">
          <a:off x="3522056" y="1115578"/>
          <a:ext cx="877759" cy="146057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D871C4-AF60-964F-8D0F-F1F00A538338}">
      <dsp:nvSpPr>
        <dsp:cNvPr id="0" name=""/>
        <dsp:cNvSpPr/>
      </dsp:nvSpPr>
      <dsp:spPr>
        <a:xfrm>
          <a:off x="3375537" y="1551974"/>
          <a:ext cx="1318612" cy="115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Medical School (UME)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4 years</a:t>
          </a:r>
          <a:endParaRPr lang="en-US" sz="1800" kern="1200" dirty="0"/>
        </a:p>
      </dsp:txBody>
      <dsp:txXfrm>
        <a:off x="3375537" y="1551974"/>
        <a:ext cx="1318612" cy="1155840"/>
      </dsp:txXfrm>
    </dsp:sp>
    <dsp:sp modelId="{EC5A1C6B-EA43-1743-89A6-EE77FD0DE3D7}">
      <dsp:nvSpPr>
        <dsp:cNvPr id="0" name=""/>
        <dsp:cNvSpPr/>
      </dsp:nvSpPr>
      <dsp:spPr>
        <a:xfrm>
          <a:off x="4445354" y="1008049"/>
          <a:ext cx="248794" cy="24879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749E39-E3E2-1B4B-BA69-31293F6E84D3}">
      <dsp:nvSpPr>
        <dsp:cNvPr id="0" name=""/>
        <dsp:cNvSpPr/>
      </dsp:nvSpPr>
      <dsp:spPr>
        <a:xfrm rot="5400000">
          <a:off x="5155436" y="696992"/>
          <a:ext cx="877759" cy="149885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976D47-F46D-F041-8FEA-2907ABDC73BD}">
      <dsp:nvSpPr>
        <dsp:cNvPr id="0" name=""/>
        <dsp:cNvSpPr/>
      </dsp:nvSpPr>
      <dsp:spPr>
        <a:xfrm>
          <a:off x="5008916" y="1152529"/>
          <a:ext cx="1318612" cy="115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Residency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(GME)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3-7 years</a:t>
          </a:r>
          <a:endParaRPr lang="en-US" sz="1800" kern="1200" dirty="0"/>
        </a:p>
      </dsp:txBody>
      <dsp:txXfrm>
        <a:off x="5008916" y="1152529"/>
        <a:ext cx="1318612" cy="1155840"/>
      </dsp:txXfrm>
    </dsp:sp>
    <dsp:sp modelId="{7A011D9D-3EBB-804D-AA6D-9410E415AA99}">
      <dsp:nvSpPr>
        <dsp:cNvPr id="0" name=""/>
        <dsp:cNvSpPr/>
      </dsp:nvSpPr>
      <dsp:spPr>
        <a:xfrm>
          <a:off x="6078734" y="608604"/>
          <a:ext cx="248794" cy="24879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474A87-8A2F-2949-B18A-71391B2E7CD1}">
      <dsp:nvSpPr>
        <dsp:cNvPr id="0" name=""/>
        <dsp:cNvSpPr/>
      </dsp:nvSpPr>
      <dsp:spPr>
        <a:xfrm rot="5400000">
          <a:off x="6750534" y="316688"/>
          <a:ext cx="877759" cy="146057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9E0FE8-0D05-324D-9326-33E80D63E5D3}">
      <dsp:nvSpPr>
        <dsp:cNvPr id="0" name=""/>
        <dsp:cNvSpPr/>
      </dsp:nvSpPr>
      <dsp:spPr>
        <a:xfrm>
          <a:off x="6604014" y="753084"/>
          <a:ext cx="1318612" cy="115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Practicing physician</a:t>
          </a:r>
          <a:endParaRPr lang="en-US" sz="2000" kern="1200" dirty="0"/>
        </a:p>
      </dsp:txBody>
      <dsp:txXfrm>
        <a:off x="6604014" y="753084"/>
        <a:ext cx="1318612" cy="11558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EE3BAA-63BF-5542-80FA-17AADFDE7A99}">
      <dsp:nvSpPr>
        <dsp:cNvPr id="0" name=""/>
        <dsp:cNvSpPr/>
      </dsp:nvSpPr>
      <dsp:spPr>
        <a:xfrm>
          <a:off x="3024193" y="2237494"/>
          <a:ext cx="1876413" cy="18764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MT residency programs</a:t>
          </a:r>
          <a:endParaRPr lang="en-US" sz="2300" kern="1200" dirty="0"/>
        </a:p>
      </dsp:txBody>
      <dsp:txXfrm>
        <a:off x="3298987" y="2512288"/>
        <a:ext cx="1326825" cy="1326825"/>
      </dsp:txXfrm>
    </dsp:sp>
    <dsp:sp modelId="{7F284757-055B-0A4E-AD4D-80864D238D39}">
      <dsp:nvSpPr>
        <dsp:cNvPr id="0" name=""/>
        <dsp:cNvSpPr/>
      </dsp:nvSpPr>
      <dsp:spPr>
        <a:xfrm rot="12900000">
          <a:off x="1815645" y="1909206"/>
          <a:ext cx="1439768" cy="53477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E8CDEC-E7C1-594E-9BC1-7CDCE9DB72EE}">
      <dsp:nvSpPr>
        <dsp:cNvPr id="0" name=""/>
        <dsp:cNvSpPr/>
      </dsp:nvSpPr>
      <dsp:spPr>
        <a:xfrm>
          <a:off x="1054538" y="1050649"/>
          <a:ext cx="1782592" cy="14260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Federal GME funding </a:t>
          </a:r>
          <a:r>
            <a:rPr lang="en-US" sz="1800" i="1" kern="1200" dirty="0" smtClean="0"/>
            <a:t>through</a:t>
          </a:r>
          <a:r>
            <a:rPr lang="en-US" sz="1800" kern="1200" dirty="0" smtClean="0"/>
            <a:t> sponsoring hospitals</a:t>
          </a:r>
        </a:p>
      </dsp:txBody>
      <dsp:txXfrm>
        <a:off x="1096306" y="1092417"/>
        <a:ext cx="1699056" cy="1342537"/>
      </dsp:txXfrm>
    </dsp:sp>
    <dsp:sp modelId="{929E6AE2-7CD9-7443-81EF-37D191631CEC}">
      <dsp:nvSpPr>
        <dsp:cNvPr id="0" name=""/>
        <dsp:cNvSpPr/>
      </dsp:nvSpPr>
      <dsp:spPr>
        <a:xfrm rot="16182288">
          <a:off x="3233101" y="1165960"/>
          <a:ext cx="1440643" cy="53477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204E4F-D1F8-EF4A-B373-C7E37A6FA8DD}">
      <dsp:nvSpPr>
        <dsp:cNvPr id="0" name=""/>
        <dsp:cNvSpPr/>
      </dsp:nvSpPr>
      <dsp:spPr>
        <a:xfrm>
          <a:off x="3058415" y="0"/>
          <a:ext cx="1782592" cy="14260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Montana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state funding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100183" y="41768"/>
        <a:ext cx="1699056" cy="1342537"/>
      </dsp:txXfrm>
    </dsp:sp>
    <dsp:sp modelId="{B24587F2-D809-5B43-A10A-27967A061713}">
      <dsp:nvSpPr>
        <dsp:cNvPr id="0" name=""/>
        <dsp:cNvSpPr/>
      </dsp:nvSpPr>
      <dsp:spPr>
        <a:xfrm rot="19500000">
          <a:off x="4669385" y="1909206"/>
          <a:ext cx="1439768" cy="53477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F7767E-4468-674C-A931-BE949A3D815C}">
      <dsp:nvSpPr>
        <dsp:cNvPr id="0" name=""/>
        <dsp:cNvSpPr/>
      </dsp:nvSpPr>
      <dsp:spPr>
        <a:xfrm>
          <a:off x="5087668" y="1050649"/>
          <a:ext cx="1782592" cy="14260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Sponsoring hospitals cover budget deficits</a:t>
          </a:r>
        </a:p>
      </dsp:txBody>
      <dsp:txXfrm>
        <a:off x="5129436" y="1092417"/>
        <a:ext cx="1699056" cy="1342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</cdr:x>
      <cdr:y>0.05714</cdr:y>
    </cdr:from>
    <cdr:to>
      <cdr:x>0.8</cdr:x>
      <cdr:y>0.31429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6000" y="304800"/>
          <a:ext cx="5029200" cy="1371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>
            <a:lnSpc>
              <a:spcPct val="150000"/>
            </a:lnSpc>
          </a:pPr>
          <a:r>
            <a:rPr lang="en-US" sz="1550" b="1" dirty="0">
              <a:latin typeface="Segoe UI" pitchFamily="34" charset="0"/>
              <a:cs typeface="Segoe UI" pitchFamily="34" charset="0"/>
            </a:rPr>
            <a:t>Medical Specialties</a:t>
          </a:r>
          <a:r>
            <a:rPr lang="en-US" sz="1550" b="1" baseline="0" dirty="0">
              <a:latin typeface="Segoe UI" pitchFamily="34" charset="0"/>
              <a:cs typeface="Segoe UI" pitchFamily="34" charset="0"/>
            </a:rPr>
            <a:t> of </a:t>
          </a:r>
          <a:r>
            <a:rPr lang="en-US" sz="1550" b="1" baseline="0" dirty="0" smtClean="0">
              <a:latin typeface="Segoe UI" pitchFamily="34" charset="0"/>
              <a:cs typeface="Segoe UI" pitchFamily="34" charset="0"/>
            </a:rPr>
            <a:t>Montana </a:t>
          </a:r>
          <a:r>
            <a:rPr lang="en-US" sz="1550" b="1" baseline="0" dirty="0">
              <a:latin typeface="Segoe UI" pitchFamily="34" charset="0"/>
              <a:cs typeface="Segoe UI" pitchFamily="34" charset="0"/>
            </a:rPr>
            <a:t>WWAMI Graduates (Total</a:t>
          </a:r>
          <a:r>
            <a:rPr lang="en-US" sz="1550" b="1" baseline="0">
              <a:latin typeface="Segoe UI" pitchFamily="34" charset="0"/>
              <a:cs typeface="Segoe UI" pitchFamily="34" charset="0"/>
            </a:rPr>
            <a:t>: </a:t>
          </a:r>
          <a:r>
            <a:rPr lang="en-US" sz="1550" b="1" baseline="0" smtClean="0">
              <a:latin typeface="Segoe UI" pitchFamily="34" charset="0"/>
              <a:cs typeface="Segoe UI" pitchFamily="34" charset="0"/>
            </a:rPr>
            <a:t>731) </a:t>
          </a:r>
          <a:endParaRPr lang="en-US" sz="1550" b="1" baseline="0" dirty="0">
            <a:latin typeface="Segoe UI" pitchFamily="34" charset="0"/>
            <a:cs typeface="Segoe UI" pitchFamily="34" charset="0"/>
          </a:endParaRPr>
        </a:p>
        <a:p xmlns:a="http://schemas.openxmlformats.org/drawingml/2006/main">
          <a:pPr algn="ctr">
            <a:lnSpc>
              <a:spcPct val="150000"/>
            </a:lnSpc>
          </a:pPr>
          <a:r>
            <a:rPr lang="en-US" sz="1550" b="1" baseline="0" dirty="0">
              <a:latin typeface="Segoe UI" pitchFamily="34" charset="0"/>
              <a:cs typeface="Segoe UI" pitchFamily="34" charset="0"/>
            </a:rPr>
            <a:t>Years:  </a:t>
          </a:r>
          <a:r>
            <a:rPr lang="en-US" sz="1550" b="1" baseline="0" dirty="0" smtClean="0">
              <a:latin typeface="Segoe UI" pitchFamily="34" charset="0"/>
              <a:cs typeface="Segoe UI" pitchFamily="34" charset="0"/>
            </a:rPr>
            <a:t>1973 </a:t>
          </a:r>
          <a:r>
            <a:rPr lang="en-US" sz="1550" b="1" baseline="0" dirty="0">
              <a:latin typeface="Segoe UI" pitchFamily="34" charset="0"/>
              <a:cs typeface="Segoe UI" pitchFamily="34" charset="0"/>
            </a:rPr>
            <a:t>- 2015</a:t>
          </a:r>
          <a:endParaRPr lang="en-US" sz="1550" b="1" dirty="0">
            <a:latin typeface="Segoe UI" pitchFamily="34" charset="0"/>
            <a:cs typeface="Segoe UI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0.46296</cdr:x>
      <cdr:y>0.1852</cdr:y>
    </cdr:from>
    <cdr:to>
      <cdr:x>0.56481</cdr:x>
      <cdr:y>0.25254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838200"/>
          <a:ext cx="838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0.47222</cdr:x>
      <cdr:y>0.16836</cdr:y>
    </cdr:from>
    <cdr:to>
      <cdr:x>0.55556</cdr:x>
      <cdr:y>0.26938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86200" y="762000"/>
          <a:ext cx="6858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32.8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0.77778</cdr:x>
      <cdr:y>0.06734</cdr:y>
    </cdr:from>
    <cdr:to>
      <cdr:x>0.88889</cdr:x>
      <cdr:y>0.26938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00800" y="304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0.78704</cdr:x>
      <cdr:y>0</cdr:y>
    </cdr:from>
    <cdr:to>
      <cdr:x>0.86111</cdr:x>
      <cdr:y>0.08418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477000" y="0"/>
          <a:ext cx="6096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42.2</a:t>
          </a:r>
          <a:endParaRPr lang="en-US" sz="18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0.18519</cdr:x>
      <cdr:y>0.65661</cdr:y>
    </cdr:from>
    <cdr:to>
      <cdr:x>0.2963</cdr:x>
      <cdr:y>0.85865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0" y="2971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0.17593</cdr:x>
      <cdr:y>0.65661</cdr:y>
    </cdr:from>
    <cdr:to>
      <cdr:x>0.28704</cdr:x>
      <cdr:y>0.75763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7800" y="2971800"/>
          <a:ext cx="914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 smtClean="0"/>
            <a:t>$4.91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0.47222</cdr:x>
      <cdr:y>0.21887</cdr:y>
    </cdr:from>
    <cdr:to>
      <cdr:x>0.58333</cdr:x>
      <cdr:y>0.4209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86200" y="990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 smtClean="0"/>
            <a:t>$25.95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0.77778</cdr:x>
      <cdr:y>0.0012</cdr:y>
    </cdr:from>
    <cdr:to>
      <cdr:x>0.88889</cdr:x>
      <cdr:y>0.20324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400800" y="544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 smtClean="0"/>
            <a:t>$37.11</a:t>
          </a:r>
          <a:endParaRPr lang="en-US" sz="24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</cdr:x>
      <cdr:y>0.33672</cdr:y>
    </cdr:from>
    <cdr:to>
      <cdr:x>0.61111</cdr:x>
      <cdr:y>0.53876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14800" y="1524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0.36111</cdr:x>
      <cdr:y>0.10102</cdr:y>
    </cdr:from>
    <cdr:to>
      <cdr:x>0.52778</cdr:x>
      <cdr:y>0.21887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971800" y="457200"/>
          <a:ext cx="1371627" cy="533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 smtClean="0"/>
            <a:t>$79,075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0.58333</cdr:x>
      <cdr:y>0.0253</cdr:y>
    </cdr:from>
    <cdr:to>
      <cdr:x>0.74074</cdr:x>
      <cdr:y>0.14316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00600" y="122238"/>
          <a:ext cx="1295421" cy="5693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 smtClean="0"/>
            <a:t>$87,958</a:t>
          </a:r>
          <a:endParaRPr lang="en-US" sz="24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0.10185</cdr:x>
      <cdr:y>0.63978</cdr:y>
    </cdr:from>
    <cdr:to>
      <cdr:x>0.14815</cdr:x>
      <cdr:y>0.72396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8200" y="2895600"/>
          <a:ext cx="381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/>
            <a:t>6</a:t>
          </a:r>
        </a:p>
      </cdr:txBody>
    </cdr:sp>
  </cdr:relSizeAnchor>
  <cdr:relSizeAnchor xmlns:cdr="http://schemas.openxmlformats.org/drawingml/2006/chartDrawing">
    <cdr:from>
      <cdr:x>0.87963</cdr:x>
      <cdr:y>0.1852</cdr:y>
    </cdr:from>
    <cdr:to>
      <cdr:x>0.93519</cdr:x>
      <cdr:y>0.25254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239000" y="838200"/>
          <a:ext cx="457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26</a:t>
          </a:r>
          <a:endParaRPr lang="en-US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0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5550"/>
            <a:ext cx="2970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5550"/>
            <a:ext cx="2970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3838E0-BDAD-48B0-8753-8A03F24C3F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0670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t" anchorCtr="0" compatLnSpc="1">
            <a:prstTxWarp prst="textNoShape">
              <a:avLst/>
            </a:prstTxWarp>
          </a:bodyPr>
          <a:lstStyle>
            <a:lvl1pPr algn="l" defTabSz="92075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0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3313" y="698500"/>
            <a:ext cx="4652962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5550"/>
            <a:ext cx="2970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b" anchorCtr="0" compatLnSpc="1">
            <a:prstTxWarp prst="textNoShape">
              <a:avLst/>
            </a:prstTxWarp>
          </a:bodyPr>
          <a:lstStyle>
            <a:lvl1pPr algn="l" defTabSz="92075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45550"/>
            <a:ext cx="2970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/>
            </a:lvl1pPr>
          </a:lstStyle>
          <a:p>
            <a:pPr>
              <a:defRPr/>
            </a:pPr>
            <a:fld id="{A9F8EA76-4E34-45D1-B377-00E08E7FC4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1311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08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Montana</a:t>
            </a:r>
            <a:r>
              <a:rPr lang="en-US" baseline="0" dirty="0" smtClean="0"/>
              <a:t> </a:t>
            </a:r>
            <a:r>
              <a:rPr lang="en-US" dirty="0" smtClean="0"/>
              <a:t>WWAMI’s retention rate of 40% is higher than the national rate of 38.7% for all US medical schools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89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51%</a:t>
            </a:r>
            <a:r>
              <a:rPr lang="en-US" baseline="0" dirty="0" smtClean="0"/>
              <a:t> of grads have gone into a primary care residency match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85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WWAMI is cost-effective</a:t>
            </a:r>
            <a:r>
              <a:rPr lang="en-US" baseline="0" dirty="0" smtClean="0"/>
              <a:t> and the cost to educate a student in WWAMI </a:t>
            </a:r>
            <a:r>
              <a:rPr lang="en-US" dirty="0" smtClean="0"/>
              <a:t>is significantly</a:t>
            </a:r>
            <a:r>
              <a:rPr lang="en-US" baseline="0" dirty="0" smtClean="0"/>
              <a:t> </a:t>
            </a:r>
            <a:r>
              <a:rPr lang="en-US" dirty="0" smtClean="0"/>
              <a:t> less than other medical schools nationally.</a:t>
            </a:r>
            <a:r>
              <a:rPr lang="en-US" baseline="0" dirty="0" smtClean="0"/>
              <a:t>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Nationally, it is about $60K more per student per year (</a:t>
            </a:r>
            <a:r>
              <a:rPr lang="en-US" baseline="0" dirty="0" err="1" smtClean="0"/>
              <a:t>approx</a:t>
            </a:r>
            <a:r>
              <a:rPr lang="en-US" baseline="0" dirty="0" smtClean="0"/>
              <a:t> $130k/student/year)- from AAMC 2014 LCME Part I-A Annual Financial Questionnaire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Based on 2010 MT WWAMI Economic report</a:t>
            </a:r>
          </a:p>
          <a:p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643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MT $4.91</a:t>
            </a:r>
          </a:p>
          <a:p>
            <a:r>
              <a:rPr lang="en-US" dirty="0" smtClean="0"/>
              <a:t>ND $37.11</a:t>
            </a:r>
          </a:p>
          <a:p>
            <a:r>
              <a:rPr lang="en-US" dirty="0" smtClean="0"/>
              <a:t>SD</a:t>
            </a:r>
            <a:r>
              <a:rPr lang="en-US" baseline="0" dirty="0" smtClean="0"/>
              <a:t> $25.95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34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MT $ 35,871</a:t>
            </a:r>
          </a:p>
          <a:p>
            <a:r>
              <a:rPr lang="en-US" dirty="0" smtClean="0"/>
              <a:t>ND $ 87,958</a:t>
            </a:r>
          </a:p>
          <a:p>
            <a:r>
              <a:rPr lang="en-US" dirty="0" smtClean="0"/>
              <a:t>SD</a:t>
            </a:r>
            <a:r>
              <a:rPr lang="en-US" baseline="0" dirty="0" smtClean="0"/>
              <a:t> $ 79,075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67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902E6-721F-45E2-A4FF-1F1C61C0A28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75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The education that occurs </a:t>
            </a:r>
            <a:r>
              <a:rPr lang="en-US" sz="2400" i="1" dirty="0" smtClean="0"/>
              <a:t>after </a:t>
            </a:r>
            <a:r>
              <a:rPr lang="en-US" sz="2400" dirty="0" smtClean="0"/>
              <a:t>4 years of medical school </a:t>
            </a:r>
          </a:p>
          <a:p>
            <a:pPr lvl="1"/>
            <a:r>
              <a:rPr lang="en-US" sz="2400" dirty="0" smtClean="0"/>
              <a:t>MD or DO</a:t>
            </a:r>
          </a:p>
          <a:p>
            <a:r>
              <a:rPr lang="en-US" sz="2400" dirty="0" smtClean="0"/>
              <a:t>Residency</a:t>
            </a:r>
          </a:p>
          <a:p>
            <a:pPr lvl="1"/>
            <a:r>
              <a:rPr lang="en-US" sz="2400" dirty="0" smtClean="0"/>
              <a:t>Specialty specific e.g. Family Medicine or Internal Medicine</a:t>
            </a:r>
          </a:p>
          <a:p>
            <a:pPr lvl="1"/>
            <a:r>
              <a:rPr lang="en-US" sz="2400" dirty="0" smtClean="0"/>
              <a:t>3-5 years </a:t>
            </a:r>
          </a:p>
          <a:p>
            <a:pPr lvl="1"/>
            <a:r>
              <a:rPr lang="en-US" sz="2400" dirty="0" smtClean="0"/>
              <a:t>Required for </a:t>
            </a:r>
            <a:r>
              <a:rPr lang="en-US" sz="2400" i="1" dirty="0" smtClean="0"/>
              <a:t>board certification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0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525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MFMR</a:t>
            </a:r>
            <a:r>
              <a:rPr lang="en-US" baseline="0" dirty="0" smtClean="0"/>
              <a:t> Billings </a:t>
            </a:r>
            <a:r>
              <a:rPr lang="en-US" sz="1200" b="1" dirty="0" smtClean="0">
                <a:latin typeface="Rockwell"/>
                <a:ea typeface="Times New Roman"/>
                <a:cs typeface="Times New Roman"/>
              </a:rPr>
              <a:t>TOTAL       = 70/105               </a:t>
            </a:r>
            <a:br>
              <a:rPr lang="en-US" sz="1200" b="1" dirty="0" smtClean="0">
                <a:latin typeface="Rockwell"/>
                <a:ea typeface="Times New Roman"/>
                <a:cs typeface="Times New Roman"/>
              </a:rPr>
            </a:br>
            <a:r>
              <a:rPr lang="en-US" sz="1200" b="1" dirty="0" smtClean="0">
                <a:latin typeface="Rockwell"/>
                <a:ea typeface="Times New Roman"/>
                <a:cs typeface="Times New Roman"/>
              </a:rPr>
              <a:t>69% Retention Rate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latin typeface="Rockwell"/>
              <a:ea typeface="Times New Roman"/>
              <a:cs typeface="Times New Roman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Rockwell"/>
                <a:ea typeface="Times New Roman"/>
                <a:cs typeface="Times New Roman"/>
              </a:rPr>
              <a:t>FMR</a:t>
            </a:r>
            <a:r>
              <a:rPr lang="en-US" sz="1200" b="1" baseline="0" dirty="0" smtClean="0">
                <a:latin typeface="Rockwell"/>
                <a:ea typeface="Times New Roman"/>
                <a:cs typeface="Times New Roman"/>
              </a:rPr>
              <a:t> of WM </a:t>
            </a:r>
          </a:p>
          <a:p>
            <a:r>
              <a:rPr lang="en-US" sz="2400" dirty="0" smtClean="0"/>
              <a:t>At least 5 and perhaps 7 of the 2016 graduating class will remain in Montana</a:t>
            </a:r>
          </a:p>
          <a:p>
            <a:pPr lvl="1"/>
            <a:r>
              <a:rPr lang="en-US" sz="2000" dirty="0" smtClean="0"/>
              <a:t>4 in rural communities</a:t>
            </a:r>
          </a:p>
          <a:p>
            <a:pPr lvl="1"/>
            <a:r>
              <a:rPr lang="en-US" sz="2000" dirty="0" smtClean="0"/>
              <a:t>1 in the CHC in Helena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>
                <a:latin typeface="Rockwell"/>
                <a:ea typeface="Times New Roman"/>
                <a:cs typeface="Times New Roman"/>
              </a:rPr>
              <a:t> </a:t>
            </a:r>
            <a:endParaRPr lang="en-US" sz="1200" b="1" dirty="0" smtClean="0">
              <a:latin typeface="Times New Roman"/>
              <a:ea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09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Teaching hospitals</a:t>
            </a:r>
            <a:r>
              <a:rPr lang="en-US" baseline="0" dirty="0" smtClean="0"/>
              <a:t> support funding shortfalls  on average $250,000 per year for each program.</a:t>
            </a:r>
          </a:p>
          <a:p>
            <a:endParaRPr lang="en-US" baseline="0" dirty="0" smtClean="0"/>
          </a:p>
          <a:p>
            <a:r>
              <a:rPr lang="en-US" sz="1200" dirty="0" smtClean="0"/>
              <a:t>Billings Clinic and St Vincent Healthcare          1996-2015         $4,500,000</a:t>
            </a:r>
          </a:p>
          <a:p>
            <a:endParaRPr lang="en-US" dirty="0" smtClean="0"/>
          </a:p>
          <a:p>
            <a:r>
              <a:rPr lang="en-US" sz="1200" dirty="0" smtClean="0"/>
              <a:t>Providence St. Patrick</a:t>
            </a:r>
          </a:p>
          <a:p>
            <a:r>
              <a:rPr lang="en-US" sz="1200" dirty="0" smtClean="0"/>
              <a:t>Community Medical Center                               2013-2015         $  720,000</a:t>
            </a:r>
          </a:p>
          <a:p>
            <a:r>
              <a:rPr lang="en-US" sz="1200" dirty="0" smtClean="0"/>
              <a:t>Kalispell Regional Medical Center</a:t>
            </a:r>
          </a:p>
          <a:p>
            <a:endParaRPr lang="en-US" sz="1200" dirty="0" smtClean="0"/>
          </a:p>
          <a:p>
            <a:r>
              <a:rPr lang="en-US" sz="1200" dirty="0" smtClean="0"/>
              <a:t>State Funding of GME                                  $319,000-$519,000 annually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160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sz="2000" baseline="0" dirty="0" smtClean="0"/>
          </a:p>
          <a:p>
            <a:pPr marL="0" indent="0">
              <a:buFont typeface="Arial" pitchFamily="34" charset="0"/>
              <a:buNone/>
            </a:pPr>
            <a:endParaRPr lang="en-US" sz="20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255503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 typeface="Monotype Sorts" pitchFamily="2" charset="2"/>
              <a:buChar char="u"/>
            </a:pPr>
            <a:r>
              <a:rPr lang="en-US" altLang="en-US" sz="1200" dirty="0" smtClean="0">
                <a:solidFill>
                  <a:srgbClr val="000000"/>
                </a:solidFill>
              </a:rPr>
              <a:t> 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27% of the total land mass of the U.S.</a:t>
            </a:r>
          </a:p>
          <a:p>
            <a:pPr>
              <a:spcBef>
                <a:spcPct val="50000"/>
              </a:spcBef>
              <a:buFont typeface="Monotype Sorts" pitchFamily="2" charset="2"/>
              <a:buChar char="u"/>
            </a:pPr>
            <a:r>
              <a:rPr lang="en-US" altLang="en-US" sz="1200" b="1" dirty="0" smtClean="0">
                <a:solidFill>
                  <a:srgbClr val="000000"/>
                </a:solidFill>
              </a:rPr>
              <a:t> 3% of the U.S. population</a:t>
            </a:r>
          </a:p>
          <a:p>
            <a:pPr>
              <a:spcBef>
                <a:spcPct val="50000"/>
              </a:spcBef>
              <a:buFont typeface="Monotype Sorts" pitchFamily="2" charset="2"/>
              <a:buChar char="u"/>
            </a:pPr>
            <a:r>
              <a:rPr lang="en-US" altLang="en-US" sz="1200" b="1" dirty="0" smtClean="0">
                <a:solidFill>
                  <a:srgbClr val="000000"/>
                </a:solidFill>
              </a:rPr>
              <a:t> 25% of the people live in rural areas</a:t>
            </a:r>
            <a:endParaRPr lang="en-US" altLang="en-US" sz="12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73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Clr>
                <a:schemeClr val="tx1"/>
              </a:buClr>
              <a:buFont typeface="Monotype Sorts" pitchFamily="2" charset="2"/>
              <a:buChar char="u"/>
            </a:pP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Established in 1946</a:t>
            </a:r>
          </a:p>
          <a:p>
            <a:pPr>
              <a:buClr>
                <a:schemeClr val="tx1"/>
              </a:buClr>
              <a:buFont typeface="Monotype Sorts" pitchFamily="2" charset="2"/>
              <a:buChar char="u"/>
            </a:pP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Outstanding faculty recruited by Dean Turner </a:t>
            </a:r>
          </a:p>
          <a:p>
            <a:pPr lvl="1">
              <a:spcBef>
                <a:spcPct val="15000"/>
              </a:spcBef>
              <a:buClr>
                <a:schemeClr val="tx1"/>
              </a:buClr>
              <a:buFont typeface="Monotype Sorts" pitchFamily="2" charset="2"/>
              <a:buNone/>
            </a:pP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“To test new concepts at a school that was not yet mired in tradition”</a:t>
            </a:r>
          </a:p>
          <a:p>
            <a:pPr>
              <a:buClr>
                <a:schemeClr val="tx1"/>
              </a:buClr>
              <a:buFont typeface="Monotype Sorts" pitchFamily="2" charset="2"/>
              <a:buChar char="u"/>
            </a:pP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University Hospital built in 1959</a:t>
            </a:r>
          </a:p>
          <a:p>
            <a:pPr>
              <a:buClr>
                <a:schemeClr val="tx1"/>
              </a:buClr>
              <a:buFont typeface="Monotype Sorts" pitchFamily="2" charset="2"/>
              <a:buChar char="u"/>
            </a:pP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WAMI established (Washington, Alaska, Montana, Idaho) in 1970(first MT students 1973)</a:t>
            </a:r>
          </a:p>
          <a:p>
            <a:pPr>
              <a:buClr>
                <a:schemeClr val="tx1"/>
              </a:buClr>
              <a:buFont typeface="Monotype Sorts" pitchFamily="2" charset="2"/>
              <a:buChar char="u"/>
            </a:pP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Wyoming joins WWAMI in 1996</a:t>
            </a:r>
          </a:p>
          <a:p>
            <a:pPr>
              <a:buClr>
                <a:schemeClr val="tx1"/>
              </a:buClr>
              <a:buFont typeface="Monotype Sorts" pitchFamily="2" charset="2"/>
              <a:buChar char="u"/>
            </a:pPr>
            <a:endParaRPr lang="en-US" altLang="en-US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dirty="0" smtClean="0"/>
              <a:t>	The University of Washington School of Medicine has two distinct missions: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altLang="en-US" sz="2400" dirty="0" smtClean="0"/>
              <a:t>Meeting the health care needs of our region, especially by recognizing the importance of primary care and providing service to underserved populations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altLang="en-US" sz="2400" dirty="0" smtClean="0"/>
              <a:t>Advancing knowledge and assuming leadership in the biomedical sciences and in academic medicine. </a:t>
            </a:r>
          </a:p>
          <a:p>
            <a:pPr>
              <a:buClr>
                <a:schemeClr val="tx1"/>
              </a:buClr>
              <a:buFont typeface="Monotype Sorts" pitchFamily="2" charset="2"/>
              <a:buChar char="u"/>
            </a:pPr>
            <a:endParaRPr lang="en-US" altLang="en-US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940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40 clerkship sites in 16 communities</a:t>
            </a:r>
          </a:p>
          <a:p>
            <a:r>
              <a:rPr lang="en-US" dirty="0" smtClean="0"/>
              <a:t>Over 150 WWAMI students from all 5</a:t>
            </a:r>
            <a:r>
              <a:rPr lang="en-US" baseline="0" dirty="0" smtClean="0"/>
              <a:t> states participating in a clerkship in Montana</a:t>
            </a:r>
          </a:p>
          <a:p>
            <a:r>
              <a:rPr lang="en-US" baseline="0" dirty="0" smtClean="0"/>
              <a:t>Over 350 clinical faculty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990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of</a:t>
            </a:r>
            <a:r>
              <a:rPr lang="en-US" baseline="0" dirty="0" smtClean="0"/>
              <a:t> the bigger WWAMI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835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panose="020B0604020202020204" pitchFamily="34" charset="0"/>
              </a:rPr>
              <a:t>TRUST</a:t>
            </a:r>
            <a:r>
              <a:rPr lang="en-US" altLang="en-US" baseline="0" dirty="0" smtClean="0">
                <a:latin typeface="Arial" panose="020B0604020202020204" pitchFamily="34" charset="0"/>
              </a:rPr>
              <a:t> 2008 in MT</a:t>
            </a:r>
            <a:br>
              <a:rPr lang="en-US" altLang="en-US" baseline="0" dirty="0" smtClean="0">
                <a:latin typeface="Arial" panose="020B0604020202020204" pitchFamily="34" charset="0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MT WWAMI TRUST program began in 2008 with the ultimate goal of creating a rural/underserved physician workforce in Montana.  The MT WWAMI TRUST program involves a targeted admissions process and linkage with a rural/underserved preceptor and continuity community, culminating in a 5-6 month learning experience in the third year. 10 of the 30 MT WWAMI students each year are enrolled in TRUST.</a:t>
            </a:r>
          </a:p>
          <a:p>
            <a:endParaRPr lang="en-US" altLang="en-US" baseline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285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698500"/>
            <a:ext cx="4652962" cy="34909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4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endParaRPr lang="en-US" sz="20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01479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6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1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69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898125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6569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60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43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52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95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B07F2-9C86-4433-A6CC-ED5AAEB89A92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66CF7-EEF8-4025-84BD-FD7F68411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23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49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19F35-C1ED-4F59-B6ED-2F7FE13CDA7D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CB0D1-02FA-4C6A-BA02-B61F77396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29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8BFB0-1BCF-41C0-9CD8-A9352A1D63E2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C64B8-AC48-4C68-9D8A-E617E1D57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14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2F942-1B97-4E32-927B-8C926B432E74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18078-6F0B-4CCA-A69B-F4BA2E203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81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B630C-755B-4AEC-9B28-58CB7DFC402C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D9716-99C6-441F-BDCC-2FC239D33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88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56079-75C9-4C9E-8E06-891D21128436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DFCB8-10DE-4F7A-A4E7-A9CD66DBF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92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6AEF7-BD58-42A7-A1DE-5D872AD9FF16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1D423-0A96-49DB-B1AB-73AA73F57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790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D4411-638E-45F1-A15B-B480F832A6F4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FA759-1686-4809-9E34-993FBAFAD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30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9C68E-E004-4D90-8CA0-63CF73DCF5A8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E968A-B94C-45C5-8CE9-8F2A171E7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81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42218-B183-4942-B15B-4ED68998C8E8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F0040-8973-4CBB-AFAD-332B8C59D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92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5334B-F797-4BB7-A432-B84312141B45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2B3C6-D695-4867-BF02-63D7A93A2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7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6650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73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9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96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8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87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84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444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Text Box 7"/>
          <p:cNvSpPr txBox="1">
            <a:spLocks noChangeArrowheads="1"/>
          </p:cNvSpPr>
          <p:nvPr userDrawn="1"/>
        </p:nvSpPr>
        <p:spPr bwMode="auto">
          <a:xfrm>
            <a:off x="6096000" y="6553200"/>
            <a:ext cx="3048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1200" smtClean="0"/>
              <a:t>010808 MT WWAMI [</a:t>
            </a:r>
            <a:fld id="{103F0531-076C-45A8-B230-550BE473D1F7}" type="slidenum">
              <a:rPr lang="en-US" altLang="en-US" sz="1200" smtClean="0"/>
              <a:pPr algn="r" eaLnBrk="1" hangingPunct="1">
                <a:spcBef>
                  <a:spcPct val="50000"/>
                </a:spcBef>
                <a:defRPr/>
              </a:pPr>
              <a:t>‹#›</a:t>
            </a:fld>
            <a:r>
              <a:rPr lang="en-US" altLang="en-US" sz="1200" smtClean="0"/>
              <a:t>]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972" r:id="rId17"/>
    <p:sldLayoutId id="2147483973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E4FB92-F5BC-4F19-A49A-0ACD16325841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BF7190-662A-4512-AADB-7B9C31F25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6096000" y="6553200"/>
            <a:ext cx="3048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1200" smtClean="0"/>
              <a:t>010808 MT WWAMI [</a:t>
            </a:r>
            <a:fld id="{B907D345-9D06-4699-B5F8-4872024DBB70}" type="slidenum">
              <a:rPr lang="en-US" altLang="en-US" sz="1200" smtClean="0"/>
              <a:pPr algn="r" eaLnBrk="1" hangingPunct="1">
                <a:spcBef>
                  <a:spcPct val="50000"/>
                </a:spcBef>
                <a:defRPr/>
              </a:pPr>
              <a:t>‹#›</a:t>
            </a:fld>
            <a:r>
              <a:rPr lang="en-US" altLang="en-US" sz="1200" smtClean="0"/>
              <a:t>]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08013" y="374650"/>
            <a:ext cx="7818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000000"/>
                </a:solidFill>
                <a:latin typeface="+mj-lt"/>
              </a:rPr>
              <a:t>WWAMI in </a:t>
            </a:r>
            <a:r>
              <a:rPr lang="en-US" altLang="en-US" sz="4800" dirty="0" smtClean="0">
                <a:solidFill>
                  <a:srgbClr val="000000"/>
                </a:solidFill>
                <a:latin typeface="+mj-lt"/>
              </a:rPr>
              <a:t>Montana</a:t>
            </a:r>
            <a:endParaRPr lang="en-US" altLang="en-US" sz="4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147" name="Freeform 3"/>
          <p:cNvSpPr>
            <a:spLocks/>
          </p:cNvSpPr>
          <p:nvPr/>
        </p:nvSpPr>
        <p:spPr bwMode="auto">
          <a:xfrm>
            <a:off x="3394075" y="3544888"/>
            <a:ext cx="50800" cy="34925"/>
          </a:xfrm>
          <a:custGeom>
            <a:avLst/>
            <a:gdLst>
              <a:gd name="T0" fmla="*/ 0 w 32"/>
              <a:gd name="T1" fmla="*/ 2147483646 h 22"/>
              <a:gd name="T2" fmla="*/ 2147483646 w 32"/>
              <a:gd name="T3" fmla="*/ 2147483646 h 22"/>
              <a:gd name="T4" fmla="*/ 2147483646 w 32"/>
              <a:gd name="T5" fmla="*/ 2147483646 h 22"/>
              <a:gd name="T6" fmla="*/ 2147483646 w 32"/>
              <a:gd name="T7" fmla="*/ 2147483646 h 22"/>
              <a:gd name="T8" fmla="*/ 2147483646 w 32"/>
              <a:gd name="T9" fmla="*/ 2147483646 h 22"/>
              <a:gd name="T10" fmla="*/ 2147483646 w 32"/>
              <a:gd name="T11" fmla="*/ 0 h 22"/>
              <a:gd name="T12" fmla="*/ 2147483646 w 32"/>
              <a:gd name="T13" fmla="*/ 2147483646 h 22"/>
              <a:gd name="T14" fmla="*/ 0 w 32"/>
              <a:gd name="T15" fmla="*/ 2147483646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"/>
              <a:gd name="T25" fmla="*/ 0 h 22"/>
              <a:gd name="T26" fmla="*/ 32 w 32"/>
              <a:gd name="T27" fmla="*/ 22 h 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" h="22">
                <a:moveTo>
                  <a:pt x="0" y="21"/>
                </a:moveTo>
                <a:lnTo>
                  <a:pt x="16" y="21"/>
                </a:lnTo>
                <a:lnTo>
                  <a:pt x="31" y="16"/>
                </a:lnTo>
                <a:lnTo>
                  <a:pt x="31" y="9"/>
                </a:lnTo>
                <a:lnTo>
                  <a:pt x="21" y="7"/>
                </a:lnTo>
                <a:lnTo>
                  <a:pt x="18" y="0"/>
                </a:lnTo>
                <a:lnTo>
                  <a:pt x="13" y="5"/>
                </a:lnTo>
                <a:lnTo>
                  <a:pt x="0" y="21"/>
                </a:lnTo>
              </a:path>
            </a:pathLst>
          </a:custGeom>
          <a:solidFill>
            <a:srgbClr val="E3BE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" name="Freeform 4"/>
          <p:cNvSpPr>
            <a:spLocks/>
          </p:cNvSpPr>
          <p:nvPr/>
        </p:nvSpPr>
        <p:spPr bwMode="auto">
          <a:xfrm>
            <a:off x="4460875" y="3694113"/>
            <a:ext cx="30163" cy="30162"/>
          </a:xfrm>
          <a:custGeom>
            <a:avLst/>
            <a:gdLst>
              <a:gd name="T0" fmla="*/ 2147483646 w 19"/>
              <a:gd name="T1" fmla="*/ 0 h 19"/>
              <a:gd name="T2" fmla="*/ 0 w 19"/>
              <a:gd name="T3" fmla="*/ 2147483646 h 19"/>
              <a:gd name="T4" fmla="*/ 2147483646 w 19"/>
              <a:gd name="T5" fmla="*/ 2147483646 h 19"/>
              <a:gd name="T6" fmla="*/ 2147483646 w 19"/>
              <a:gd name="T7" fmla="*/ 2147483646 h 19"/>
              <a:gd name="T8" fmla="*/ 2147483646 w 19"/>
              <a:gd name="T9" fmla="*/ 2147483646 h 19"/>
              <a:gd name="T10" fmla="*/ 2147483646 w 19"/>
              <a:gd name="T11" fmla="*/ 2147483646 h 19"/>
              <a:gd name="T12" fmla="*/ 2147483646 w 19"/>
              <a:gd name="T13" fmla="*/ 2147483646 h 19"/>
              <a:gd name="T14" fmla="*/ 2147483646 w 19"/>
              <a:gd name="T15" fmla="*/ 2147483646 h 19"/>
              <a:gd name="T16" fmla="*/ 2147483646 w 19"/>
              <a:gd name="T17" fmla="*/ 0 h 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19"/>
              <a:gd name="T29" fmla="*/ 19 w 19"/>
              <a:gd name="T30" fmla="*/ 19 h 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19">
                <a:moveTo>
                  <a:pt x="2" y="0"/>
                </a:moveTo>
                <a:lnTo>
                  <a:pt x="0" y="11"/>
                </a:lnTo>
                <a:lnTo>
                  <a:pt x="4" y="17"/>
                </a:lnTo>
                <a:lnTo>
                  <a:pt x="11" y="18"/>
                </a:lnTo>
                <a:lnTo>
                  <a:pt x="18" y="17"/>
                </a:lnTo>
                <a:lnTo>
                  <a:pt x="18" y="11"/>
                </a:lnTo>
                <a:lnTo>
                  <a:pt x="13" y="6"/>
                </a:lnTo>
                <a:lnTo>
                  <a:pt x="13" y="3"/>
                </a:lnTo>
                <a:lnTo>
                  <a:pt x="2" y="0"/>
                </a:lnTo>
              </a:path>
            </a:pathLst>
          </a:custGeom>
          <a:solidFill>
            <a:srgbClr val="E3BE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Freeform 5"/>
          <p:cNvSpPr>
            <a:spLocks/>
          </p:cNvSpPr>
          <p:nvPr/>
        </p:nvSpPr>
        <p:spPr bwMode="auto">
          <a:xfrm>
            <a:off x="3656013" y="3400425"/>
            <a:ext cx="30162" cy="23813"/>
          </a:xfrm>
          <a:custGeom>
            <a:avLst/>
            <a:gdLst>
              <a:gd name="T0" fmla="*/ 2147483646 w 19"/>
              <a:gd name="T1" fmla="*/ 2147483646 h 15"/>
              <a:gd name="T2" fmla="*/ 2147483646 w 19"/>
              <a:gd name="T3" fmla="*/ 2147483646 h 15"/>
              <a:gd name="T4" fmla="*/ 0 w 19"/>
              <a:gd name="T5" fmla="*/ 2147483646 h 15"/>
              <a:gd name="T6" fmla="*/ 2147483646 w 19"/>
              <a:gd name="T7" fmla="*/ 2147483646 h 15"/>
              <a:gd name="T8" fmla="*/ 2147483646 w 19"/>
              <a:gd name="T9" fmla="*/ 2147483646 h 15"/>
              <a:gd name="T10" fmla="*/ 2147483646 w 19"/>
              <a:gd name="T11" fmla="*/ 2147483646 h 15"/>
              <a:gd name="T12" fmla="*/ 2147483646 w 19"/>
              <a:gd name="T13" fmla="*/ 0 h 15"/>
              <a:gd name="T14" fmla="*/ 2147483646 w 19"/>
              <a:gd name="T15" fmla="*/ 2147483646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"/>
              <a:gd name="T25" fmla="*/ 0 h 15"/>
              <a:gd name="T26" fmla="*/ 19 w 19"/>
              <a:gd name="T27" fmla="*/ 15 h 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" h="15">
                <a:moveTo>
                  <a:pt x="3" y="2"/>
                </a:moveTo>
                <a:lnTo>
                  <a:pt x="3" y="8"/>
                </a:lnTo>
                <a:lnTo>
                  <a:pt x="0" y="14"/>
                </a:lnTo>
                <a:lnTo>
                  <a:pt x="13" y="11"/>
                </a:lnTo>
                <a:lnTo>
                  <a:pt x="18" y="8"/>
                </a:lnTo>
                <a:lnTo>
                  <a:pt x="18" y="2"/>
                </a:lnTo>
                <a:lnTo>
                  <a:pt x="13" y="0"/>
                </a:lnTo>
                <a:lnTo>
                  <a:pt x="3" y="2"/>
                </a:lnTo>
              </a:path>
            </a:pathLst>
          </a:custGeom>
          <a:solidFill>
            <a:srgbClr val="C984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Freeform 6"/>
          <p:cNvSpPr>
            <a:spLocks/>
          </p:cNvSpPr>
          <p:nvPr/>
        </p:nvSpPr>
        <p:spPr bwMode="auto">
          <a:xfrm>
            <a:off x="3702050" y="3389313"/>
            <a:ext cx="26988" cy="17462"/>
          </a:xfrm>
          <a:custGeom>
            <a:avLst/>
            <a:gdLst>
              <a:gd name="T0" fmla="*/ 0 w 17"/>
              <a:gd name="T1" fmla="*/ 0 h 11"/>
              <a:gd name="T2" fmla="*/ 2147483646 w 17"/>
              <a:gd name="T3" fmla="*/ 2147483646 h 11"/>
              <a:gd name="T4" fmla="*/ 2147483646 w 17"/>
              <a:gd name="T5" fmla="*/ 2147483646 h 11"/>
              <a:gd name="T6" fmla="*/ 2147483646 w 17"/>
              <a:gd name="T7" fmla="*/ 2147483646 h 11"/>
              <a:gd name="T8" fmla="*/ 2147483646 w 17"/>
              <a:gd name="T9" fmla="*/ 2147483646 h 11"/>
              <a:gd name="T10" fmla="*/ 0 w 17"/>
              <a:gd name="T11" fmla="*/ 0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"/>
              <a:gd name="T19" fmla="*/ 0 h 11"/>
              <a:gd name="T20" fmla="*/ 17 w 17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" h="11">
                <a:moveTo>
                  <a:pt x="0" y="0"/>
                </a:moveTo>
                <a:lnTo>
                  <a:pt x="7" y="6"/>
                </a:lnTo>
                <a:lnTo>
                  <a:pt x="16" y="10"/>
                </a:lnTo>
                <a:lnTo>
                  <a:pt x="16" y="6"/>
                </a:lnTo>
                <a:lnTo>
                  <a:pt x="11" y="2"/>
                </a:lnTo>
                <a:lnTo>
                  <a:pt x="0" y="0"/>
                </a:lnTo>
              </a:path>
            </a:pathLst>
          </a:custGeom>
          <a:solidFill>
            <a:srgbClr val="E3BE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Freeform 7"/>
          <p:cNvSpPr>
            <a:spLocks/>
          </p:cNvSpPr>
          <p:nvPr/>
        </p:nvSpPr>
        <p:spPr bwMode="auto">
          <a:xfrm>
            <a:off x="2970213" y="3760788"/>
            <a:ext cx="25400" cy="7937"/>
          </a:xfrm>
          <a:custGeom>
            <a:avLst/>
            <a:gdLst>
              <a:gd name="T0" fmla="*/ 0 w 16"/>
              <a:gd name="T1" fmla="*/ 0 h 5"/>
              <a:gd name="T2" fmla="*/ 2147483646 w 16"/>
              <a:gd name="T3" fmla="*/ 2147483646 h 5"/>
              <a:gd name="T4" fmla="*/ 2147483646 w 16"/>
              <a:gd name="T5" fmla="*/ 2147483646 h 5"/>
              <a:gd name="T6" fmla="*/ 2147483646 w 16"/>
              <a:gd name="T7" fmla="*/ 0 h 5"/>
              <a:gd name="T8" fmla="*/ 0 w 16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5"/>
              <a:gd name="T17" fmla="*/ 16 w 1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5">
                <a:moveTo>
                  <a:pt x="0" y="0"/>
                </a:moveTo>
                <a:lnTo>
                  <a:pt x="8" y="4"/>
                </a:lnTo>
                <a:lnTo>
                  <a:pt x="15" y="3"/>
                </a:lnTo>
                <a:lnTo>
                  <a:pt x="15" y="0"/>
                </a:lnTo>
                <a:lnTo>
                  <a:pt x="0" y="0"/>
                </a:lnTo>
              </a:path>
            </a:pathLst>
          </a:custGeom>
          <a:solidFill>
            <a:srgbClr val="E3BE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Freeform 8"/>
          <p:cNvSpPr>
            <a:spLocks/>
          </p:cNvSpPr>
          <p:nvPr/>
        </p:nvSpPr>
        <p:spPr bwMode="auto">
          <a:xfrm>
            <a:off x="3255963" y="3908425"/>
            <a:ext cx="55562" cy="92075"/>
          </a:xfrm>
          <a:custGeom>
            <a:avLst/>
            <a:gdLst>
              <a:gd name="T0" fmla="*/ 2147483646 w 35"/>
              <a:gd name="T1" fmla="*/ 0 h 58"/>
              <a:gd name="T2" fmla="*/ 0 w 35"/>
              <a:gd name="T3" fmla="*/ 2147483646 h 58"/>
              <a:gd name="T4" fmla="*/ 0 w 35"/>
              <a:gd name="T5" fmla="*/ 2147483646 h 58"/>
              <a:gd name="T6" fmla="*/ 2147483646 w 35"/>
              <a:gd name="T7" fmla="*/ 2147483646 h 58"/>
              <a:gd name="T8" fmla="*/ 2147483646 w 35"/>
              <a:gd name="T9" fmla="*/ 2147483646 h 58"/>
              <a:gd name="T10" fmla="*/ 2147483646 w 35"/>
              <a:gd name="T11" fmla="*/ 2147483646 h 58"/>
              <a:gd name="T12" fmla="*/ 2147483646 w 35"/>
              <a:gd name="T13" fmla="*/ 2147483646 h 58"/>
              <a:gd name="T14" fmla="*/ 2147483646 w 35"/>
              <a:gd name="T15" fmla="*/ 2147483646 h 58"/>
              <a:gd name="T16" fmla="*/ 2147483646 w 35"/>
              <a:gd name="T17" fmla="*/ 2147483646 h 58"/>
              <a:gd name="T18" fmla="*/ 2147483646 w 35"/>
              <a:gd name="T19" fmla="*/ 2147483646 h 58"/>
              <a:gd name="T20" fmla="*/ 2147483646 w 35"/>
              <a:gd name="T21" fmla="*/ 2147483646 h 58"/>
              <a:gd name="T22" fmla="*/ 2147483646 w 35"/>
              <a:gd name="T23" fmla="*/ 2147483646 h 58"/>
              <a:gd name="T24" fmla="*/ 2147483646 w 35"/>
              <a:gd name="T25" fmla="*/ 2147483646 h 58"/>
              <a:gd name="T26" fmla="*/ 2147483646 w 35"/>
              <a:gd name="T27" fmla="*/ 2147483646 h 58"/>
              <a:gd name="T28" fmla="*/ 2147483646 w 35"/>
              <a:gd name="T29" fmla="*/ 2147483646 h 58"/>
              <a:gd name="T30" fmla="*/ 2147483646 w 35"/>
              <a:gd name="T31" fmla="*/ 2147483646 h 58"/>
              <a:gd name="T32" fmla="*/ 2147483646 w 35"/>
              <a:gd name="T33" fmla="*/ 2147483646 h 58"/>
              <a:gd name="T34" fmla="*/ 2147483646 w 35"/>
              <a:gd name="T35" fmla="*/ 2147483646 h 58"/>
              <a:gd name="T36" fmla="*/ 2147483646 w 35"/>
              <a:gd name="T37" fmla="*/ 2147483646 h 58"/>
              <a:gd name="T38" fmla="*/ 2147483646 w 35"/>
              <a:gd name="T39" fmla="*/ 2147483646 h 58"/>
              <a:gd name="T40" fmla="*/ 2147483646 w 35"/>
              <a:gd name="T41" fmla="*/ 2147483646 h 58"/>
              <a:gd name="T42" fmla="*/ 2147483646 w 35"/>
              <a:gd name="T43" fmla="*/ 0 h 58"/>
              <a:gd name="T44" fmla="*/ 2147483646 w 35"/>
              <a:gd name="T45" fmla="*/ 0 h 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"/>
              <a:gd name="T70" fmla="*/ 0 h 58"/>
              <a:gd name="T71" fmla="*/ 35 w 35"/>
              <a:gd name="T72" fmla="*/ 58 h 5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" h="58">
                <a:moveTo>
                  <a:pt x="7" y="0"/>
                </a:moveTo>
                <a:lnTo>
                  <a:pt x="0" y="9"/>
                </a:lnTo>
                <a:lnTo>
                  <a:pt x="0" y="14"/>
                </a:lnTo>
                <a:lnTo>
                  <a:pt x="4" y="16"/>
                </a:lnTo>
                <a:lnTo>
                  <a:pt x="10" y="29"/>
                </a:lnTo>
                <a:lnTo>
                  <a:pt x="18" y="46"/>
                </a:lnTo>
                <a:lnTo>
                  <a:pt x="23" y="50"/>
                </a:lnTo>
                <a:lnTo>
                  <a:pt x="26" y="48"/>
                </a:lnTo>
                <a:lnTo>
                  <a:pt x="31" y="57"/>
                </a:lnTo>
                <a:lnTo>
                  <a:pt x="34" y="57"/>
                </a:lnTo>
                <a:lnTo>
                  <a:pt x="29" y="46"/>
                </a:lnTo>
                <a:lnTo>
                  <a:pt x="28" y="38"/>
                </a:lnTo>
                <a:lnTo>
                  <a:pt x="23" y="37"/>
                </a:lnTo>
                <a:lnTo>
                  <a:pt x="22" y="42"/>
                </a:lnTo>
                <a:lnTo>
                  <a:pt x="18" y="43"/>
                </a:lnTo>
                <a:lnTo>
                  <a:pt x="12" y="27"/>
                </a:lnTo>
                <a:lnTo>
                  <a:pt x="9" y="18"/>
                </a:lnTo>
                <a:lnTo>
                  <a:pt x="5" y="13"/>
                </a:lnTo>
                <a:lnTo>
                  <a:pt x="10" y="6"/>
                </a:lnTo>
                <a:lnTo>
                  <a:pt x="16" y="6"/>
                </a:lnTo>
                <a:lnTo>
                  <a:pt x="15" y="2"/>
                </a:lnTo>
                <a:lnTo>
                  <a:pt x="13" y="0"/>
                </a:lnTo>
                <a:lnTo>
                  <a:pt x="7" y="0"/>
                </a:lnTo>
              </a:path>
            </a:pathLst>
          </a:custGeom>
          <a:solidFill>
            <a:srgbClr val="C8FEC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>
            <a:off x="3192463" y="3876675"/>
            <a:ext cx="39687" cy="31750"/>
          </a:xfrm>
          <a:custGeom>
            <a:avLst/>
            <a:gdLst>
              <a:gd name="T0" fmla="*/ 2147483646 w 25"/>
              <a:gd name="T1" fmla="*/ 0 h 20"/>
              <a:gd name="T2" fmla="*/ 2147483646 w 25"/>
              <a:gd name="T3" fmla="*/ 2147483646 h 20"/>
              <a:gd name="T4" fmla="*/ 0 w 25"/>
              <a:gd name="T5" fmla="*/ 2147483646 h 20"/>
              <a:gd name="T6" fmla="*/ 2147483646 w 25"/>
              <a:gd name="T7" fmla="*/ 2147483646 h 20"/>
              <a:gd name="T8" fmla="*/ 2147483646 w 25"/>
              <a:gd name="T9" fmla="*/ 2147483646 h 20"/>
              <a:gd name="T10" fmla="*/ 2147483646 w 25"/>
              <a:gd name="T11" fmla="*/ 2147483646 h 20"/>
              <a:gd name="T12" fmla="*/ 2147483646 w 25"/>
              <a:gd name="T13" fmla="*/ 2147483646 h 20"/>
              <a:gd name="T14" fmla="*/ 2147483646 w 25"/>
              <a:gd name="T15" fmla="*/ 2147483646 h 20"/>
              <a:gd name="T16" fmla="*/ 2147483646 w 25"/>
              <a:gd name="T17" fmla="*/ 2147483646 h 20"/>
              <a:gd name="T18" fmla="*/ 2147483646 w 25"/>
              <a:gd name="T19" fmla="*/ 2147483646 h 20"/>
              <a:gd name="T20" fmla="*/ 2147483646 w 25"/>
              <a:gd name="T21" fmla="*/ 2147483646 h 20"/>
              <a:gd name="T22" fmla="*/ 2147483646 w 25"/>
              <a:gd name="T23" fmla="*/ 2147483646 h 20"/>
              <a:gd name="T24" fmla="*/ 2147483646 w 25"/>
              <a:gd name="T25" fmla="*/ 0 h 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5"/>
              <a:gd name="T40" fmla="*/ 0 h 20"/>
              <a:gd name="T41" fmla="*/ 25 w 25"/>
              <a:gd name="T42" fmla="*/ 20 h 2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5" h="20">
                <a:moveTo>
                  <a:pt x="4" y="0"/>
                </a:moveTo>
                <a:lnTo>
                  <a:pt x="3" y="4"/>
                </a:lnTo>
                <a:lnTo>
                  <a:pt x="0" y="6"/>
                </a:lnTo>
                <a:lnTo>
                  <a:pt x="3" y="15"/>
                </a:lnTo>
                <a:lnTo>
                  <a:pt x="11" y="19"/>
                </a:lnTo>
                <a:lnTo>
                  <a:pt x="24" y="19"/>
                </a:lnTo>
                <a:lnTo>
                  <a:pt x="24" y="17"/>
                </a:lnTo>
                <a:lnTo>
                  <a:pt x="16" y="13"/>
                </a:lnTo>
                <a:lnTo>
                  <a:pt x="16" y="8"/>
                </a:lnTo>
                <a:lnTo>
                  <a:pt x="18" y="8"/>
                </a:lnTo>
                <a:lnTo>
                  <a:pt x="18" y="4"/>
                </a:lnTo>
                <a:lnTo>
                  <a:pt x="14" y="3"/>
                </a:lnTo>
                <a:lnTo>
                  <a:pt x="4" y="0"/>
                </a:lnTo>
              </a:path>
            </a:pathLst>
          </a:custGeom>
          <a:solidFill>
            <a:srgbClr val="C8FEC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Freeform 10"/>
          <p:cNvSpPr>
            <a:spLocks/>
          </p:cNvSpPr>
          <p:nvPr/>
        </p:nvSpPr>
        <p:spPr bwMode="auto">
          <a:xfrm>
            <a:off x="3230563" y="3895725"/>
            <a:ext cx="23812" cy="30163"/>
          </a:xfrm>
          <a:custGeom>
            <a:avLst/>
            <a:gdLst>
              <a:gd name="T0" fmla="*/ 2147483646 w 15"/>
              <a:gd name="T1" fmla="*/ 2147483646 h 19"/>
              <a:gd name="T2" fmla="*/ 2147483646 w 15"/>
              <a:gd name="T3" fmla="*/ 2147483646 h 19"/>
              <a:gd name="T4" fmla="*/ 0 w 15"/>
              <a:gd name="T5" fmla="*/ 2147483646 h 19"/>
              <a:gd name="T6" fmla="*/ 2147483646 w 15"/>
              <a:gd name="T7" fmla="*/ 2147483646 h 19"/>
              <a:gd name="T8" fmla="*/ 2147483646 w 15"/>
              <a:gd name="T9" fmla="*/ 2147483646 h 19"/>
              <a:gd name="T10" fmla="*/ 2147483646 w 15"/>
              <a:gd name="T11" fmla="*/ 2147483646 h 19"/>
              <a:gd name="T12" fmla="*/ 2147483646 w 15"/>
              <a:gd name="T13" fmla="*/ 2147483646 h 19"/>
              <a:gd name="T14" fmla="*/ 2147483646 w 15"/>
              <a:gd name="T15" fmla="*/ 2147483646 h 19"/>
              <a:gd name="T16" fmla="*/ 2147483646 w 15"/>
              <a:gd name="T17" fmla="*/ 0 h 19"/>
              <a:gd name="T18" fmla="*/ 2147483646 w 15"/>
              <a:gd name="T19" fmla="*/ 2147483646 h 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19"/>
              <a:gd name="T32" fmla="*/ 15 w 15"/>
              <a:gd name="T33" fmla="*/ 19 h 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19">
                <a:moveTo>
                  <a:pt x="8" y="1"/>
                </a:moveTo>
                <a:lnTo>
                  <a:pt x="3" y="11"/>
                </a:lnTo>
                <a:lnTo>
                  <a:pt x="0" y="16"/>
                </a:lnTo>
                <a:lnTo>
                  <a:pt x="8" y="18"/>
                </a:lnTo>
                <a:lnTo>
                  <a:pt x="11" y="18"/>
                </a:lnTo>
                <a:lnTo>
                  <a:pt x="14" y="11"/>
                </a:lnTo>
                <a:lnTo>
                  <a:pt x="13" y="7"/>
                </a:lnTo>
                <a:lnTo>
                  <a:pt x="10" y="7"/>
                </a:lnTo>
                <a:lnTo>
                  <a:pt x="14" y="0"/>
                </a:lnTo>
                <a:lnTo>
                  <a:pt x="8" y="1"/>
                </a:lnTo>
              </a:path>
            </a:pathLst>
          </a:custGeom>
          <a:solidFill>
            <a:srgbClr val="C8FEC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55" name="Group 12"/>
          <p:cNvGrpSpPr>
            <a:grpSpLocks/>
          </p:cNvGrpSpPr>
          <p:nvPr/>
        </p:nvGrpSpPr>
        <p:grpSpPr bwMode="auto">
          <a:xfrm>
            <a:off x="1150937" y="1225550"/>
            <a:ext cx="6732588" cy="4397375"/>
            <a:chOff x="514" y="415"/>
            <a:chExt cx="4743" cy="3475"/>
          </a:xfrm>
        </p:grpSpPr>
        <p:sp>
          <p:nvSpPr>
            <p:cNvPr id="6156" name="Oval 3"/>
            <p:cNvSpPr>
              <a:spLocks noChangeArrowheads="1"/>
            </p:cNvSpPr>
            <p:nvPr/>
          </p:nvSpPr>
          <p:spPr bwMode="auto">
            <a:xfrm>
              <a:off x="514" y="415"/>
              <a:ext cx="4743" cy="3475"/>
            </a:xfrm>
            <a:prstGeom prst="ellipse">
              <a:avLst/>
            </a:prstGeom>
            <a:solidFill>
              <a:srgbClr val="E2A100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57" name="Oval 4"/>
            <p:cNvSpPr>
              <a:spLocks noChangeArrowheads="1"/>
            </p:cNvSpPr>
            <p:nvPr/>
          </p:nvSpPr>
          <p:spPr bwMode="auto">
            <a:xfrm>
              <a:off x="928" y="797"/>
              <a:ext cx="3904" cy="2692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58" name="Text Box 5"/>
            <p:cNvSpPr txBox="1">
              <a:spLocks noChangeArrowheads="1"/>
            </p:cNvSpPr>
            <p:nvPr/>
          </p:nvSpPr>
          <p:spPr bwMode="auto">
            <a:xfrm>
              <a:off x="1655" y="811"/>
              <a:ext cx="2450" cy="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>
                  <a:solidFill>
                    <a:schemeClr val="bg1"/>
                  </a:solidFill>
                  <a:latin typeface="Gill Sans MT" panose="020B0502020104020203" pitchFamily="34" charset="0"/>
                </a:rPr>
                <a:t>W</a:t>
              </a:r>
              <a:r>
                <a:rPr lang="en-US" altLang="en-US" sz="800">
                  <a:solidFill>
                    <a:schemeClr val="bg1"/>
                  </a:solidFill>
                  <a:latin typeface="Gill Sans MT" panose="020B0502020104020203" pitchFamily="34" charset="0"/>
                </a:rPr>
                <a:t> </a:t>
              </a:r>
              <a:r>
                <a:rPr lang="en-US" altLang="en-US" sz="4800">
                  <a:solidFill>
                    <a:schemeClr val="bg1"/>
                  </a:solidFill>
                  <a:latin typeface="Gill Sans MT" panose="020B0502020104020203" pitchFamily="34" charset="0"/>
                </a:rPr>
                <a:t>W</a:t>
              </a:r>
              <a:r>
                <a:rPr lang="en-US" altLang="en-US" sz="800">
                  <a:solidFill>
                    <a:schemeClr val="bg1"/>
                  </a:solidFill>
                  <a:latin typeface="Gill Sans MT" panose="020B0502020104020203" pitchFamily="34" charset="0"/>
                </a:rPr>
                <a:t> </a:t>
              </a:r>
              <a:r>
                <a:rPr lang="en-US" altLang="en-US" sz="4800">
                  <a:solidFill>
                    <a:schemeClr val="bg1"/>
                  </a:solidFill>
                  <a:latin typeface="Gill Sans MT" panose="020B0502020104020203" pitchFamily="34" charset="0"/>
                </a:rPr>
                <a:t>A</a:t>
              </a:r>
              <a:r>
                <a:rPr lang="en-US" altLang="en-US" sz="800">
                  <a:solidFill>
                    <a:schemeClr val="bg1"/>
                  </a:solidFill>
                  <a:latin typeface="Gill Sans MT" panose="020B0502020104020203" pitchFamily="34" charset="0"/>
                </a:rPr>
                <a:t> </a:t>
              </a:r>
              <a:r>
                <a:rPr lang="en-US" altLang="en-US" sz="4800">
                  <a:solidFill>
                    <a:schemeClr val="bg1"/>
                  </a:solidFill>
                  <a:latin typeface="Gill Sans MT" panose="020B0502020104020203" pitchFamily="34" charset="0"/>
                </a:rPr>
                <a:t>M</a:t>
              </a:r>
              <a:r>
                <a:rPr lang="en-US" altLang="en-US" sz="800">
                  <a:solidFill>
                    <a:schemeClr val="bg1"/>
                  </a:solidFill>
                  <a:latin typeface="Gill Sans MT" panose="020B0502020104020203" pitchFamily="34" charset="0"/>
                </a:rPr>
                <a:t> </a:t>
              </a:r>
              <a:r>
                <a:rPr lang="en-US" altLang="en-US" sz="4800">
                  <a:solidFill>
                    <a:schemeClr val="bg1"/>
                  </a:solidFill>
                  <a:latin typeface="Gill Sans MT" panose="020B0502020104020203" pitchFamily="34" charset="0"/>
                </a:rPr>
                <a:t>I</a:t>
              </a:r>
            </a:p>
          </p:txBody>
        </p:sp>
        <p:grpSp>
          <p:nvGrpSpPr>
            <p:cNvPr id="6159" name="Group 6"/>
            <p:cNvGrpSpPr>
              <a:grpSpLocks/>
            </p:cNvGrpSpPr>
            <p:nvPr/>
          </p:nvGrpSpPr>
          <p:grpSpPr bwMode="auto">
            <a:xfrm>
              <a:off x="2276" y="1273"/>
              <a:ext cx="2050" cy="1310"/>
              <a:chOff x="2616" y="1597"/>
              <a:chExt cx="1639" cy="1109"/>
            </a:xfrm>
          </p:grpSpPr>
          <p:sp>
            <p:nvSpPr>
              <p:cNvPr id="6169" name="Freeform 7"/>
              <p:cNvSpPr>
                <a:spLocks/>
              </p:cNvSpPr>
              <p:nvPr/>
            </p:nvSpPr>
            <p:spPr bwMode="auto">
              <a:xfrm rot="-450428">
                <a:off x="2616" y="1597"/>
                <a:ext cx="582" cy="471"/>
              </a:xfrm>
              <a:custGeom>
                <a:avLst/>
                <a:gdLst>
                  <a:gd name="T0" fmla="*/ 684 w 541"/>
                  <a:gd name="T1" fmla="*/ 0 h 428"/>
                  <a:gd name="T2" fmla="*/ 1216 w 541"/>
                  <a:gd name="T3" fmla="*/ 288 h 428"/>
                  <a:gd name="T4" fmla="*/ 1630 w 541"/>
                  <a:gd name="T5" fmla="*/ 429 h 428"/>
                  <a:gd name="T6" fmla="*/ 1839 w 541"/>
                  <a:gd name="T7" fmla="*/ 543 h 428"/>
                  <a:gd name="T8" fmla="*/ 2083 w 541"/>
                  <a:gd name="T9" fmla="*/ 595 h 428"/>
                  <a:gd name="T10" fmla="*/ 2376 w 541"/>
                  <a:gd name="T11" fmla="*/ 679 h 428"/>
                  <a:gd name="T12" fmla="*/ 2700 w 541"/>
                  <a:gd name="T13" fmla="*/ 793 h 428"/>
                  <a:gd name="T14" fmla="*/ 2495 w 541"/>
                  <a:gd name="T15" fmla="*/ 3512 h 428"/>
                  <a:gd name="T16" fmla="*/ 1426 w 541"/>
                  <a:gd name="T17" fmla="*/ 3131 h 428"/>
                  <a:gd name="T18" fmla="*/ 1272 w 541"/>
                  <a:gd name="T19" fmla="*/ 3329 h 428"/>
                  <a:gd name="T20" fmla="*/ 1098 w 541"/>
                  <a:gd name="T21" fmla="*/ 3081 h 428"/>
                  <a:gd name="T22" fmla="*/ 920 w 541"/>
                  <a:gd name="T23" fmla="*/ 3329 h 428"/>
                  <a:gd name="T24" fmla="*/ 778 w 541"/>
                  <a:gd name="T25" fmla="*/ 3081 h 428"/>
                  <a:gd name="T26" fmla="*/ 329 w 541"/>
                  <a:gd name="T27" fmla="*/ 3081 h 428"/>
                  <a:gd name="T28" fmla="*/ 385 w 541"/>
                  <a:gd name="T29" fmla="*/ 2587 h 428"/>
                  <a:gd name="T30" fmla="*/ 88 w 541"/>
                  <a:gd name="T31" fmla="*/ 2587 h 428"/>
                  <a:gd name="T32" fmla="*/ 57 w 541"/>
                  <a:gd name="T33" fmla="*/ 2292 h 428"/>
                  <a:gd name="T34" fmla="*/ 118 w 541"/>
                  <a:gd name="T35" fmla="*/ 2050 h 428"/>
                  <a:gd name="T36" fmla="*/ 6 w 541"/>
                  <a:gd name="T37" fmla="*/ 1798 h 428"/>
                  <a:gd name="T38" fmla="*/ 57 w 541"/>
                  <a:gd name="T39" fmla="*/ 1065 h 428"/>
                  <a:gd name="T40" fmla="*/ 0 w 541"/>
                  <a:gd name="T41" fmla="*/ 595 h 428"/>
                  <a:gd name="T42" fmla="*/ 6 w 541"/>
                  <a:gd name="T43" fmla="*/ 384 h 428"/>
                  <a:gd name="T44" fmla="*/ 147 w 541"/>
                  <a:gd name="T45" fmla="*/ 429 h 428"/>
                  <a:gd name="T46" fmla="*/ 303 w 541"/>
                  <a:gd name="T47" fmla="*/ 793 h 428"/>
                  <a:gd name="T48" fmla="*/ 566 w 541"/>
                  <a:gd name="T49" fmla="*/ 826 h 428"/>
                  <a:gd name="T50" fmla="*/ 655 w 541"/>
                  <a:gd name="T51" fmla="*/ 1065 h 428"/>
                  <a:gd name="T52" fmla="*/ 507 w 541"/>
                  <a:gd name="T53" fmla="*/ 1065 h 428"/>
                  <a:gd name="T54" fmla="*/ 507 w 541"/>
                  <a:gd name="T55" fmla="*/ 1315 h 428"/>
                  <a:gd name="T56" fmla="*/ 566 w 541"/>
                  <a:gd name="T57" fmla="*/ 1315 h 428"/>
                  <a:gd name="T58" fmla="*/ 592 w 541"/>
                  <a:gd name="T59" fmla="*/ 1559 h 428"/>
                  <a:gd name="T60" fmla="*/ 445 w 541"/>
                  <a:gd name="T61" fmla="*/ 1713 h 428"/>
                  <a:gd name="T62" fmla="*/ 445 w 541"/>
                  <a:gd name="T63" fmla="*/ 1859 h 428"/>
                  <a:gd name="T64" fmla="*/ 625 w 541"/>
                  <a:gd name="T65" fmla="*/ 1859 h 428"/>
                  <a:gd name="T66" fmla="*/ 684 w 541"/>
                  <a:gd name="T67" fmla="*/ 1467 h 428"/>
                  <a:gd name="T68" fmla="*/ 798 w 541"/>
                  <a:gd name="T69" fmla="*/ 1268 h 428"/>
                  <a:gd name="T70" fmla="*/ 655 w 541"/>
                  <a:gd name="T71" fmla="*/ 628 h 428"/>
                  <a:gd name="T72" fmla="*/ 739 w 541"/>
                  <a:gd name="T73" fmla="*/ 493 h 428"/>
                  <a:gd name="T74" fmla="*/ 684 w 541"/>
                  <a:gd name="T75" fmla="*/ 0 h 428"/>
                  <a:gd name="T76" fmla="*/ 684 w 541"/>
                  <a:gd name="T77" fmla="*/ 0 h 42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41"/>
                  <a:gd name="T118" fmla="*/ 0 h 428"/>
                  <a:gd name="T119" fmla="*/ 541 w 541"/>
                  <a:gd name="T120" fmla="*/ 428 h 42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41" h="428">
                    <a:moveTo>
                      <a:pt x="137" y="0"/>
                    </a:moveTo>
                    <a:lnTo>
                      <a:pt x="244" y="35"/>
                    </a:lnTo>
                    <a:lnTo>
                      <a:pt x="327" y="53"/>
                    </a:lnTo>
                    <a:lnTo>
                      <a:pt x="369" y="65"/>
                    </a:lnTo>
                    <a:lnTo>
                      <a:pt x="416" y="71"/>
                    </a:lnTo>
                    <a:lnTo>
                      <a:pt x="476" y="83"/>
                    </a:lnTo>
                    <a:lnTo>
                      <a:pt x="541" y="95"/>
                    </a:lnTo>
                    <a:lnTo>
                      <a:pt x="500" y="428"/>
                    </a:lnTo>
                    <a:lnTo>
                      <a:pt x="286" y="381"/>
                    </a:lnTo>
                    <a:lnTo>
                      <a:pt x="256" y="405"/>
                    </a:lnTo>
                    <a:lnTo>
                      <a:pt x="220" y="375"/>
                    </a:lnTo>
                    <a:lnTo>
                      <a:pt x="185" y="405"/>
                    </a:lnTo>
                    <a:lnTo>
                      <a:pt x="155" y="375"/>
                    </a:lnTo>
                    <a:lnTo>
                      <a:pt x="66" y="375"/>
                    </a:lnTo>
                    <a:lnTo>
                      <a:pt x="78" y="315"/>
                    </a:lnTo>
                    <a:lnTo>
                      <a:pt x="18" y="315"/>
                    </a:lnTo>
                    <a:lnTo>
                      <a:pt x="12" y="280"/>
                    </a:lnTo>
                    <a:lnTo>
                      <a:pt x="24" y="250"/>
                    </a:lnTo>
                    <a:lnTo>
                      <a:pt x="6" y="220"/>
                    </a:lnTo>
                    <a:lnTo>
                      <a:pt x="12" y="131"/>
                    </a:lnTo>
                    <a:lnTo>
                      <a:pt x="0" y="71"/>
                    </a:lnTo>
                    <a:lnTo>
                      <a:pt x="6" y="47"/>
                    </a:lnTo>
                    <a:lnTo>
                      <a:pt x="30" y="53"/>
                    </a:lnTo>
                    <a:lnTo>
                      <a:pt x="60" y="95"/>
                    </a:lnTo>
                    <a:lnTo>
                      <a:pt x="113" y="101"/>
                    </a:lnTo>
                    <a:lnTo>
                      <a:pt x="131" y="131"/>
                    </a:lnTo>
                    <a:lnTo>
                      <a:pt x="101" y="131"/>
                    </a:lnTo>
                    <a:lnTo>
                      <a:pt x="101" y="160"/>
                    </a:lnTo>
                    <a:lnTo>
                      <a:pt x="113" y="160"/>
                    </a:lnTo>
                    <a:lnTo>
                      <a:pt x="119" y="190"/>
                    </a:lnTo>
                    <a:lnTo>
                      <a:pt x="90" y="208"/>
                    </a:lnTo>
                    <a:lnTo>
                      <a:pt x="90" y="226"/>
                    </a:lnTo>
                    <a:lnTo>
                      <a:pt x="125" y="226"/>
                    </a:lnTo>
                    <a:lnTo>
                      <a:pt x="137" y="178"/>
                    </a:lnTo>
                    <a:lnTo>
                      <a:pt x="161" y="154"/>
                    </a:lnTo>
                    <a:lnTo>
                      <a:pt x="131" y="77"/>
                    </a:lnTo>
                    <a:lnTo>
                      <a:pt x="149" y="59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669900"/>
              </a:solidFill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70" name="Freeform 8"/>
              <p:cNvSpPr>
                <a:spLocks/>
              </p:cNvSpPr>
              <p:nvPr/>
            </p:nvSpPr>
            <p:spPr bwMode="auto">
              <a:xfrm rot="-450428">
                <a:off x="3117" y="1643"/>
                <a:ext cx="519" cy="945"/>
              </a:xfrm>
              <a:custGeom>
                <a:avLst/>
                <a:gdLst>
                  <a:gd name="T0" fmla="*/ 603 w 482"/>
                  <a:gd name="T1" fmla="*/ 0 h 858"/>
                  <a:gd name="T2" fmla="*/ 371 w 482"/>
                  <a:gd name="T3" fmla="*/ 2792 h 858"/>
                  <a:gd name="T4" fmla="*/ 603 w 482"/>
                  <a:gd name="T5" fmla="*/ 3392 h 858"/>
                  <a:gd name="T6" fmla="*/ 244 w 482"/>
                  <a:gd name="T7" fmla="*/ 3980 h 858"/>
                  <a:gd name="T8" fmla="*/ 182 w 482"/>
                  <a:gd name="T9" fmla="*/ 4438 h 858"/>
                  <a:gd name="T10" fmla="*/ 305 w 482"/>
                  <a:gd name="T11" fmla="*/ 4735 h 858"/>
                  <a:gd name="T12" fmla="*/ 182 w 482"/>
                  <a:gd name="T13" fmla="*/ 4888 h 858"/>
                  <a:gd name="T14" fmla="*/ 0 w 482"/>
                  <a:gd name="T15" fmla="*/ 6473 h 858"/>
                  <a:gd name="T16" fmla="*/ 1181 w 482"/>
                  <a:gd name="T17" fmla="*/ 6882 h 858"/>
                  <a:gd name="T18" fmla="*/ 2298 w 482"/>
                  <a:gd name="T19" fmla="*/ 7179 h 858"/>
                  <a:gd name="T20" fmla="*/ 2393 w 482"/>
                  <a:gd name="T21" fmla="*/ 5630 h 858"/>
                  <a:gd name="T22" fmla="*/ 2456 w 482"/>
                  <a:gd name="T23" fmla="*/ 4844 h 858"/>
                  <a:gd name="T24" fmla="*/ 2360 w 482"/>
                  <a:gd name="T25" fmla="*/ 4541 h 858"/>
                  <a:gd name="T26" fmla="*/ 2080 w 482"/>
                  <a:gd name="T27" fmla="*/ 4638 h 858"/>
                  <a:gd name="T28" fmla="*/ 1751 w 482"/>
                  <a:gd name="T29" fmla="*/ 4699 h 858"/>
                  <a:gd name="T30" fmla="*/ 1698 w 482"/>
                  <a:gd name="T31" fmla="*/ 4032 h 858"/>
                  <a:gd name="T32" fmla="*/ 1302 w 482"/>
                  <a:gd name="T33" fmla="*/ 3483 h 858"/>
                  <a:gd name="T34" fmla="*/ 1369 w 482"/>
                  <a:gd name="T35" fmla="*/ 3141 h 858"/>
                  <a:gd name="T36" fmla="*/ 1393 w 482"/>
                  <a:gd name="T37" fmla="*/ 2543 h 858"/>
                  <a:gd name="T38" fmla="*/ 879 w 482"/>
                  <a:gd name="T39" fmla="*/ 1247 h 858"/>
                  <a:gd name="T40" fmla="*/ 940 w 482"/>
                  <a:gd name="T41" fmla="*/ 99 h 858"/>
                  <a:gd name="T42" fmla="*/ 603 w 482"/>
                  <a:gd name="T43" fmla="*/ 0 h 858"/>
                  <a:gd name="T44" fmla="*/ 603 w 482"/>
                  <a:gd name="T45" fmla="*/ 0 h 85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82"/>
                  <a:gd name="T70" fmla="*/ 0 h 858"/>
                  <a:gd name="T71" fmla="*/ 482 w 482"/>
                  <a:gd name="T72" fmla="*/ 858 h 85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82" h="858">
                    <a:moveTo>
                      <a:pt x="119" y="0"/>
                    </a:moveTo>
                    <a:lnTo>
                      <a:pt x="72" y="333"/>
                    </a:lnTo>
                    <a:lnTo>
                      <a:pt x="119" y="405"/>
                    </a:lnTo>
                    <a:lnTo>
                      <a:pt x="48" y="476"/>
                    </a:lnTo>
                    <a:lnTo>
                      <a:pt x="36" y="530"/>
                    </a:lnTo>
                    <a:lnTo>
                      <a:pt x="60" y="566"/>
                    </a:lnTo>
                    <a:lnTo>
                      <a:pt x="36" y="584"/>
                    </a:lnTo>
                    <a:lnTo>
                      <a:pt x="0" y="774"/>
                    </a:lnTo>
                    <a:lnTo>
                      <a:pt x="232" y="822"/>
                    </a:lnTo>
                    <a:lnTo>
                      <a:pt x="452" y="858"/>
                    </a:lnTo>
                    <a:lnTo>
                      <a:pt x="470" y="673"/>
                    </a:lnTo>
                    <a:lnTo>
                      <a:pt x="482" y="578"/>
                    </a:lnTo>
                    <a:lnTo>
                      <a:pt x="464" y="542"/>
                    </a:lnTo>
                    <a:lnTo>
                      <a:pt x="410" y="554"/>
                    </a:lnTo>
                    <a:lnTo>
                      <a:pt x="345" y="560"/>
                    </a:lnTo>
                    <a:lnTo>
                      <a:pt x="333" y="482"/>
                    </a:lnTo>
                    <a:lnTo>
                      <a:pt x="256" y="417"/>
                    </a:lnTo>
                    <a:lnTo>
                      <a:pt x="268" y="375"/>
                    </a:lnTo>
                    <a:lnTo>
                      <a:pt x="274" y="304"/>
                    </a:lnTo>
                    <a:lnTo>
                      <a:pt x="173" y="149"/>
                    </a:lnTo>
                    <a:lnTo>
                      <a:pt x="185" y="12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669900"/>
              </a:solidFill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1" name="Freeform 9"/>
              <p:cNvSpPr>
                <a:spLocks/>
              </p:cNvSpPr>
              <p:nvPr/>
            </p:nvSpPr>
            <p:spPr bwMode="auto">
              <a:xfrm rot="-450428">
                <a:off x="3274" y="1601"/>
                <a:ext cx="914" cy="630"/>
              </a:xfrm>
              <a:custGeom>
                <a:avLst/>
                <a:gdLst>
                  <a:gd name="T0" fmla="*/ 88 w 850"/>
                  <a:gd name="T1" fmla="*/ 0 h 572"/>
                  <a:gd name="T2" fmla="*/ 910 w 850"/>
                  <a:gd name="T3" fmla="*/ 199 h 572"/>
                  <a:gd name="T4" fmla="*/ 1408 w 850"/>
                  <a:gd name="T5" fmla="*/ 348 h 572"/>
                  <a:gd name="T6" fmla="*/ 2055 w 850"/>
                  <a:gd name="T7" fmla="*/ 446 h 572"/>
                  <a:gd name="T8" fmla="*/ 2637 w 850"/>
                  <a:gd name="T9" fmla="*/ 546 h 572"/>
                  <a:gd name="T10" fmla="*/ 3731 w 850"/>
                  <a:gd name="T11" fmla="*/ 684 h 572"/>
                  <a:gd name="T12" fmla="*/ 4196 w 850"/>
                  <a:gd name="T13" fmla="*/ 751 h 572"/>
                  <a:gd name="T14" fmla="*/ 4196 w 850"/>
                  <a:gd name="T15" fmla="*/ 4638 h 572"/>
                  <a:gd name="T16" fmla="*/ 1622 w 850"/>
                  <a:gd name="T17" fmla="*/ 4225 h 572"/>
                  <a:gd name="T18" fmla="*/ 1563 w 850"/>
                  <a:gd name="T19" fmla="*/ 4783 h 572"/>
                  <a:gd name="T20" fmla="*/ 1466 w 850"/>
                  <a:gd name="T21" fmla="*/ 4541 h 572"/>
                  <a:gd name="T22" fmla="*/ 1232 w 850"/>
                  <a:gd name="T23" fmla="*/ 4584 h 572"/>
                  <a:gd name="T24" fmla="*/ 877 w 850"/>
                  <a:gd name="T25" fmla="*/ 4699 h 572"/>
                  <a:gd name="T26" fmla="*/ 816 w 850"/>
                  <a:gd name="T27" fmla="*/ 3980 h 572"/>
                  <a:gd name="T28" fmla="*/ 441 w 850"/>
                  <a:gd name="T29" fmla="*/ 3451 h 572"/>
                  <a:gd name="T30" fmla="*/ 501 w 850"/>
                  <a:gd name="T31" fmla="*/ 2943 h 572"/>
                  <a:gd name="T32" fmla="*/ 528 w 850"/>
                  <a:gd name="T33" fmla="*/ 2543 h 572"/>
                  <a:gd name="T34" fmla="*/ 0 w 850"/>
                  <a:gd name="T35" fmla="*/ 1201 h 572"/>
                  <a:gd name="T36" fmla="*/ 88 w 850"/>
                  <a:gd name="T37" fmla="*/ 0 h 572"/>
                  <a:gd name="T38" fmla="*/ 88 w 850"/>
                  <a:gd name="T39" fmla="*/ 0 h 57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50"/>
                  <a:gd name="T61" fmla="*/ 0 h 572"/>
                  <a:gd name="T62" fmla="*/ 850 w 850"/>
                  <a:gd name="T63" fmla="*/ 572 h 57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50" h="572">
                    <a:moveTo>
                      <a:pt x="18" y="0"/>
                    </a:moveTo>
                    <a:lnTo>
                      <a:pt x="184" y="24"/>
                    </a:lnTo>
                    <a:lnTo>
                      <a:pt x="285" y="42"/>
                    </a:lnTo>
                    <a:lnTo>
                      <a:pt x="416" y="53"/>
                    </a:lnTo>
                    <a:lnTo>
                      <a:pt x="535" y="65"/>
                    </a:lnTo>
                    <a:lnTo>
                      <a:pt x="755" y="83"/>
                    </a:lnTo>
                    <a:lnTo>
                      <a:pt x="850" y="89"/>
                    </a:lnTo>
                    <a:lnTo>
                      <a:pt x="850" y="554"/>
                    </a:lnTo>
                    <a:lnTo>
                      <a:pt x="327" y="506"/>
                    </a:lnTo>
                    <a:lnTo>
                      <a:pt x="315" y="572"/>
                    </a:lnTo>
                    <a:lnTo>
                      <a:pt x="297" y="542"/>
                    </a:lnTo>
                    <a:lnTo>
                      <a:pt x="249" y="548"/>
                    </a:lnTo>
                    <a:lnTo>
                      <a:pt x="178" y="560"/>
                    </a:lnTo>
                    <a:lnTo>
                      <a:pt x="166" y="476"/>
                    </a:lnTo>
                    <a:lnTo>
                      <a:pt x="89" y="411"/>
                    </a:lnTo>
                    <a:lnTo>
                      <a:pt x="101" y="351"/>
                    </a:lnTo>
                    <a:lnTo>
                      <a:pt x="107" y="304"/>
                    </a:lnTo>
                    <a:lnTo>
                      <a:pt x="0" y="14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69900"/>
              </a:solidFill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2" name="Freeform 10"/>
              <p:cNvSpPr>
                <a:spLocks/>
              </p:cNvSpPr>
              <p:nvPr/>
            </p:nvSpPr>
            <p:spPr bwMode="auto">
              <a:xfrm rot="-450428">
                <a:off x="3628" y="2129"/>
                <a:ext cx="627" cy="577"/>
              </a:xfrm>
              <a:custGeom>
                <a:avLst/>
                <a:gdLst>
                  <a:gd name="T0" fmla="*/ 265 w 583"/>
                  <a:gd name="T1" fmla="*/ 0 h 524"/>
                  <a:gd name="T2" fmla="*/ 182 w 583"/>
                  <a:gd name="T3" fmla="*/ 1639 h 524"/>
                  <a:gd name="T4" fmla="*/ 0 w 583"/>
                  <a:gd name="T5" fmla="*/ 3970 h 524"/>
                  <a:gd name="T6" fmla="*/ 833 w 583"/>
                  <a:gd name="T7" fmla="*/ 4072 h 524"/>
                  <a:gd name="T8" fmla="*/ 2801 w 583"/>
                  <a:gd name="T9" fmla="*/ 4359 h 524"/>
                  <a:gd name="T10" fmla="*/ 2890 w 583"/>
                  <a:gd name="T11" fmla="*/ 448 h 524"/>
                  <a:gd name="T12" fmla="*/ 265 w 583"/>
                  <a:gd name="T13" fmla="*/ 0 h 524"/>
                  <a:gd name="T14" fmla="*/ 265 w 583"/>
                  <a:gd name="T15" fmla="*/ 0 h 5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83"/>
                  <a:gd name="T25" fmla="*/ 0 h 524"/>
                  <a:gd name="T26" fmla="*/ 583 w 583"/>
                  <a:gd name="T27" fmla="*/ 524 h 5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83" h="524">
                    <a:moveTo>
                      <a:pt x="54" y="0"/>
                    </a:moveTo>
                    <a:lnTo>
                      <a:pt x="36" y="197"/>
                    </a:lnTo>
                    <a:lnTo>
                      <a:pt x="0" y="477"/>
                    </a:lnTo>
                    <a:lnTo>
                      <a:pt x="167" y="489"/>
                    </a:lnTo>
                    <a:lnTo>
                      <a:pt x="565" y="524"/>
                    </a:lnTo>
                    <a:lnTo>
                      <a:pt x="583" y="5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669900"/>
              </a:solidFill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60" name="Freeform 11"/>
            <p:cNvSpPr>
              <a:spLocks/>
            </p:cNvSpPr>
            <p:nvPr/>
          </p:nvSpPr>
          <p:spPr bwMode="auto">
            <a:xfrm>
              <a:off x="1238" y="1158"/>
              <a:ext cx="1290" cy="1098"/>
            </a:xfrm>
            <a:custGeom>
              <a:avLst/>
              <a:gdLst>
                <a:gd name="T0" fmla="*/ 164 w 1302"/>
                <a:gd name="T1" fmla="*/ 7 h 1280"/>
                <a:gd name="T2" fmla="*/ 382 w 1302"/>
                <a:gd name="T3" fmla="*/ 0 h 1280"/>
                <a:gd name="T4" fmla="*/ 484 w 1302"/>
                <a:gd name="T5" fmla="*/ 3 h 1280"/>
                <a:gd name="T6" fmla="*/ 539 w 1302"/>
                <a:gd name="T7" fmla="*/ 3 h 1280"/>
                <a:gd name="T8" fmla="*/ 737 w 1302"/>
                <a:gd name="T9" fmla="*/ 4 h 1280"/>
                <a:gd name="T10" fmla="*/ 743 w 1302"/>
                <a:gd name="T11" fmla="*/ 25 h 1280"/>
                <a:gd name="T12" fmla="*/ 809 w 1302"/>
                <a:gd name="T13" fmla="*/ 27 h 1280"/>
                <a:gd name="T14" fmla="*/ 840 w 1302"/>
                <a:gd name="T15" fmla="*/ 28 h 1280"/>
                <a:gd name="T16" fmla="*/ 888 w 1302"/>
                <a:gd name="T17" fmla="*/ 28 h 1280"/>
                <a:gd name="T18" fmla="*/ 980 w 1302"/>
                <a:gd name="T19" fmla="*/ 33 h 1280"/>
                <a:gd name="T20" fmla="*/ 1062 w 1302"/>
                <a:gd name="T21" fmla="*/ 37 h 1280"/>
                <a:gd name="T22" fmla="*/ 1062 w 1302"/>
                <a:gd name="T23" fmla="*/ 39 h 1280"/>
                <a:gd name="T24" fmla="*/ 956 w 1302"/>
                <a:gd name="T25" fmla="*/ 39 h 1280"/>
                <a:gd name="T26" fmla="*/ 911 w 1302"/>
                <a:gd name="T27" fmla="*/ 33 h 1280"/>
                <a:gd name="T28" fmla="*/ 581 w 1302"/>
                <a:gd name="T29" fmla="*/ 24 h 1280"/>
                <a:gd name="T30" fmla="*/ 591 w 1302"/>
                <a:gd name="T31" fmla="*/ 28 h 1280"/>
                <a:gd name="T32" fmla="*/ 509 w 1302"/>
                <a:gd name="T33" fmla="*/ 29 h 1280"/>
                <a:gd name="T34" fmla="*/ 499 w 1302"/>
                <a:gd name="T35" fmla="*/ 28 h 1280"/>
                <a:gd name="T36" fmla="*/ 475 w 1302"/>
                <a:gd name="T37" fmla="*/ 28 h 1280"/>
                <a:gd name="T38" fmla="*/ 418 w 1302"/>
                <a:gd name="T39" fmla="*/ 34 h 1280"/>
                <a:gd name="T40" fmla="*/ 236 w 1302"/>
                <a:gd name="T41" fmla="*/ 40 h 1280"/>
                <a:gd name="T42" fmla="*/ 54 w 1302"/>
                <a:gd name="T43" fmla="*/ 44 h 1280"/>
                <a:gd name="T44" fmla="*/ 0 w 1302"/>
                <a:gd name="T45" fmla="*/ 44 h 1280"/>
                <a:gd name="T46" fmla="*/ 212 w 1302"/>
                <a:gd name="T47" fmla="*/ 38 h 1280"/>
                <a:gd name="T48" fmla="*/ 236 w 1302"/>
                <a:gd name="T49" fmla="*/ 38 h 1280"/>
                <a:gd name="T50" fmla="*/ 313 w 1302"/>
                <a:gd name="T51" fmla="*/ 34 h 1280"/>
                <a:gd name="T52" fmla="*/ 345 w 1302"/>
                <a:gd name="T53" fmla="*/ 33 h 1280"/>
                <a:gd name="T54" fmla="*/ 399 w 1302"/>
                <a:gd name="T55" fmla="*/ 31 h 1280"/>
                <a:gd name="T56" fmla="*/ 376 w 1302"/>
                <a:gd name="T57" fmla="*/ 29 h 1280"/>
                <a:gd name="T58" fmla="*/ 264 w 1302"/>
                <a:gd name="T59" fmla="*/ 31 h 1280"/>
                <a:gd name="T60" fmla="*/ 188 w 1302"/>
                <a:gd name="T61" fmla="*/ 24 h 1280"/>
                <a:gd name="T62" fmla="*/ 236 w 1302"/>
                <a:gd name="T63" fmla="*/ 21 h 1280"/>
                <a:gd name="T64" fmla="*/ 308 w 1302"/>
                <a:gd name="T65" fmla="*/ 18 h 1280"/>
                <a:gd name="T66" fmla="*/ 273 w 1302"/>
                <a:gd name="T67" fmla="*/ 15 h 1280"/>
                <a:gd name="T68" fmla="*/ 206 w 1302"/>
                <a:gd name="T69" fmla="*/ 18 h 1280"/>
                <a:gd name="T70" fmla="*/ 151 w 1302"/>
                <a:gd name="T71" fmla="*/ 13 h 1280"/>
                <a:gd name="T72" fmla="*/ 212 w 1302"/>
                <a:gd name="T73" fmla="*/ 11 h 1280"/>
                <a:gd name="T74" fmla="*/ 264 w 1302"/>
                <a:gd name="T75" fmla="*/ 13 h 1280"/>
                <a:gd name="T76" fmla="*/ 291 w 1302"/>
                <a:gd name="T77" fmla="*/ 13 h 1280"/>
                <a:gd name="T78" fmla="*/ 248 w 1302"/>
                <a:gd name="T79" fmla="*/ 8 h 1280"/>
                <a:gd name="T80" fmla="*/ 160 w 1302"/>
                <a:gd name="T81" fmla="*/ 8 h 1280"/>
                <a:gd name="T82" fmla="*/ 164 w 1302"/>
                <a:gd name="T83" fmla="*/ 7 h 1280"/>
                <a:gd name="T84" fmla="*/ 164 w 1302"/>
                <a:gd name="T85" fmla="*/ 7 h 12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02"/>
                <a:gd name="T130" fmla="*/ 0 h 1280"/>
                <a:gd name="T131" fmla="*/ 1302 w 1302"/>
                <a:gd name="T132" fmla="*/ 1280 h 128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02" h="1280">
                  <a:moveTo>
                    <a:pt x="208" y="196"/>
                  </a:moveTo>
                  <a:lnTo>
                    <a:pt x="470" y="0"/>
                  </a:lnTo>
                  <a:lnTo>
                    <a:pt x="594" y="35"/>
                  </a:lnTo>
                  <a:lnTo>
                    <a:pt x="660" y="101"/>
                  </a:lnTo>
                  <a:lnTo>
                    <a:pt x="903" y="125"/>
                  </a:lnTo>
                  <a:lnTo>
                    <a:pt x="909" y="750"/>
                  </a:lnTo>
                  <a:lnTo>
                    <a:pt x="993" y="768"/>
                  </a:lnTo>
                  <a:lnTo>
                    <a:pt x="1028" y="845"/>
                  </a:lnTo>
                  <a:lnTo>
                    <a:pt x="1088" y="821"/>
                  </a:lnTo>
                  <a:lnTo>
                    <a:pt x="1201" y="988"/>
                  </a:lnTo>
                  <a:lnTo>
                    <a:pt x="1302" y="1072"/>
                  </a:lnTo>
                  <a:lnTo>
                    <a:pt x="1302" y="1137"/>
                  </a:lnTo>
                  <a:lnTo>
                    <a:pt x="1171" y="1149"/>
                  </a:lnTo>
                  <a:lnTo>
                    <a:pt x="1117" y="935"/>
                  </a:lnTo>
                  <a:lnTo>
                    <a:pt x="713" y="732"/>
                  </a:lnTo>
                  <a:lnTo>
                    <a:pt x="725" y="798"/>
                  </a:lnTo>
                  <a:lnTo>
                    <a:pt x="624" y="881"/>
                  </a:lnTo>
                  <a:lnTo>
                    <a:pt x="612" y="851"/>
                  </a:lnTo>
                  <a:lnTo>
                    <a:pt x="582" y="851"/>
                  </a:lnTo>
                  <a:lnTo>
                    <a:pt x="511" y="1024"/>
                  </a:lnTo>
                  <a:lnTo>
                    <a:pt x="285" y="1197"/>
                  </a:lnTo>
                  <a:lnTo>
                    <a:pt x="59" y="1280"/>
                  </a:lnTo>
                  <a:lnTo>
                    <a:pt x="0" y="1268"/>
                  </a:lnTo>
                  <a:lnTo>
                    <a:pt x="256" y="1119"/>
                  </a:lnTo>
                  <a:lnTo>
                    <a:pt x="285" y="1119"/>
                  </a:lnTo>
                  <a:lnTo>
                    <a:pt x="380" y="1006"/>
                  </a:lnTo>
                  <a:lnTo>
                    <a:pt x="422" y="1000"/>
                  </a:lnTo>
                  <a:lnTo>
                    <a:pt x="487" y="917"/>
                  </a:lnTo>
                  <a:lnTo>
                    <a:pt x="464" y="875"/>
                  </a:lnTo>
                  <a:lnTo>
                    <a:pt x="327" y="893"/>
                  </a:lnTo>
                  <a:lnTo>
                    <a:pt x="232" y="679"/>
                  </a:lnTo>
                  <a:lnTo>
                    <a:pt x="285" y="583"/>
                  </a:lnTo>
                  <a:lnTo>
                    <a:pt x="374" y="548"/>
                  </a:lnTo>
                  <a:lnTo>
                    <a:pt x="339" y="458"/>
                  </a:lnTo>
                  <a:lnTo>
                    <a:pt x="250" y="500"/>
                  </a:lnTo>
                  <a:lnTo>
                    <a:pt x="184" y="375"/>
                  </a:lnTo>
                  <a:lnTo>
                    <a:pt x="256" y="345"/>
                  </a:lnTo>
                  <a:lnTo>
                    <a:pt x="327" y="381"/>
                  </a:lnTo>
                  <a:lnTo>
                    <a:pt x="357" y="363"/>
                  </a:lnTo>
                  <a:lnTo>
                    <a:pt x="303" y="256"/>
                  </a:lnTo>
                  <a:lnTo>
                    <a:pt x="202" y="250"/>
                  </a:lnTo>
                  <a:lnTo>
                    <a:pt x="208" y="196"/>
                  </a:lnTo>
                  <a:close/>
                </a:path>
              </a:pathLst>
            </a:custGeom>
            <a:solidFill>
              <a:srgbClr val="669900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6161" name="Picture 12" descr="UWMEDICINErevers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3" y="2744"/>
              <a:ext cx="2461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2" name="Freeform 13"/>
            <p:cNvSpPr>
              <a:spLocks/>
            </p:cNvSpPr>
            <p:nvPr/>
          </p:nvSpPr>
          <p:spPr bwMode="auto">
            <a:xfrm>
              <a:off x="1040" y="2596"/>
              <a:ext cx="3648" cy="600"/>
            </a:xfrm>
            <a:custGeom>
              <a:avLst/>
              <a:gdLst>
                <a:gd name="T0" fmla="*/ 0 w 3648"/>
                <a:gd name="T1" fmla="*/ 0 h 600"/>
                <a:gd name="T2" fmla="*/ 3648 w 3648"/>
                <a:gd name="T3" fmla="*/ 36 h 600"/>
                <a:gd name="T4" fmla="*/ 3584 w 3648"/>
                <a:gd name="T5" fmla="*/ 144 h 600"/>
                <a:gd name="T6" fmla="*/ 3528 w 3648"/>
                <a:gd name="T7" fmla="*/ 220 h 600"/>
                <a:gd name="T8" fmla="*/ 3456 w 3648"/>
                <a:gd name="T9" fmla="*/ 304 h 600"/>
                <a:gd name="T10" fmla="*/ 3380 w 3648"/>
                <a:gd name="T11" fmla="*/ 364 h 600"/>
                <a:gd name="T12" fmla="*/ 3284 w 3648"/>
                <a:gd name="T13" fmla="*/ 452 h 600"/>
                <a:gd name="T14" fmla="*/ 3192 w 3648"/>
                <a:gd name="T15" fmla="*/ 512 h 600"/>
                <a:gd name="T16" fmla="*/ 3124 w 3648"/>
                <a:gd name="T17" fmla="*/ 564 h 600"/>
                <a:gd name="T18" fmla="*/ 3040 w 3648"/>
                <a:gd name="T19" fmla="*/ 596 h 600"/>
                <a:gd name="T20" fmla="*/ 2824 w 3648"/>
                <a:gd name="T21" fmla="*/ 600 h 600"/>
                <a:gd name="T22" fmla="*/ 616 w 3648"/>
                <a:gd name="T23" fmla="*/ 596 h 600"/>
                <a:gd name="T24" fmla="*/ 576 w 3648"/>
                <a:gd name="T25" fmla="*/ 572 h 600"/>
                <a:gd name="T26" fmla="*/ 472 w 3648"/>
                <a:gd name="T27" fmla="*/ 504 h 600"/>
                <a:gd name="T28" fmla="*/ 368 w 3648"/>
                <a:gd name="T29" fmla="*/ 428 h 600"/>
                <a:gd name="T30" fmla="*/ 280 w 3648"/>
                <a:gd name="T31" fmla="*/ 356 h 600"/>
                <a:gd name="T32" fmla="*/ 244 w 3648"/>
                <a:gd name="T33" fmla="*/ 312 h 600"/>
                <a:gd name="T34" fmla="*/ 228 w 3648"/>
                <a:gd name="T35" fmla="*/ 304 h 600"/>
                <a:gd name="T36" fmla="*/ 132 w 3648"/>
                <a:gd name="T37" fmla="*/ 196 h 600"/>
                <a:gd name="T38" fmla="*/ 76 w 3648"/>
                <a:gd name="T39" fmla="*/ 120 h 600"/>
                <a:gd name="T40" fmla="*/ 0 w 3648"/>
                <a:gd name="T41" fmla="*/ 0 h 6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48"/>
                <a:gd name="T64" fmla="*/ 0 h 600"/>
                <a:gd name="T65" fmla="*/ 3648 w 3648"/>
                <a:gd name="T66" fmla="*/ 600 h 6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48" h="600">
                  <a:moveTo>
                    <a:pt x="0" y="0"/>
                  </a:moveTo>
                  <a:cubicBezTo>
                    <a:pt x="1216" y="9"/>
                    <a:pt x="3051" y="12"/>
                    <a:pt x="3648" y="36"/>
                  </a:cubicBezTo>
                  <a:lnTo>
                    <a:pt x="3584" y="144"/>
                  </a:lnTo>
                  <a:lnTo>
                    <a:pt x="3528" y="220"/>
                  </a:lnTo>
                  <a:lnTo>
                    <a:pt x="3456" y="304"/>
                  </a:lnTo>
                  <a:lnTo>
                    <a:pt x="3380" y="364"/>
                  </a:lnTo>
                  <a:lnTo>
                    <a:pt x="3284" y="452"/>
                  </a:lnTo>
                  <a:lnTo>
                    <a:pt x="3192" y="512"/>
                  </a:lnTo>
                  <a:lnTo>
                    <a:pt x="3124" y="564"/>
                  </a:lnTo>
                  <a:lnTo>
                    <a:pt x="3040" y="596"/>
                  </a:lnTo>
                  <a:lnTo>
                    <a:pt x="2824" y="600"/>
                  </a:lnTo>
                  <a:lnTo>
                    <a:pt x="616" y="596"/>
                  </a:lnTo>
                  <a:lnTo>
                    <a:pt x="576" y="572"/>
                  </a:lnTo>
                  <a:lnTo>
                    <a:pt x="472" y="504"/>
                  </a:lnTo>
                  <a:lnTo>
                    <a:pt x="368" y="428"/>
                  </a:lnTo>
                  <a:lnTo>
                    <a:pt x="280" y="356"/>
                  </a:lnTo>
                  <a:lnTo>
                    <a:pt x="244" y="312"/>
                  </a:lnTo>
                  <a:lnTo>
                    <a:pt x="228" y="304"/>
                  </a:lnTo>
                  <a:lnTo>
                    <a:pt x="132" y="196"/>
                  </a:lnTo>
                  <a:lnTo>
                    <a:pt x="76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6163" name="Picture 14" descr="UWMEDICINErevers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7" y="2733"/>
              <a:ext cx="2431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4" name="Oval 15"/>
            <p:cNvSpPr>
              <a:spLocks noChangeArrowheads="1"/>
            </p:cNvSpPr>
            <p:nvPr/>
          </p:nvSpPr>
          <p:spPr bwMode="auto">
            <a:xfrm>
              <a:off x="774" y="1646"/>
              <a:ext cx="104" cy="8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65" name="Oval 16"/>
            <p:cNvSpPr>
              <a:spLocks noChangeArrowheads="1"/>
            </p:cNvSpPr>
            <p:nvPr/>
          </p:nvSpPr>
          <p:spPr bwMode="auto">
            <a:xfrm>
              <a:off x="2602" y="541"/>
              <a:ext cx="104" cy="10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66" name="Oval 17"/>
            <p:cNvSpPr>
              <a:spLocks noChangeArrowheads="1"/>
            </p:cNvSpPr>
            <p:nvPr/>
          </p:nvSpPr>
          <p:spPr bwMode="auto">
            <a:xfrm>
              <a:off x="4395" y="1003"/>
              <a:ext cx="104" cy="10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67" name="Oval 18"/>
            <p:cNvSpPr>
              <a:spLocks noChangeArrowheads="1"/>
            </p:cNvSpPr>
            <p:nvPr/>
          </p:nvSpPr>
          <p:spPr bwMode="auto">
            <a:xfrm>
              <a:off x="4770" y="2750"/>
              <a:ext cx="104" cy="10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68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746" y="638"/>
              <a:ext cx="4279" cy="300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7068018"/>
                </a:avLst>
              </a:prstTxWarp>
            </a:bodyPr>
            <a:lstStyle/>
            <a:p>
              <a:pPr algn="ctr"/>
              <a:r>
                <a:rPr lang="en-US" sz="1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Arial" panose="020B0604020202020204" pitchFamily="34" charset="0"/>
                </a:rPr>
                <a:t>  WASHINGTON          WYOMING             ALASKA            MONTANA       IDAHO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33551" y="5841239"/>
            <a:ext cx="5138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Jay S. Erickson M.D.</a:t>
            </a:r>
          </a:p>
          <a:p>
            <a:pPr algn="ctr"/>
            <a:r>
              <a:rPr lang="en-US" dirty="0" smtClean="0"/>
              <a:t>Assistant Dean-WWAMI Clinical Phase/Montana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09800"/>
          </a:xfrm>
        </p:spPr>
        <p:txBody>
          <a:bodyPr/>
          <a:lstStyle/>
          <a:p>
            <a:r>
              <a:rPr lang="en-US" sz="4400" dirty="0" smtClean="0"/>
              <a:t>The Pipeline</a:t>
            </a:r>
            <a:br>
              <a:rPr lang="en-US" sz="4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How many Montana students attend medical or osteopathic schools, past 7 years?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657600"/>
          </a:xfrm>
        </p:spPr>
        <p:txBody>
          <a:bodyPr/>
          <a:lstStyle/>
          <a:p>
            <a:r>
              <a:rPr lang="en-US" b="1" dirty="0" smtClean="0"/>
              <a:t>54</a:t>
            </a:r>
            <a:r>
              <a:rPr lang="en-US" dirty="0" smtClean="0"/>
              <a:t> MT residents per year attend medical school in the US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MT WWAMI-30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WICHE medical school-6</a:t>
            </a:r>
          </a:p>
          <a:p>
            <a:r>
              <a:rPr lang="en-US" b="1" dirty="0" smtClean="0"/>
              <a:t>19 </a:t>
            </a:r>
            <a:r>
              <a:rPr lang="en-US" dirty="0" smtClean="0"/>
              <a:t>MT residents per year attend osteopathic school in the US</a:t>
            </a:r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en-US" dirty="0"/>
              <a:t>WICHE osteopathic </a:t>
            </a:r>
            <a:r>
              <a:rPr lang="en-US" dirty="0" smtClean="0"/>
              <a:t>school-2 </a:t>
            </a:r>
            <a:endParaRPr lang="en-US" dirty="0"/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685800" y="2667000"/>
            <a:ext cx="838200" cy="7620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38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8991600" cy="1252728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Workforce </a:t>
            </a:r>
            <a:r>
              <a:rPr lang="en-US" sz="4000" dirty="0" smtClean="0">
                <a:solidFill>
                  <a:schemeClr val="tx1"/>
                </a:solidFill>
              </a:rPr>
              <a:t>Progress-Montana WWAMI since inception in 1973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10599" cy="3886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Rate of </a:t>
            </a:r>
            <a:r>
              <a:rPr lang="en-US" b="1" dirty="0" smtClean="0"/>
              <a:t>return: 40%</a:t>
            </a:r>
          </a:p>
          <a:p>
            <a:pPr marL="118872" indent="0">
              <a:buNone/>
            </a:pPr>
            <a:r>
              <a:rPr lang="en-US" b="1" dirty="0"/>
              <a:t>	</a:t>
            </a:r>
            <a:r>
              <a:rPr lang="en-US" dirty="0" smtClean="0"/>
              <a:t>(MT WWAMI grads that practice in MT)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Return on </a:t>
            </a:r>
            <a:r>
              <a:rPr lang="en-US" b="1" dirty="0" smtClean="0"/>
              <a:t>Investment for MT: 56%</a:t>
            </a:r>
          </a:p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</a:rPr>
              <a:t>	</a:t>
            </a:r>
            <a:r>
              <a:rPr lang="en-US" dirty="0" smtClean="0"/>
              <a:t>( all WWAMI grads that practice in MT)</a:t>
            </a:r>
          </a:p>
          <a:p>
            <a:r>
              <a:rPr lang="en-US" b="1" dirty="0" smtClean="0"/>
              <a:t>National rate of return on instate medical education: 38.7%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98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525000" cy="1524000"/>
          </a:xfrm>
        </p:spPr>
        <p:txBody>
          <a:bodyPr>
            <a:normAutofit/>
          </a:bodyPr>
          <a:lstStyle/>
          <a:p>
            <a:pPr algn="ctr"/>
            <a:r>
              <a:rPr lang="en-US" sz="3500" dirty="0" smtClean="0"/>
              <a:t>Specialty Choice of WWAMI  Graduates </a:t>
            </a:r>
            <a:r>
              <a:rPr lang="en-US" dirty="0" smtClean="0"/>
              <a:t>1973-2015 (top ten)</a:t>
            </a:r>
            <a:endParaRPr lang="en-US" dirty="0"/>
          </a:p>
        </p:txBody>
      </p:sp>
      <p:graphicFrame>
        <p:nvGraphicFramePr>
          <p:cNvPr id="5" name="Medical Specialties"/>
          <p:cNvGraphicFramePr>
            <a:graphicFrameLocks noGrp="1"/>
          </p:cNvGraphicFramePr>
          <p:nvPr>
            <p:ph idx="1"/>
            <p:extLst/>
          </p:nvPr>
        </p:nvGraphicFramePr>
        <p:xfrm>
          <a:off x="0" y="1524000"/>
          <a:ext cx="9144000" cy="533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3936" y="5867400"/>
            <a:ext cx="7904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51% matched into a primary care specialty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8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WWAMI is cost-effective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8956113" cy="4789353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State support per student for medical education in Montana is $35,871 </a:t>
            </a:r>
            <a:r>
              <a:rPr lang="en-US" sz="2800" dirty="0" smtClean="0"/>
              <a:t>(</a:t>
            </a:r>
            <a:r>
              <a:rPr lang="en-US" dirty="0"/>
              <a:t>Provides funding for </a:t>
            </a:r>
            <a:r>
              <a:rPr lang="en-US" dirty="0" smtClean="0"/>
              <a:t>110 WWAMI, 24 </a:t>
            </a:r>
            <a:r>
              <a:rPr lang="en-US" dirty="0"/>
              <a:t>WICHE medical </a:t>
            </a:r>
            <a:r>
              <a:rPr lang="en-US" dirty="0" smtClean="0"/>
              <a:t>students and 8 WICHE osteopathic students </a:t>
            </a:r>
            <a:r>
              <a:rPr lang="en-US" dirty="0"/>
              <a:t>per </a:t>
            </a:r>
            <a:r>
              <a:rPr lang="en-US" dirty="0" smtClean="0"/>
              <a:t>year)</a:t>
            </a: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Montana FY 16 state appropriation for UW/WWAMI is $4,124,480</a:t>
            </a:r>
            <a:endParaRPr lang="en-US" sz="2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60% of Montana state appropriations for WWAMI are spent in Montana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A 2010 study showed that for every state dollar invested in WWAMI , Montana gets back 5.14 dollars into our economy</a:t>
            </a:r>
          </a:p>
        </p:txBody>
      </p:sp>
    </p:spTree>
    <p:extLst>
      <p:ext uri="{BB962C8B-B14F-4D97-AF65-F5344CB8AC3E}">
        <p14:creationId xmlns:p14="http://schemas.microsoft.com/office/powerpoint/2010/main" val="367305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 dirty="0" smtClean="0"/>
              <a:t>State supported medical students per 100,000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6074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2600" y="382508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14.8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675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Education-cost per capita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91766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819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Education-Cost per Student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452504"/>
              </p:ext>
            </p:extLst>
          </p:nvPr>
        </p:nvGraphicFramePr>
        <p:xfrm>
          <a:off x="457200" y="1295400"/>
          <a:ext cx="8229600" cy="483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0200" y="3710781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$35,871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669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915400" cy="838200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</a:rPr>
              <a:t>UWSOM Curriculum</a:t>
            </a:r>
            <a:endParaRPr lang="en-US" sz="4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975033"/>
              </p:ext>
            </p:extLst>
          </p:nvPr>
        </p:nvGraphicFramePr>
        <p:xfrm>
          <a:off x="228600" y="1066800"/>
          <a:ext cx="8686800" cy="749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155448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Scientific</a:t>
                      </a:r>
                      <a:r>
                        <a:rPr lang="en-US" sz="24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Foundations Phase</a:t>
                      </a:r>
                    </a:p>
                    <a:p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Patient</a:t>
                      </a:r>
                      <a:r>
                        <a:rPr lang="en-US" sz="2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Care</a:t>
                      </a:r>
                      <a:r>
                        <a:rPr 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Phase</a:t>
                      </a:r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Career Explore &amp; Focus Phase</a:t>
                      </a:r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9436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Integrated blocks medical science 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in clinical context</a:t>
                      </a:r>
                    </a:p>
                    <a:p>
                      <a:endParaRPr lang="en-US" sz="2400" i="1" u="none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r>
                        <a:rPr lang="en-US" sz="2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Clinical experience longitudinal clerkship</a:t>
                      </a:r>
                    </a:p>
                    <a:p>
                      <a:endParaRPr lang="en-US" sz="240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r>
                        <a:rPr lang="en-US" sz="2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Bozeman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Required clerkships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Integrated basic science</a:t>
                      </a:r>
                    </a:p>
                    <a:p>
                      <a:endParaRPr lang="en-US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r>
                        <a:rPr 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Specific</a:t>
                      </a:r>
                      <a:r>
                        <a:rPr lang="en-US" sz="2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rotations  in Seattle</a:t>
                      </a:r>
                    </a:p>
                    <a:p>
                      <a:endParaRPr lang="en-US" sz="240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240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r>
                        <a:rPr lang="en-US" sz="2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Montana, Seattle </a:t>
                      </a:r>
                      <a:endParaRPr lang="en-US" sz="2400" baseline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r>
                        <a:rPr lang="en-US" sz="2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or the region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Career exploration</a:t>
                      </a:r>
                    </a:p>
                    <a:p>
                      <a:endParaRPr lang="en-US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r>
                        <a:rPr 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Specialty-</a:t>
                      </a:r>
                      <a:r>
                        <a:rPr lang="en-US" sz="2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specific preparation</a:t>
                      </a:r>
                    </a:p>
                    <a:p>
                      <a:endParaRPr lang="en-US" sz="240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r>
                        <a:rPr lang="en-US" sz="2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Research/ scholarship</a:t>
                      </a:r>
                    </a:p>
                    <a:p>
                      <a:endParaRPr lang="en-US" sz="240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r>
                        <a:rPr lang="en-US" sz="2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Montana, Seattle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or the region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5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r>
              <a:rPr lang="en-US" dirty="0" smtClean="0"/>
              <a:t>GME- Graduate Medical Education</a:t>
            </a:r>
            <a:br>
              <a:rPr lang="en-US" dirty="0" smtClean="0"/>
            </a:br>
            <a:r>
              <a:rPr lang="en-US" dirty="0" smtClean="0"/>
              <a:t>“Residency”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266628333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917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Montana’s gme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100" b="1" dirty="0" smtClean="0"/>
              <a:t>Montana Family Medicine Residency</a:t>
            </a:r>
          </a:p>
          <a:p>
            <a:pPr lvl="1"/>
            <a:r>
              <a:rPr lang="en-US" sz="1900" dirty="0" smtClean="0"/>
              <a:t>Billings</a:t>
            </a:r>
          </a:p>
          <a:p>
            <a:pPr lvl="1"/>
            <a:r>
              <a:rPr lang="en-US" sz="1900" dirty="0" smtClean="0"/>
              <a:t>First class matriculated </a:t>
            </a:r>
            <a:r>
              <a:rPr lang="en-US" sz="1900" b="1" dirty="0" smtClean="0"/>
              <a:t>1995</a:t>
            </a:r>
          </a:p>
          <a:p>
            <a:pPr lvl="1"/>
            <a:r>
              <a:rPr lang="en-US" sz="1900" dirty="0" smtClean="0"/>
              <a:t>24 residents / 8 per class</a:t>
            </a:r>
          </a:p>
          <a:p>
            <a:r>
              <a:rPr lang="en-US" sz="2100" b="1" dirty="0" smtClean="0"/>
              <a:t>Family Medicine Residency of Western Montana</a:t>
            </a:r>
          </a:p>
          <a:p>
            <a:pPr lvl="1"/>
            <a:r>
              <a:rPr lang="en-US" sz="1900" dirty="0" smtClean="0"/>
              <a:t>Missoula and Kalispell</a:t>
            </a:r>
          </a:p>
          <a:p>
            <a:pPr lvl="1"/>
            <a:r>
              <a:rPr lang="en-US" sz="1900" dirty="0" smtClean="0"/>
              <a:t>First  class matriculated </a:t>
            </a:r>
            <a:r>
              <a:rPr lang="en-US" sz="1900" b="1" dirty="0" smtClean="0"/>
              <a:t>2013</a:t>
            </a:r>
          </a:p>
          <a:p>
            <a:pPr lvl="1"/>
            <a:r>
              <a:rPr lang="en-US" sz="1900" dirty="0" smtClean="0"/>
              <a:t>30 residents / 10 per class</a:t>
            </a:r>
          </a:p>
          <a:p>
            <a:r>
              <a:rPr lang="en-US" sz="2100" b="1" dirty="0" smtClean="0"/>
              <a:t>Billings Clinic Internal Medicine Residency</a:t>
            </a:r>
          </a:p>
          <a:p>
            <a:pPr lvl="1"/>
            <a:r>
              <a:rPr lang="en-US" sz="1900" dirty="0" smtClean="0"/>
              <a:t>Billings</a:t>
            </a:r>
          </a:p>
          <a:p>
            <a:pPr lvl="1"/>
            <a:r>
              <a:rPr lang="en-US" sz="1900" dirty="0" smtClean="0"/>
              <a:t>First class matriculated </a:t>
            </a:r>
            <a:r>
              <a:rPr lang="en-US" sz="1900" b="1" dirty="0" smtClean="0"/>
              <a:t>2014</a:t>
            </a:r>
          </a:p>
          <a:p>
            <a:pPr lvl="1"/>
            <a:r>
              <a:rPr lang="en-US" sz="1900" dirty="0" smtClean="0"/>
              <a:t>18 residents / 6 per class (expanding to 8 with private funding)</a:t>
            </a:r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771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Physician Pipeline</a:t>
            </a:r>
            <a:endParaRPr lang="en-US" sz="40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13940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970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333% increase in GME since 2011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790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073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</a:t>
            </a:r>
            <a:r>
              <a:rPr lang="en-US" sz="2800" dirty="0" smtClean="0"/>
              <a:t>hy don’t we have more residencies in MT?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828800"/>
            <a:ext cx="7924800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smtClean="0"/>
              <a:t>Development costs</a:t>
            </a:r>
          </a:p>
          <a:p>
            <a:r>
              <a:rPr lang="en-US" sz="2400" dirty="0" smtClean="0"/>
              <a:t>Hospital support</a:t>
            </a:r>
          </a:p>
          <a:p>
            <a:r>
              <a:rPr lang="en-US" sz="2400" dirty="0" smtClean="0"/>
              <a:t>Physician leadership</a:t>
            </a:r>
          </a:p>
          <a:p>
            <a:pPr lvl="1"/>
            <a:r>
              <a:rPr lang="en-US" sz="2000" dirty="0" smtClean="0"/>
              <a:t>Program directors and faculty</a:t>
            </a:r>
          </a:p>
          <a:p>
            <a:r>
              <a:rPr lang="en-US" sz="2400" dirty="0" smtClean="0"/>
              <a:t>Limited clinical teaching resources</a:t>
            </a:r>
          </a:p>
          <a:p>
            <a:pPr lvl="1"/>
            <a:r>
              <a:rPr lang="en-US" sz="2000" i="1" dirty="0" smtClean="0"/>
              <a:t>Practicing</a:t>
            </a:r>
            <a:r>
              <a:rPr lang="en-US" sz="2000" dirty="0" smtClean="0"/>
              <a:t> </a:t>
            </a:r>
            <a:r>
              <a:rPr lang="en-US" sz="2000" i="1" dirty="0" smtClean="0"/>
              <a:t>physician teachers </a:t>
            </a:r>
            <a:r>
              <a:rPr lang="en-US" sz="2000" dirty="0" smtClean="0"/>
              <a:t>in our communities</a:t>
            </a:r>
          </a:p>
          <a:p>
            <a:r>
              <a:rPr lang="en-US" sz="2400" dirty="0" smtClean="0"/>
              <a:t>Accreditation obstacles and complexities</a:t>
            </a:r>
          </a:p>
        </p:txBody>
      </p:sp>
    </p:spTree>
    <p:extLst>
      <p:ext uri="{BB962C8B-B14F-4D97-AF65-F5344CB8AC3E}">
        <p14:creationId xmlns:p14="http://schemas.microsoft.com/office/powerpoint/2010/main" val="372912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comparisons in GME</a:t>
            </a:r>
            <a:br>
              <a:rPr lang="en-US" dirty="0" smtClean="0"/>
            </a:br>
            <a:r>
              <a:rPr lang="en-US" dirty="0" smtClean="0"/>
              <a:t>residents per 100,000-2016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5029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sz="3300" b="1" dirty="0" smtClean="0"/>
              <a:t>High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600" dirty="0" smtClean="0"/>
              <a:t>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Massachusetts: 81.7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600" dirty="0" smtClean="0"/>
              <a:t>2</a:t>
            </a:r>
            <a:r>
              <a:rPr lang="en-US" sz="2600" baseline="30000" dirty="0" smtClean="0"/>
              <a:t>nd</a:t>
            </a:r>
            <a:r>
              <a:rPr lang="en-US" sz="2600" dirty="0" smtClean="0"/>
              <a:t> New York: 81.5</a:t>
            </a:r>
          </a:p>
          <a:p>
            <a:endParaRPr lang="en-US" dirty="0" smtClean="0"/>
          </a:p>
          <a:p>
            <a:r>
              <a:rPr lang="en-US" b="1" dirty="0" smtClean="0"/>
              <a:t>Mean</a:t>
            </a:r>
            <a:r>
              <a:rPr lang="en-US" dirty="0" smtClean="0"/>
              <a:t> 36.9 (Median 27.4)</a:t>
            </a:r>
          </a:p>
          <a:p>
            <a:endParaRPr lang="en-US" sz="2400" dirty="0"/>
          </a:p>
          <a:p>
            <a:r>
              <a:rPr lang="en-US" sz="2900" b="1" dirty="0" smtClean="0"/>
              <a:t>Low</a:t>
            </a:r>
          </a:p>
          <a:p>
            <a:pPr marL="857250" lvl="1" indent="-457200">
              <a:buFont typeface="Wingdings" panose="05000000000000000000" pitchFamily="2" charset="2"/>
              <a:buChar char="v"/>
            </a:pPr>
            <a:r>
              <a:rPr lang="en-US" sz="2600" dirty="0" smtClean="0"/>
              <a:t>	44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North Dakota 18</a:t>
            </a:r>
          </a:p>
          <a:p>
            <a:pPr marL="857250" lvl="1" indent="-457200">
              <a:buFont typeface="Wingdings" panose="05000000000000000000" pitchFamily="2" charset="2"/>
              <a:buChar char="v"/>
            </a:pPr>
            <a:r>
              <a:rPr lang="en-US" sz="2600" dirty="0" smtClean="0"/>
              <a:t>	45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South Dakota 15.5</a:t>
            </a:r>
            <a:endParaRPr lang="en-US" sz="2600" dirty="0"/>
          </a:p>
          <a:p>
            <a:pPr marL="857250" lvl="1" indent="-457200">
              <a:buFont typeface="Wingdings" panose="05000000000000000000" pitchFamily="2" charset="2"/>
              <a:buChar char="v"/>
            </a:pPr>
            <a:r>
              <a:rPr lang="en-US" sz="2600" b="1" dirty="0" smtClean="0">
                <a:solidFill>
                  <a:srgbClr val="FF0000"/>
                </a:solidFill>
              </a:rPr>
              <a:t>	47</a:t>
            </a:r>
            <a:r>
              <a:rPr lang="en-US" sz="26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600" b="1" dirty="0" smtClean="0">
                <a:solidFill>
                  <a:srgbClr val="FF0000"/>
                </a:solidFill>
              </a:rPr>
              <a:t> Montana 8.2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600" dirty="0" smtClean="0"/>
              <a:t> 	48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Wyoming: 7.2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600" dirty="0" smtClean="0"/>
              <a:t>	49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Idaho: 6.4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600" dirty="0" smtClean="0"/>
              <a:t>	50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Alaska 4.9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02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727200"/>
            <a:ext cx="7924800" cy="3987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i="1" dirty="0" smtClean="0"/>
              <a:t>Family Medicine</a:t>
            </a:r>
            <a:r>
              <a:rPr lang="en-US" sz="2400" dirty="0" smtClean="0"/>
              <a:t> February 2015</a:t>
            </a:r>
          </a:p>
          <a:p>
            <a:pPr lvl="1"/>
            <a:r>
              <a:rPr lang="en-US" sz="2400" dirty="0" smtClean="0"/>
              <a:t>“</a:t>
            </a:r>
            <a:r>
              <a:rPr lang="en-US" sz="2400" dirty="0" smtClean="0">
                <a:solidFill>
                  <a:srgbClr val="FF0000"/>
                </a:solidFill>
              </a:rPr>
              <a:t>55% </a:t>
            </a:r>
            <a:r>
              <a:rPr lang="en-US" sz="2400" dirty="0" smtClean="0"/>
              <a:t>of FM graduates in U.S practice within 100 miles of their residency”</a:t>
            </a:r>
          </a:p>
          <a:p>
            <a:pPr lvl="1"/>
            <a:r>
              <a:rPr lang="en-US" sz="2400" dirty="0" smtClean="0"/>
              <a:t>“Reached </a:t>
            </a:r>
            <a:r>
              <a:rPr lang="en-US" sz="2400" dirty="0" smtClean="0">
                <a:solidFill>
                  <a:srgbClr val="FF0000"/>
                </a:solidFill>
              </a:rPr>
              <a:t>70% </a:t>
            </a:r>
            <a:r>
              <a:rPr lang="en-US" sz="2400" dirty="0" smtClean="0"/>
              <a:t>in a handful of states” (including MT!)</a:t>
            </a:r>
          </a:p>
          <a:p>
            <a:pPr lvl="1"/>
            <a:r>
              <a:rPr lang="en-US" sz="2400" dirty="0" smtClean="0"/>
              <a:t>“Thus, addressing the primary care shortage, particularly in underserved areas, will require an increase in the number of residency positions in those locations.”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697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973262"/>
          </a:xfrm>
        </p:spPr>
        <p:txBody>
          <a:bodyPr/>
          <a:lstStyle/>
          <a:p>
            <a:r>
              <a:rPr lang="en-US" sz="2400" dirty="0" smtClean="0"/>
              <a:t>What increases the likelihood of a resident practicing in the rural and underserved parts of Montana?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2463800"/>
            <a:ext cx="7924800" cy="3251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i="1" dirty="0" smtClean="0"/>
              <a:t>More exposure </a:t>
            </a:r>
            <a:r>
              <a:rPr lang="en-US" sz="2000" dirty="0" smtClean="0"/>
              <a:t>to rural medical communities</a:t>
            </a:r>
          </a:p>
          <a:p>
            <a:r>
              <a:rPr lang="en-US" sz="2000" dirty="0" smtClean="0"/>
              <a:t>Clear understanding of the </a:t>
            </a:r>
            <a:r>
              <a:rPr lang="en-US" sz="2000" i="1" dirty="0" smtClean="0"/>
              <a:t>unique</a:t>
            </a:r>
            <a:r>
              <a:rPr lang="en-US" sz="2000" dirty="0" smtClean="0"/>
              <a:t> </a:t>
            </a:r>
            <a:r>
              <a:rPr lang="en-US" sz="2000" i="1" dirty="0" smtClean="0"/>
              <a:t>cultures </a:t>
            </a:r>
            <a:r>
              <a:rPr lang="en-US" sz="2000" dirty="0" smtClean="0"/>
              <a:t>of rural communities</a:t>
            </a:r>
          </a:p>
          <a:p>
            <a:r>
              <a:rPr lang="en-US" sz="2000" dirty="0" smtClean="0"/>
              <a:t>Good quality and </a:t>
            </a:r>
            <a:r>
              <a:rPr lang="en-US" sz="2000" i="1" dirty="0" smtClean="0"/>
              <a:t>comprehensive </a:t>
            </a:r>
            <a:r>
              <a:rPr lang="en-US" sz="2000" dirty="0" smtClean="0"/>
              <a:t>training</a:t>
            </a:r>
          </a:p>
          <a:p>
            <a:r>
              <a:rPr lang="en-US" sz="2000" dirty="0" smtClean="0"/>
              <a:t>Opportunities for loan repayment / forgiveness</a:t>
            </a:r>
          </a:p>
          <a:p>
            <a:endParaRPr lang="en-US" sz="2000" dirty="0"/>
          </a:p>
          <a:p>
            <a:r>
              <a:rPr lang="en-US" sz="2000" i="1" dirty="0" smtClean="0">
                <a:solidFill>
                  <a:srgbClr val="FF0000"/>
                </a:solidFill>
              </a:rPr>
              <a:t>Simply placing a larger number of physicians in MT will not solve the rural / underserved workforce issues.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2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MT residencies funded?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609600" y="16002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26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the state funding reside?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2159000"/>
            <a:ext cx="7924800" cy="3556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/>
              <a:t>Within the MUS budget</a:t>
            </a:r>
          </a:p>
          <a:p>
            <a:r>
              <a:rPr lang="en-US" sz="2800" dirty="0" smtClean="0"/>
              <a:t>Connected to DPHHS (state </a:t>
            </a:r>
            <a:r>
              <a:rPr lang="en-US" sz="2800" i="1" dirty="0" smtClean="0"/>
              <a:t>Medicaid</a:t>
            </a:r>
            <a:r>
              <a:rPr lang="en-US" sz="2800" dirty="0" smtClean="0"/>
              <a:t> contract)</a:t>
            </a:r>
          </a:p>
          <a:p>
            <a:pPr lvl="1"/>
            <a:r>
              <a:rPr lang="en-US" sz="2400" dirty="0" smtClean="0"/>
              <a:t>Allows 3:1 federal matching dollars to increase the total state funding from </a:t>
            </a:r>
            <a:r>
              <a:rPr lang="en-US" sz="2400" i="1" dirty="0" smtClean="0"/>
              <a:t>$519,336 </a:t>
            </a:r>
            <a:r>
              <a:rPr lang="en-US" sz="2400" dirty="0" smtClean="0"/>
              <a:t>to approximately </a:t>
            </a:r>
            <a:r>
              <a:rPr lang="en-US" sz="2400" i="1" dirty="0" smtClean="0"/>
              <a:t>$1.5M per year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33661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economic impact of investment in GME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953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000" dirty="0" smtClean="0"/>
              <a:t>Return on Investment for GME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dirty="0" smtClean="0"/>
              <a:t>Annual economic impact of one new FM physician in a community.</a:t>
            </a:r>
          </a:p>
          <a:p>
            <a:pPr marL="457200" lvl="1" indent="0">
              <a:buNone/>
            </a:pPr>
            <a:r>
              <a:rPr lang="en-US" sz="2400" dirty="0" smtClean="0"/>
              <a:t>                       							</a:t>
            </a:r>
            <a:r>
              <a:rPr lang="en-US" sz="4000" b="1" dirty="0" smtClean="0">
                <a:solidFill>
                  <a:srgbClr val="FF0000"/>
                </a:solidFill>
              </a:rPr>
              <a:t>$1,958,600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MFMR- Billings has 70 graduates over 17 years that have remained in MT</a:t>
            </a:r>
          </a:p>
          <a:p>
            <a:pPr marL="400050" lvl="1" indent="0">
              <a:buNone/>
            </a:pPr>
            <a:endParaRPr lang="en-US" dirty="0"/>
          </a:p>
          <a:p>
            <a:pPr marL="857250" lvl="1" indent="-457200">
              <a:buFont typeface="Wingdings" panose="05000000000000000000" pitchFamily="2" charset="2"/>
              <a:buChar char="v"/>
            </a:pPr>
            <a:r>
              <a:rPr lang="en-US" dirty="0" smtClean="0"/>
              <a:t>These 70 graduates have created over </a:t>
            </a:r>
            <a:r>
              <a:rPr lang="en-US" sz="4000" b="1" dirty="0" smtClean="0">
                <a:solidFill>
                  <a:srgbClr val="FF0000"/>
                </a:solidFill>
              </a:rPr>
              <a:t>$ 1 Billion </a:t>
            </a:r>
            <a:r>
              <a:rPr lang="en-US" dirty="0" smtClean="0"/>
              <a:t>of economic impact for MT and its communities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Source: Family Medicine Residency – Return on Investment Study by Larry White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20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28"/>
            <a:ext cx="8229600" cy="1143000"/>
          </a:xfrm>
        </p:spPr>
        <p:txBody>
          <a:bodyPr/>
          <a:lstStyle/>
          <a:p>
            <a:r>
              <a:rPr lang="en-US" dirty="0" smtClean="0"/>
              <a:t>Key Questions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14400"/>
            <a:ext cx="86105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Do we have </a:t>
            </a:r>
            <a:r>
              <a:rPr lang="en-US" sz="2400" dirty="0" smtClean="0"/>
              <a:t>the appropriate </a:t>
            </a:r>
            <a:r>
              <a:rPr lang="en-US" sz="2400" dirty="0"/>
              <a:t>physician workforce data?</a:t>
            </a:r>
          </a:p>
          <a:p>
            <a:r>
              <a:rPr lang="en-US" sz="2400" dirty="0"/>
              <a:t>What are our goals based on the best available data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How </a:t>
            </a:r>
            <a:r>
              <a:rPr lang="en-US" sz="2400" dirty="0"/>
              <a:t>can we best meet those goals, attending to the </a:t>
            </a:r>
            <a:r>
              <a:rPr lang="en-US" sz="2400" i="1" dirty="0"/>
              <a:t>entire</a:t>
            </a:r>
            <a:r>
              <a:rPr lang="en-US" sz="2400" dirty="0"/>
              <a:t> medical education pipeline</a:t>
            </a:r>
            <a:r>
              <a:rPr lang="en-US" sz="2400" dirty="0" smtClean="0"/>
              <a:t>?</a:t>
            </a:r>
          </a:p>
          <a:p>
            <a:pPr lvl="1"/>
            <a:r>
              <a:rPr lang="en-US" sz="2400" dirty="0" smtClean="0"/>
              <a:t>Improve STEM efforts in K-12 education-grow pipeline</a:t>
            </a:r>
          </a:p>
          <a:p>
            <a:pPr lvl="1"/>
            <a:r>
              <a:rPr lang="en-US" sz="2400" dirty="0" smtClean="0"/>
              <a:t>Scalable medical student </a:t>
            </a:r>
            <a:r>
              <a:rPr lang="en-US" sz="2400" dirty="0"/>
              <a:t>increase</a:t>
            </a:r>
          </a:p>
          <a:p>
            <a:pPr lvl="1"/>
            <a:r>
              <a:rPr lang="en-US" sz="2400" dirty="0"/>
              <a:t>Focused </a:t>
            </a:r>
            <a:r>
              <a:rPr lang="en-US" sz="2400" dirty="0" smtClean="0"/>
              <a:t>residency </a:t>
            </a:r>
            <a:r>
              <a:rPr lang="en-US" sz="2400" dirty="0"/>
              <a:t>increase</a:t>
            </a:r>
          </a:p>
          <a:p>
            <a:r>
              <a:rPr lang="en-US" sz="2400" dirty="0" smtClean="0"/>
              <a:t>How </a:t>
            </a:r>
            <a:r>
              <a:rPr lang="en-US" sz="2400" dirty="0"/>
              <a:t>can we assist </a:t>
            </a:r>
            <a:r>
              <a:rPr lang="en-US" sz="2400" dirty="0" smtClean="0"/>
              <a:t>rural/underserved </a:t>
            </a:r>
            <a:r>
              <a:rPr lang="en-US" sz="2400" dirty="0"/>
              <a:t>Montana in recruiting and retaining physicians beyond simply increasing the physician supply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How can we improve the diversity in our physician workforce especially for our Native American populations?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32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smtClean="0"/>
              <a:t>Additional </a:t>
            </a:r>
            <a:r>
              <a:rPr lang="en-US" sz="2800" dirty="0"/>
              <a:t>state funding for GME is needed</a:t>
            </a:r>
          </a:p>
          <a:p>
            <a:pPr lvl="0"/>
            <a:r>
              <a:rPr lang="en-US" sz="2800" dirty="0"/>
              <a:t>Consider support for new and additional partnership residencies within Montana (ex. </a:t>
            </a:r>
            <a:r>
              <a:rPr lang="en-US" sz="2800" dirty="0" smtClean="0"/>
              <a:t>Psychiatry, </a:t>
            </a:r>
            <a:r>
              <a:rPr lang="en-US" sz="2800" dirty="0"/>
              <a:t>Surgery, </a:t>
            </a:r>
            <a:r>
              <a:rPr lang="en-US" sz="2800" dirty="0" smtClean="0"/>
              <a:t>Pediatrics, </a:t>
            </a:r>
            <a:r>
              <a:rPr lang="en-US" sz="2800" dirty="0"/>
              <a:t>OB/GYN, </a:t>
            </a:r>
            <a:r>
              <a:rPr lang="en-US" sz="2800" dirty="0" smtClean="0"/>
              <a:t>additional </a:t>
            </a:r>
            <a:r>
              <a:rPr lang="en-US" sz="2800" dirty="0"/>
              <a:t>Primary Care</a:t>
            </a:r>
          </a:p>
          <a:p>
            <a:pPr lvl="0"/>
            <a:r>
              <a:rPr lang="en-US" sz="2800" dirty="0"/>
              <a:t>Need to improve diversity within the WWAMI student population; create position of MT WWAMI Diversity Director</a:t>
            </a:r>
          </a:p>
          <a:p>
            <a:pPr lvl="0"/>
            <a:r>
              <a:rPr lang="en-US" sz="2800" dirty="0"/>
              <a:t>Need to plan/advocate for a scalable increase to WWAMI slots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69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-117475" y="76200"/>
            <a:ext cx="92614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chemeClr val="tx2"/>
                </a:solidFill>
              </a:rPr>
              <a:t>WWAMI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chemeClr val="tx2"/>
                </a:solidFill>
              </a:rPr>
              <a:t>Non-metro percent of population by state</a:t>
            </a:r>
          </a:p>
        </p:txBody>
      </p:sp>
      <p:sp>
        <p:nvSpPr>
          <p:cNvPr id="10243" name="Freeform 3"/>
          <p:cNvSpPr>
            <a:spLocks/>
          </p:cNvSpPr>
          <p:nvPr/>
        </p:nvSpPr>
        <p:spPr bwMode="auto">
          <a:xfrm>
            <a:off x="3346450" y="2997200"/>
            <a:ext cx="155575" cy="130175"/>
          </a:xfrm>
          <a:custGeom>
            <a:avLst/>
            <a:gdLst>
              <a:gd name="T0" fmla="*/ 2147483646 w 110"/>
              <a:gd name="T1" fmla="*/ 2147483646 h 82"/>
              <a:gd name="T2" fmla="*/ 2147483646 w 110"/>
              <a:gd name="T3" fmla="*/ 2147483646 h 82"/>
              <a:gd name="T4" fmla="*/ 2147483646 w 110"/>
              <a:gd name="T5" fmla="*/ 2147483646 h 82"/>
              <a:gd name="T6" fmla="*/ 2147483646 w 110"/>
              <a:gd name="T7" fmla="*/ 2147483646 h 82"/>
              <a:gd name="T8" fmla="*/ 2147483646 w 110"/>
              <a:gd name="T9" fmla="*/ 2147483646 h 82"/>
              <a:gd name="T10" fmla="*/ 2147483646 w 110"/>
              <a:gd name="T11" fmla="*/ 2147483646 h 82"/>
              <a:gd name="T12" fmla="*/ 2147483646 w 110"/>
              <a:gd name="T13" fmla="*/ 2147483646 h 82"/>
              <a:gd name="T14" fmla="*/ 2147483646 w 110"/>
              <a:gd name="T15" fmla="*/ 2147483646 h 82"/>
              <a:gd name="T16" fmla="*/ 2147483646 w 110"/>
              <a:gd name="T17" fmla="*/ 2147483646 h 82"/>
              <a:gd name="T18" fmla="*/ 2147483646 w 110"/>
              <a:gd name="T19" fmla="*/ 2147483646 h 82"/>
              <a:gd name="T20" fmla="*/ 2147483646 w 110"/>
              <a:gd name="T21" fmla="*/ 2147483646 h 82"/>
              <a:gd name="T22" fmla="*/ 2147483646 w 110"/>
              <a:gd name="T23" fmla="*/ 2147483646 h 82"/>
              <a:gd name="T24" fmla="*/ 2147483646 w 110"/>
              <a:gd name="T25" fmla="*/ 2147483646 h 82"/>
              <a:gd name="T26" fmla="*/ 0 w 110"/>
              <a:gd name="T27" fmla="*/ 0 h 82"/>
              <a:gd name="T28" fmla="*/ 2147483646 w 110"/>
              <a:gd name="T29" fmla="*/ 2147483646 h 8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0"/>
              <a:gd name="T46" fmla="*/ 0 h 82"/>
              <a:gd name="T47" fmla="*/ 110 w 110"/>
              <a:gd name="T48" fmla="*/ 82 h 8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0" h="82">
                <a:moveTo>
                  <a:pt x="2" y="36"/>
                </a:moveTo>
                <a:lnTo>
                  <a:pt x="39" y="27"/>
                </a:lnTo>
                <a:lnTo>
                  <a:pt x="59" y="38"/>
                </a:lnTo>
                <a:lnTo>
                  <a:pt x="70" y="57"/>
                </a:lnTo>
                <a:lnTo>
                  <a:pt x="88" y="81"/>
                </a:lnTo>
                <a:lnTo>
                  <a:pt x="99" y="67"/>
                </a:lnTo>
                <a:lnTo>
                  <a:pt x="109" y="66"/>
                </a:lnTo>
                <a:lnTo>
                  <a:pt x="108" y="52"/>
                </a:lnTo>
                <a:lnTo>
                  <a:pt x="93" y="30"/>
                </a:lnTo>
                <a:lnTo>
                  <a:pt x="83" y="20"/>
                </a:lnTo>
                <a:lnTo>
                  <a:pt x="50" y="9"/>
                </a:lnTo>
                <a:lnTo>
                  <a:pt x="33" y="10"/>
                </a:lnTo>
                <a:lnTo>
                  <a:pt x="11" y="3"/>
                </a:lnTo>
                <a:lnTo>
                  <a:pt x="0" y="0"/>
                </a:lnTo>
                <a:lnTo>
                  <a:pt x="2" y="36"/>
                </a:lnTo>
              </a:path>
            </a:pathLst>
          </a:custGeom>
          <a:solidFill>
            <a:srgbClr val="E3BE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prstDash val="solid"/>
                <a:round/>
                <a:headEnd type="triangl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Freeform 4"/>
          <p:cNvSpPr>
            <a:spLocks/>
          </p:cNvSpPr>
          <p:nvPr/>
        </p:nvSpPr>
        <p:spPr bwMode="auto">
          <a:xfrm>
            <a:off x="3430588" y="3449638"/>
            <a:ext cx="152400" cy="90487"/>
          </a:xfrm>
          <a:custGeom>
            <a:avLst/>
            <a:gdLst>
              <a:gd name="T0" fmla="*/ 0 w 108"/>
              <a:gd name="T1" fmla="*/ 2147483646 h 57"/>
              <a:gd name="T2" fmla="*/ 2147483646 w 108"/>
              <a:gd name="T3" fmla="*/ 2147483646 h 57"/>
              <a:gd name="T4" fmla="*/ 2147483646 w 108"/>
              <a:gd name="T5" fmla="*/ 2147483646 h 57"/>
              <a:gd name="T6" fmla="*/ 2147483646 w 108"/>
              <a:gd name="T7" fmla="*/ 2147483646 h 57"/>
              <a:gd name="T8" fmla="*/ 2147483646 w 108"/>
              <a:gd name="T9" fmla="*/ 2147483646 h 57"/>
              <a:gd name="T10" fmla="*/ 2147483646 w 108"/>
              <a:gd name="T11" fmla="*/ 2147483646 h 57"/>
              <a:gd name="T12" fmla="*/ 2147483646 w 108"/>
              <a:gd name="T13" fmla="*/ 2147483646 h 57"/>
              <a:gd name="T14" fmla="*/ 2147483646 w 108"/>
              <a:gd name="T15" fmla="*/ 2147483646 h 57"/>
              <a:gd name="T16" fmla="*/ 2147483646 w 108"/>
              <a:gd name="T17" fmla="*/ 0 h 57"/>
              <a:gd name="T18" fmla="*/ 2147483646 w 108"/>
              <a:gd name="T19" fmla="*/ 2147483646 h 57"/>
              <a:gd name="T20" fmla="*/ 0 w 108"/>
              <a:gd name="T21" fmla="*/ 2147483646 h 5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8"/>
              <a:gd name="T34" fmla="*/ 0 h 57"/>
              <a:gd name="T35" fmla="*/ 108 w 108"/>
              <a:gd name="T36" fmla="*/ 57 h 5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8" h="57">
                <a:moveTo>
                  <a:pt x="0" y="14"/>
                </a:moveTo>
                <a:lnTo>
                  <a:pt x="18" y="32"/>
                </a:lnTo>
                <a:lnTo>
                  <a:pt x="29" y="54"/>
                </a:lnTo>
                <a:lnTo>
                  <a:pt x="53" y="56"/>
                </a:lnTo>
                <a:lnTo>
                  <a:pt x="99" y="52"/>
                </a:lnTo>
                <a:lnTo>
                  <a:pt x="107" y="27"/>
                </a:lnTo>
                <a:lnTo>
                  <a:pt x="105" y="17"/>
                </a:lnTo>
                <a:lnTo>
                  <a:pt x="83" y="11"/>
                </a:lnTo>
                <a:lnTo>
                  <a:pt x="73" y="0"/>
                </a:lnTo>
                <a:lnTo>
                  <a:pt x="44" y="13"/>
                </a:lnTo>
                <a:lnTo>
                  <a:pt x="0" y="14"/>
                </a:lnTo>
              </a:path>
            </a:pathLst>
          </a:custGeom>
          <a:solidFill>
            <a:srgbClr val="E3BE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prstDash val="solid"/>
                <a:round/>
                <a:headEnd type="triangl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Freeform 5"/>
          <p:cNvSpPr>
            <a:spLocks/>
          </p:cNvSpPr>
          <p:nvPr/>
        </p:nvSpPr>
        <p:spPr bwMode="auto">
          <a:xfrm>
            <a:off x="4449763" y="3903663"/>
            <a:ext cx="204787" cy="171450"/>
          </a:xfrm>
          <a:custGeom>
            <a:avLst/>
            <a:gdLst>
              <a:gd name="T0" fmla="*/ 2147483646 w 146"/>
              <a:gd name="T1" fmla="*/ 2147483646 h 108"/>
              <a:gd name="T2" fmla="*/ 2147483646 w 146"/>
              <a:gd name="T3" fmla="*/ 2147483646 h 108"/>
              <a:gd name="T4" fmla="*/ 2147483646 w 146"/>
              <a:gd name="T5" fmla="*/ 2147483646 h 108"/>
              <a:gd name="T6" fmla="*/ 0 w 146"/>
              <a:gd name="T7" fmla="*/ 2147483646 h 108"/>
              <a:gd name="T8" fmla="*/ 2147483646 w 146"/>
              <a:gd name="T9" fmla="*/ 2147483646 h 108"/>
              <a:gd name="T10" fmla="*/ 2147483646 w 146"/>
              <a:gd name="T11" fmla="*/ 2147483646 h 108"/>
              <a:gd name="T12" fmla="*/ 2147483646 w 146"/>
              <a:gd name="T13" fmla="*/ 2147483646 h 108"/>
              <a:gd name="T14" fmla="*/ 2147483646 w 146"/>
              <a:gd name="T15" fmla="*/ 2147483646 h 108"/>
              <a:gd name="T16" fmla="*/ 2147483646 w 146"/>
              <a:gd name="T17" fmla="*/ 2147483646 h 108"/>
              <a:gd name="T18" fmla="*/ 2147483646 w 146"/>
              <a:gd name="T19" fmla="*/ 2147483646 h 108"/>
              <a:gd name="T20" fmla="*/ 2147483646 w 146"/>
              <a:gd name="T21" fmla="*/ 2147483646 h 108"/>
              <a:gd name="T22" fmla="*/ 2147483646 w 146"/>
              <a:gd name="T23" fmla="*/ 2147483646 h 108"/>
              <a:gd name="T24" fmla="*/ 2147483646 w 146"/>
              <a:gd name="T25" fmla="*/ 2147483646 h 108"/>
              <a:gd name="T26" fmla="*/ 2147483646 w 146"/>
              <a:gd name="T27" fmla="*/ 0 h 108"/>
              <a:gd name="T28" fmla="*/ 2147483646 w 146"/>
              <a:gd name="T29" fmla="*/ 2147483646 h 108"/>
              <a:gd name="T30" fmla="*/ 2147483646 w 146"/>
              <a:gd name="T31" fmla="*/ 2147483646 h 1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6"/>
              <a:gd name="T49" fmla="*/ 0 h 108"/>
              <a:gd name="T50" fmla="*/ 146 w 146"/>
              <a:gd name="T51" fmla="*/ 108 h 10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6" h="108">
                <a:moveTo>
                  <a:pt x="65" y="11"/>
                </a:moveTo>
                <a:lnTo>
                  <a:pt x="53" y="30"/>
                </a:lnTo>
                <a:lnTo>
                  <a:pt x="31" y="31"/>
                </a:lnTo>
                <a:lnTo>
                  <a:pt x="0" y="49"/>
                </a:lnTo>
                <a:lnTo>
                  <a:pt x="2" y="66"/>
                </a:lnTo>
                <a:lnTo>
                  <a:pt x="5" y="96"/>
                </a:lnTo>
                <a:lnTo>
                  <a:pt x="31" y="92"/>
                </a:lnTo>
                <a:lnTo>
                  <a:pt x="34" y="107"/>
                </a:lnTo>
                <a:lnTo>
                  <a:pt x="55" y="106"/>
                </a:lnTo>
                <a:lnTo>
                  <a:pt x="69" y="90"/>
                </a:lnTo>
                <a:lnTo>
                  <a:pt x="85" y="74"/>
                </a:lnTo>
                <a:lnTo>
                  <a:pt x="145" y="41"/>
                </a:lnTo>
                <a:lnTo>
                  <a:pt x="142" y="28"/>
                </a:lnTo>
                <a:lnTo>
                  <a:pt x="140" y="0"/>
                </a:lnTo>
                <a:lnTo>
                  <a:pt x="118" y="2"/>
                </a:lnTo>
                <a:lnTo>
                  <a:pt x="65" y="11"/>
                </a:lnTo>
              </a:path>
            </a:pathLst>
          </a:custGeom>
          <a:solidFill>
            <a:srgbClr val="E3BE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prstDash val="solid"/>
                <a:round/>
                <a:headEnd type="triangl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4595813" y="3819525"/>
            <a:ext cx="95250" cy="63500"/>
          </a:xfrm>
          <a:custGeom>
            <a:avLst/>
            <a:gdLst>
              <a:gd name="T0" fmla="*/ 0 w 67"/>
              <a:gd name="T1" fmla="*/ 2147483646 h 40"/>
              <a:gd name="T2" fmla="*/ 2147483646 w 67"/>
              <a:gd name="T3" fmla="*/ 2147483646 h 40"/>
              <a:gd name="T4" fmla="*/ 2147483646 w 67"/>
              <a:gd name="T5" fmla="*/ 2147483646 h 40"/>
              <a:gd name="T6" fmla="*/ 2147483646 w 67"/>
              <a:gd name="T7" fmla="*/ 2147483646 h 40"/>
              <a:gd name="T8" fmla="*/ 2147483646 w 67"/>
              <a:gd name="T9" fmla="*/ 2147483646 h 40"/>
              <a:gd name="T10" fmla="*/ 2147483646 w 67"/>
              <a:gd name="T11" fmla="*/ 0 h 40"/>
              <a:gd name="T12" fmla="*/ 2147483646 w 67"/>
              <a:gd name="T13" fmla="*/ 2147483646 h 40"/>
              <a:gd name="T14" fmla="*/ 0 w 67"/>
              <a:gd name="T15" fmla="*/ 2147483646 h 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"/>
              <a:gd name="T25" fmla="*/ 0 h 40"/>
              <a:gd name="T26" fmla="*/ 67 w 67"/>
              <a:gd name="T27" fmla="*/ 40 h 4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" h="40">
                <a:moveTo>
                  <a:pt x="0" y="39"/>
                </a:moveTo>
                <a:lnTo>
                  <a:pt x="32" y="36"/>
                </a:lnTo>
                <a:lnTo>
                  <a:pt x="66" y="26"/>
                </a:lnTo>
                <a:lnTo>
                  <a:pt x="64" y="14"/>
                </a:lnTo>
                <a:lnTo>
                  <a:pt x="42" y="12"/>
                </a:lnTo>
                <a:lnTo>
                  <a:pt x="36" y="0"/>
                </a:lnTo>
                <a:lnTo>
                  <a:pt x="25" y="10"/>
                </a:lnTo>
                <a:lnTo>
                  <a:pt x="0" y="39"/>
                </a:lnTo>
              </a:path>
            </a:pathLst>
          </a:custGeom>
          <a:solidFill>
            <a:srgbClr val="E3BE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prstDash val="solid"/>
                <a:round/>
                <a:headEnd type="triangl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Freeform 7"/>
          <p:cNvSpPr>
            <a:spLocks/>
          </p:cNvSpPr>
          <p:nvPr/>
        </p:nvSpPr>
        <p:spPr bwMode="auto">
          <a:xfrm>
            <a:off x="6056313" y="3665538"/>
            <a:ext cx="146050" cy="92075"/>
          </a:xfrm>
          <a:custGeom>
            <a:avLst/>
            <a:gdLst>
              <a:gd name="T0" fmla="*/ 2147483646 w 103"/>
              <a:gd name="T1" fmla="*/ 0 h 58"/>
              <a:gd name="T2" fmla="*/ 0 w 103"/>
              <a:gd name="T3" fmla="*/ 2147483646 h 58"/>
              <a:gd name="T4" fmla="*/ 2147483646 w 103"/>
              <a:gd name="T5" fmla="*/ 2147483646 h 58"/>
              <a:gd name="T6" fmla="*/ 2147483646 w 103"/>
              <a:gd name="T7" fmla="*/ 2147483646 h 58"/>
              <a:gd name="T8" fmla="*/ 2147483646 w 103"/>
              <a:gd name="T9" fmla="*/ 2147483646 h 58"/>
              <a:gd name="T10" fmla="*/ 2147483646 w 103"/>
              <a:gd name="T11" fmla="*/ 2147483646 h 58"/>
              <a:gd name="T12" fmla="*/ 2147483646 w 103"/>
              <a:gd name="T13" fmla="*/ 2147483646 h 58"/>
              <a:gd name="T14" fmla="*/ 2147483646 w 103"/>
              <a:gd name="T15" fmla="*/ 2147483646 h 58"/>
              <a:gd name="T16" fmla="*/ 2147483646 w 103"/>
              <a:gd name="T17" fmla="*/ 2147483646 h 58"/>
              <a:gd name="T18" fmla="*/ 2147483646 w 103"/>
              <a:gd name="T19" fmla="*/ 2147483646 h 58"/>
              <a:gd name="T20" fmla="*/ 2147483646 w 103"/>
              <a:gd name="T21" fmla="*/ 2147483646 h 58"/>
              <a:gd name="T22" fmla="*/ 2147483646 w 103"/>
              <a:gd name="T23" fmla="*/ 2147483646 h 58"/>
              <a:gd name="T24" fmla="*/ 2147483646 w 103"/>
              <a:gd name="T25" fmla="*/ 2147483646 h 58"/>
              <a:gd name="T26" fmla="*/ 2147483646 w 103"/>
              <a:gd name="T27" fmla="*/ 2147483646 h 58"/>
              <a:gd name="T28" fmla="*/ 2147483646 w 103"/>
              <a:gd name="T29" fmla="*/ 0 h 5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3"/>
              <a:gd name="T46" fmla="*/ 0 h 58"/>
              <a:gd name="T47" fmla="*/ 103 w 103"/>
              <a:gd name="T48" fmla="*/ 58 h 5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3" h="58">
                <a:moveTo>
                  <a:pt x="25" y="0"/>
                </a:moveTo>
                <a:lnTo>
                  <a:pt x="0" y="17"/>
                </a:lnTo>
                <a:lnTo>
                  <a:pt x="1" y="32"/>
                </a:lnTo>
                <a:lnTo>
                  <a:pt x="18" y="44"/>
                </a:lnTo>
                <a:lnTo>
                  <a:pt x="36" y="57"/>
                </a:lnTo>
                <a:lnTo>
                  <a:pt x="48" y="55"/>
                </a:lnTo>
                <a:lnTo>
                  <a:pt x="58" y="38"/>
                </a:lnTo>
                <a:lnTo>
                  <a:pt x="84" y="42"/>
                </a:lnTo>
                <a:lnTo>
                  <a:pt x="102" y="39"/>
                </a:lnTo>
                <a:lnTo>
                  <a:pt x="100" y="23"/>
                </a:lnTo>
                <a:lnTo>
                  <a:pt x="89" y="24"/>
                </a:lnTo>
                <a:lnTo>
                  <a:pt x="88" y="4"/>
                </a:lnTo>
                <a:lnTo>
                  <a:pt x="81" y="5"/>
                </a:lnTo>
                <a:lnTo>
                  <a:pt x="66" y="1"/>
                </a:lnTo>
                <a:lnTo>
                  <a:pt x="25" y="0"/>
                </a:lnTo>
              </a:path>
            </a:pathLst>
          </a:custGeom>
          <a:solidFill>
            <a:srgbClr val="E3BE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prstDash val="solid"/>
                <a:round/>
                <a:headEnd type="triangl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Freeform 8"/>
          <p:cNvSpPr>
            <a:spLocks/>
          </p:cNvSpPr>
          <p:nvPr/>
        </p:nvSpPr>
        <p:spPr bwMode="auto">
          <a:xfrm>
            <a:off x="6165850" y="3779838"/>
            <a:ext cx="100013" cy="100012"/>
          </a:xfrm>
          <a:custGeom>
            <a:avLst/>
            <a:gdLst>
              <a:gd name="T0" fmla="*/ 0 w 70"/>
              <a:gd name="T1" fmla="*/ 0 h 63"/>
              <a:gd name="T2" fmla="*/ 2147483646 w 70"/>
              <a:gd name="T3" fmla="*/ 2147483646 h 63"/>
              <a:gd name="T4" fmla="*/ 2147483646 w 70"/>
              <a:gd name="T5" fmla="*/ 2147483646 h 63"/>
              <a:gd name="T6" fmla="*/ 2147483646 w 70"/>
              <a:gd name="T7" fmla="*/ 2147483646 h 63"/>
              <a:gd name="T8" fmla="*/ 2147483646 w 70"/>
              <a:gd name="T9" fmla="*/ 2147483646 h 63"/>
              <a:gd name="T10" fmla="*/ 2147483646 w 70"/>
              <a:gd name="T11" fmla="*/ 2147483646 h 63"/>
              <a:gd name="T12" fmla="*/ 2147483646 w 70"/>
              <a:gd name="T13" fmla="*/ 2147483646 h 63"/>
              <a:gd name="T14" fmla="*/ 2147483646 w 70"/>
              <a:gd name="T15" fmla="*/ 2147483646 h 63"/>
              <a:gd name="T16" fmla="*/ 2147483646 w 70"/>
              <a:gd name="T17" fmla="*/ 2147483646 h 63"/>
              <a:gd name="T18" fmla="*/ 2147483646 w 70"/>
              <a:gd name="T19" fmla="*/ 2147483646 h 63"/>
              <a:gd name="T20" fmla="*/ 2147483646 w 70"/>
              <a:gd name="T21" fmla="*/ 2147483646 h 63"/>
              <a:gd name="T22" fmla="*/ 2147483646 w 70"/>
              <a:gd name="T23" fmla="*/ 2147483646 h 63"/>
              <a:gd name="T24" fmla="*/ 2147483646 w 70"/>
              <a:gd name="T25" fmla="*/ 2147483646 h 63"/>
              <a:gd name="T26" fmla="*/ 0 w 70"/>
              <a:gd name="T27" fmla="*/ 0 h 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0"/>
              <a:gd name="T43" fmla="*/ 0 h 63"/>
              <a:gd name="T44" fmla="*/ 70 w 70"/>
              <a:gd name="T45" fmla="*/ 63 h 6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0" h="63">
                <a:moveTo>
                  <a:pt x="0" y="0"/>
                </a:moveTo>
                <a:lnTo>
                  <a:pt x="10" y="14"/>
                </a:lnTo>
                <a:lnTo>
                  <a:pt x="27" y="21"/>
                </a:lnTo>
                <a:lnTo>
                  <a:pt x="28" y="36"/>
                </a:lnTo>
                <a:lnTo>
                  <a:pt x="38" y="46"/>
                </a:lnTo>
                <a:lnTo>
                  <a:pt x="57" y="62"/>
                </a:lnTo>
                <a:lnTo>
                  <a:pt x="67" y="60"/>
                </a:lnTo>
                <a:lnTo>
                  <a:pt x="69" y="57"/>
                </a:lnTo>
                <a:lnTo>
                  <a:pt x="67" y="51"/>
                </a:lnTo>
                <a:lnTo>
                  <a:pt x="64" y="44"/>
                </a:lnTo>
                <a:lnTo>
                  <a:pt x="61" y="26"/>
                </a:lnTo>
                <a:lnTo>
                  <a:pt x="44" y="17"/>
                </a:lnTo>
                <a:lnTo>
                  <a:pt x="44" y="10"/>
                </a:lnTo>
                <a:lnTo>
                  <a:pt x="0" y="0"/>
                </a:lnTo>
              </a:path>
            </a:pathLst>
          </a:custGeom>
          <a:solidFill>
            <a:srgbClr val="E3BE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prstDash val="solid"/>
                <a:round/>
                <a:headEnd type="triangl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>
            <a:off x="6203950" y="3756025"/>
            <a:ext cx="79375" cy="68263"/>
          </a:xfrm>
          <a:custGeom>
            <a:avLst/>
            <a:gdLst>
              <a:gd name="T0" fmla="*/ 0 w 57"/>
              <a:gd name="T1" fmla="*/ 2147483646 h 43"/>
              <a:gd name="T2" fmla="*/ 2147483646 w 57"/>
              <a:gd name="T3" fmla="*/ 2147483646 h 43"/>
              <a:gd name="T4" fmla="*/ 2147483646 w 57"/>
              <a:gd name="T5" fmla="*/ 2147483646 h 43"/>
              <a:gd name="T6" fmla="*/ 2147483646 w 57"/>
              <a:gd name="T7" fmla="*/ 2147483646 h 43"/>
              <a:gd name="T8" fmla="*/ 2147483646 w 57"/>
              <a:gd name="T9" fmla="*/ 2147483646 h 43"/>
              <a:gd name="T10" fmla="*/ 2147483646 w 57"/>
              <a:gd name="T11" fmla="*/ 2147483646 h 43"/>
              <a:gd name="T12" fmla="*/ 2147483646 w 57"/>
              <a:gd name="T13" fmla="*/ 2147483646 h 43"/>
              <a:gd name="T14" fmla="*/ 2147483646 w 57"/>
              <a:gd name="T15" fmla="*/ 2147483646 h 43"/>
              <a:gd name="T16" fmla="*/ 2147483646 w 57"/>
              <a:gd name="T17" fmla="*/ 2147483646 h 43"/>
              <a:gd name="T18" fmla="*/ 2147483646 w 57"/>
              <a:gd name="T19" fmla="*/ 0 h 43"/>
              <a:gd name="T20" fmla="*/ 0 w 57"/>
              <a:gd name="T21" fmla="*/ 2147483646 h 4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"/>
              <a:gd name="T34" fmla="*/ 0 h 43"/>
              <a:gd name="T35" fmla="*/ 57 w 57"/>
              <a:gd name="T36" fmla="*/ 43 h 4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" h="43">
                <a:moveTo>
                  <a:pt x="0" y="8"/>
                </a:moveTo>
                <a:lnTo>
                  <a:pt x="19" y="24"/>
                </a:lnTo>
                <a:lnTo>
                  <a:pt x="36" y="31"/>
                </a:lnTo>
                <a:lnTo>
                  <a:pt x="45" y="42"/>
                </a:lnTo>
                <a:lnTo>
                  <a:pt x="56" y="42"/>
                </a:lnTo>
                <a:lnTo>
                  <a:pt x="54" y="33"/>
                </a:lnTo>
                <a:lnTo>
                  <a:pt x="45" y="27"/>
                </a:lnTo>
                <a:lnTo>
                  <a:pt x="38" y="22"/>
                </a:lnTo>
                <a:lnTo>
                  <a:pt x="34" y="2"/>
                </a:lnTo>
                <a:lnTo>
                  <a:pt x="24" y="0"/>
                </a:lnTo>
                <a:lnTo>
                  <a:pt x="0" y="8"/>
                </a:lnTo>
              </a:path>
            </a:pathLst>
          </a:custGeom>
          <a:solidFill>
            <a:srgbClr val="E3BE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prstDash val="solid"/>
                <a:round/>
                <a:headEnd type="triangl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Freeform 10"/>
          <p:cNvSpPr>
            <a:spLocks/>
          </p:cNvSpPr>
          <p:nvPr/>
        </p:nvSpPr>
        <p:spPr bwMode="auto">
          <a:xfrm>
            <a:off x="6299200" y="3836988"/>
            <a:ext cx="42863" cy="50800"/>
          </a:xfrm>
          <a:custGeom>
            <a:avLst/>
            <a:gdLst>
              <a:gd name="T0" fmla="*/ 0 w 30"/>
              <a:gd name="T1" fmla="*/ 0 h 32"/>
              <a:gd name="T2" fmla="*/ 2147483646 w 30"/>
              <a:gd name="T3" fmla="*/ 2147483646 h 32"/>
              <a:gd name="T4" fmla="*/ 2147483646 w 30"/>
              <a:gd name="T5" fmla="*/ 2147483646 h 32"/>
              <a:gd name="T6" fmla="*/ 2147483646 w 30"/>
              <a:gd name="T7" fmla="*/ 2147483646 h 32"/>
              <a:gd name="T8" fmla="*/ 2147483646 w 30"/>
              <a:gd name="T9" fmla="*/ 2147483646 h 32"/>
              <a:gd name="T10" fmla="*/ 2147483646 w 30"/>
              <a:gd name="T11" fmla="*/ 2147483646 h 32"/>
              <a:gd name="T12" fmla="*/ 0 w 30"/>
              <a:gd name="T13" fmla="*/ 0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"/>
              <a:gd name="T22" fmla="*/ 0 h 32"/>
              <a:gd name="T23" fmla="*/ 30 w 30"/>
              <a:gd name="T24" fmla="*/ 32 h 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" h="32">
                <a:moveTo>
                  <a:pt x="0" y="0"/>
                </a:moveTo>
                <a:lnTo>
                  <a:pt x="2" y="12"/>
                </a:lnTo>
                <a:lnTo>
                  <a:pt x="18" y="31"/>
                </a:lnTo>
                <a:lnTo>
                  <a:pt x="28" y="30"/>
                </a:lnTo>
                <a:lnTo>
                  <a:pt x="29" y="20"/>
                </a:lnTo>
                <a:lnTo>
                  <a:pt x="23" y="11"/>
                </a:lnTo>
                <a:lnTo>
                  <a:pt x="0" y="0"/>
                </a:lnTo>
              </a:path>
            </a:pathLst>
          </a:custGeom>
          <a:solidFill>
            <a:srgbClr val="E3BE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prstDash val="solid"/>
                <a:round/>
                <a:headEnd type="triangl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Freeform 11"/>
          <p:cNvSpPr>
            <a:spLocks/>
          </p:cNvSpPr>
          <p:nvPr/>
        </p:nvSpPr>
        <p:spPr bwMode="auto">
          <a:xfrm>
            <a:off x="6318250" y="3733800"/>
            <a:ext cx="104775" cy="71438"/>
          </a:xfrm>
          <a:custGeom>
            <a:avLst/>
            <a:gdLst>
              <a:gd name="T0" fmla="*/ 2147483646 w 74"/>
              <a:gd name="T1" fmla="*/ 0 h 45"/>
              <a:gd name="T2" fmla="*/ 0 w 74"/>
              <a:gd name="T3" fmla="*/ 2147483646 h 45"/>
              <a:gd name="T4" fmla="*/ 2147483646 w 74"/>
              <a:gd name="T5" fmla="*/ 2147483646 h 45"/>
              <a:gd name="T6" fmla="*/ 2147483646 w 74"/>
              <a:gd name="T7" fmla="*/ 2147483646 h 45"/>
              <a:gd name="T8" fmla="*/ 2147483646 w 74"/>
              <a:gd name="T9" fmla="*/ 2147483646 h 45"/>
              <a:gd name="T10" fmla="*/ 2147483646 w 74"/>
              <a:gd name="T11" fmla="*/ 2147483646 h 45"/>
              <a:gd name="T12" fmla="*/ 2147483646 w 74"/>
              <a:gd name="T13" fmla="*/ 2147483646 h 45"/>
              <a:gd name="T14" fmla="*/ 2147483646 w 74"/>
              <a:gd name="T15" fmla="*/ 2147483646 h 45"/>
              <a:gd name="T16" fmla="*/ 2147483646 w 74"/>
              <a:gd name="T17" fmla="*/ 2147483646 h 45"/>
              <a:gd name="T18" fmla="*/ 2147483646 w 74"/>
              <a:gd name="T19" fmla="*/ 0 h 4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4"/>
              <a:gd name="T31" fmla="*/ 0 h 45"/>
              <a:gd name="T32" fmla="*/ 74 w 74"/>
              <a:gd name="T33" fmla="*/ 45 h 4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4" h="45">
                <a:moveTo>
                  <a:pt x="2" y="0"/>
                </a:moveTo>
                <a:lnTo>
                  <a:pt x="0" y="7"/>
                </a:lnTo>
                <a:lnTo>
                  <a:pt x="2" y="18"/>
                </a:lnTo>
                <a:lnTo>
                  <a:pt x="15" y="25"/>
                </a:lnTo>
                <a:lnTo>
                  <a:pt x="43" y="33"/>
                </a:lnTo>
                <a:lnTo>
                  <a:pt x="73" y="44"/>
                </a:lnTo>
                <a:lnTo>
                  <a:pt x="63" y="35"/>
                </a:lnTo>
                <a:lnTo>
                  <a:pt x="52" y="22"/>
                </a:lnTo>
                <a:lnTo>
                  <a:pt x="33" y="16"/>
                </a:lnTo>
                <a:lnTo>
                  <a:pt x="2" y="0"/>
                </a:lnTo>
              </a:path>
            </a:pathLst>
          </a:custGeom>
          <a:solidFill>
            <a:srgbClr val="E3BE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prstDash val="solid"/>
                <a:round/>
                <a:headEnd type="triangl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Freeform 12"/>
          <p:cNvSpPr>
            <a:spLocks/>
          </p:cNvSpPr>
          <p:nvPr/>
        </p:nvSpPr>
        <p:spPr bwMode="auto">
          <a:xfrm>
            <a:off x="6332538" y="3786188"/>
            <a:ext cx="80962" cy="42862"/>
          </a:xfrm>
          <a:custGeom>
            <a:avLst/>
            <a:gdLst>
              <a:gd name="T0" fmla="*/ 0 w 57"/>
              <a:gd name="T1" fmla="*/ 2147483646 h 27"/>
              <a:gd name="T2" fmla="*/ 2147483646 w 57"/>
              <a:gd name="T3" fmla="*/ 2147483646 h 27"/>
              <a:gd name="T4" fmla="*/ 2147483646 w 57"/>
              <a:gd name="T5" fmla="*/ 2147483646 h 27"/>
              <a:gd name="T6" fmla="*/ 2147483646 w 57"/>
              <a:gd name="T7" fmla="*/ 2147483646 h 27"/>
              <a:gd name="T8" fmla="*/ 2147483646 w 57"/>
              <a:gd name="T9" fmla="*/ 2147483646 h 27"/>
              <a:gd name="T10" fmla="*/ 2147483646 w 57"/>
              <a:gd name="T11" fmla="*/ 2147483646 h 27"/>
              <a:gd name="T12" fmla="*/ 2147483646 w 57"/>
              <a:gd name="T13" fmla="*/ 2147483646 h 27"/>
              <a:gd name="T14" fmla="*/ 2147483646 w 57"/>
              <a:gd name="T15" fmla="*/ 0 h 27"/>
              <a:gd name="T16" fmla="*/ 0 w 57"/>
              <a:gd name="T17" fmla="*/ 2147483646 h 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"/>
              <a:gd name="T28" fmla="*/ 0 h 27"/>
              <a:gd name="T29" fmla="*/ 57 w 57"/>
              <a:gd name="T30" fmla="*/ 27 h 2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" h="27">
                <a:moveTo>
                  <a:pt x="0" y="5"/>
                </a:moveTo>
                <a:lnTo>
                  <a:pt x="14" y="11"/>
                </a:lnTo>
                <a:lnTo>
                  <a:pt x="32" y="21"/>
                </a:lnTo>
                <a:lnTo>
                  <a:pt x="45" y="26"/>
                </a:lnTo>
                <a:lnTo>
                  <a:pt x="56" y="17"/>
                </a:lnTo>
                <a:lnTo>
                  <a:pt x="51" y="11"/>
                </a:lnTo>
                <a:lnTo>
                  <a:pt x="40" y="2"/>
                </a:lnTo>
                <a:lnTo>
                  <a:pt x="21" y="0"/>
                </a:lnTo>
                <a:lnTo>
                  <a:pt x="0" y="5"/>
                </a:lnTo>
              </a:path>
            </a:pathLst>
          </a:custGeom>
          <a:solidFill>
            <a:srgbClr val="E3BE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prstDash val="solid"/>
                <a:round/>
                <a:headEnd type="triangl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Freeform 13"/>
          <p:cNvSpPr>
            <a:spLocks/>
          </p:cNvSpPr>
          <p:nvPr/>
        </p:nvSpPr>
        <p:spPr bwMode="auto">
          <a:xfrm>
            <a:off x="6423025" y="3908425"/>
            <a:ext cx="147638" cy="144463"/>
          </a:xfrm>
          <a:custGeom>
            <a:avLst/>
            <a:gdLst>
              <a:gd name="T0" fmla="*/ 2147483646 w 104"/>
              <a:gd name="T1" fmla="*/ 0 h 91"/>
              <a:gd name="T2" fmla="*/ 0 w 104"/>
              <a:gd name="T3" fmla="*/ 2147483646 h 91"/>
              <a:gd name="T4" fmla="*/ 2147483646 w 104"/>
              <a:gd name="T5" fmla="*/ 2147483646 h 91"/>
              <a:gd name="T6" fmla="*/ 2147483646 w 104"/>
              <a:gd name="T7" fmla="*/ 2147483646 h 91"/>
              <a:gd name="T8" fmla="*/ 2147483646 w 104"/>
              <a:gd name="T9" fmla="*/ 2147483646 h 91"/>
              <a:gd name="T10" fmla="*/ 2147483646 w 104"/>
              <a:gd name="T11" fmla="*/ 2147483646 h 91"/>
              <a:gd name="T12" fmla="*/ 2147483646 w 104"/>
              <a:gd name="T13" fmla="*/ 2147483646 h 91"/>
              <a:gd name="T14" fmla="*/ 2147483646 w 104"/>
              <a:gd name="T15" fmla="*/ 2147483646 h 91"/>
              <a:gd name="T16" fmla="*/ 2147483646 w 104"/>
              <a:gd name="T17" fmla="*/ 2147483646 h 91"/>
              <a:gd name="T18" fmla="*/ 2147483646 w 104"/>
              <a:gd name="T19" fmla="*/ 2147483646 h 91"/>
              <a:gd name="T20" fmla="*/ 2147483646 w 104"/>
              <a:gd name="T21" fmla="*/ 2147483646 h 91"/>
              <a:gd name="T22" fmla="*/ 2147483646 w 104"/>
              <a:gd name="T23" fmla="*/ 2147483646 h 91"/>
              <a:gd name="T24" fmla="*/ 2147483646 w 104"/>
              <a:gd name="T25" fmla="*/ 2147483646 h 91"/>
              <a:gd name="T26" fmla="*/ 2147483646 w 104"/>
              <a:gd name="T27" fmla="*/ 2147483646 h 91"/>
              <a:gd name="T28" fmla="*/ 2147483646 w 104"/>
              <a:gd name="T29" fmla="*/ 2147483646 h 91"/>
              <a:gd name="T30" fmla="*/ 2147483646 w 104"/>
              <a:gd name="T31" fmla="*/ 2147483646 h 91"/>
              <a:gd name="T32" fmla="*/ 2147483646 w 104"/>
              <a:gd name="T33" fmla="*/ 2147483646 h 91"/>
              <a:gd name="T34" fmla="*/ 2147483646 w 104"/>
              <a:gd name="T35" fmla="*/ 2147483646 h 91"/>
              <a:gd name="T36" fmla="*/ 2147483646 w 104"/>
              <a:gd name="T37" fmla="*/ 2147483646 h 91"/>
              <a:gd name="T38" fmla="*/ 2147483646 w 104"/>
              <a:gd name="T39" fmla="*/ 2147483646 h 91"/>
              <a:gd name="T40" fmla="*/ 2147483646 w 104"/>
              <a:gd name="T41" fmla="*/ 2147483646 h 91"/>
              <a:gd name="T42" fmla="*/ 2147483646 w 104"/>
              <a:gd name="T43" fmla="*/ 2147483646 h 91"/>
              <a:gd name="T44" fmla="*/ 2147483646 w 104"/>
              <a:gd name="T45" fmla="*/ 2147483646 h 91"/>
              <a:gd name="T46" fmla="*/ 2147483646 w 104"/>
              <a:gd name="T47" fmla="*/ 2147483646 h 91"/>
              <a:gd name="T48" fmla="*/ 2147483646 w 104"/>
              <a:gd name="T49" fmla="*/ 0 h 9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4"/>
              <a:gd name="T76" fmla="*/ 0 h 91"/>
              <a:gd name="T77" fmla="*/ 104 w 104"/>
              <a:gd name="T78" fmla="*/ 91 h 9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4" h="91">
                <a:moveTo>
                  <a:pt x="8" y="0"/>
                </a:moveTo>
                <a:lnTo>
                  <a:pt x="0" y="22"/>
                </a:lnTo>
                <a:lnTo>
                  <a:pt x="7" y="34"/>
                </a:lnTo>
                <a:lnTo>
                  <a:pt x="22" y="45"/>
                </a:lnTo>
                <a:lnTo>
                  <a:pt x="24" y="58"/>
                </a:lnTo>
                <a:lnTo>
                  <a:pt x="28" y="72"/>
                </a:lnTo>
                <a:lnTo>
                  <a:pt x="44" y="81"/>
                </a:lnTo>
                <a:lnTo>
                  <a:pt x="63" y="90"/>
                </a:lnTo>
                <a:lnTo>
                  <a:pt x="61" y="81"/>
                </a:lnTo>
                <a:lnTo>
                  <a:pt x="53" y="70"/>
                </a:lnTo>
                <a:lnTo>
                  <a:pt x="53" y="62"/>
                </a:lnTo>
                <a:lnTo>
                  <a:pt x="69" y="62"/>
                </a:lnTo>
                <a:lnTo>
                  <a:pt x="74" y="71"/>
                </a:lnTo>
                <a:lnTo>
                  <a:pt x="83" y="78"/>
                </a:lnTo>
                <a:lnTo>
                  <a:pt x="95" y="85"/>
                </a:lnTo>
                <a:lnTo>
                  <a:pt x="103" y="85"/>
                </a:lnTo>
                <a:lnTo>
                  <a:pt x="101" y="75"/>
                </a:lnTo>
                <a:lnTo>
                  <a:pt x="95" y="65"/>
                </a:lnTo>
                <a:lnTo>
                  <a:pt x="92" y="56"/>
                </a:lnTo>
                <a:lnTo>
                  <a:pt x="91" y="45"/>
                </a:lnTo>
                <a:lnTo>
                  <a:pt x="81" y="45"/>
                </a:lnTo>
                <a:lnTo>
                  <a:pt x="65" y="22"/>
                </a:lnTo>
                <a:lnTo>
                  <a:pt x="52" y="17"/>
                </a:lnTo>
                <a:lnTo>
                  <a:pt x="40" y="5"/>
                </a:lnTo>
                <a:lnTo>
                  <a:pt x="8" y="0"/>
                </a:lnTo>
              </a:path>
            </a:pathLst>
          </a:custGeom>
          <a:solidFill>
            <a:srgbClr val="E3BE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prstDash val="solid"/>
                <a:round/>
                <a:headEnd type="triangl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Freeform 14"/>
          <p:cNvSpPr>
            <a:spLocks/>
          </p:cNvSpPr>
          <p:nvPr/>
        </p:nvSpPr>
        <p:spPr bwMode="auto">
          <a:xfrm>
            <a:off x="6584950" y="3892550"/>
            <a:ext cx="49213" cy="58738"/>
          </a:xfrm>
          <a:custGeom>
            <a:avLst/>
            <a:gdLst>
              <a:gd name="T0" fmla="*/ 2147483646 w 35"/>
              <a:gd name="T1" fmla="*/ 0 h 37"/>
              <a:gd name="T2" fmla="*/ 0 w 35"/>
              <a:gd name="T3" fmla="*/ 2147483646 h 37"/>
              <a:gd name="T4" fmla="*/ 2147483646 w 35"/>
              <a:gd name="T5" fmla="*/ 2147483646 h 37"/>
              <a:gd name="T6" fmla="*/ 2147483646 w 35"/>
              <a:gd name="T7" fmla="*/ 2147483646 h 37"/>
              <a:gd name="T8" fmla="*/ 2147483646 w 35"/>
              <a:gd name="T9" fmla="*/ 2147483646 h 37"/>
              <a:gd name="T10" fmla="*/ 2147483646 w 35"/>
              <a:gd name="T11" fmla="*/ 2147483646 h 37"/>
              <a:gd name="T12" fmla="*/ 2147483646 w 35"/>
              <a:gd name="T13" fmla="*/ 2147483646 h 37"/>
              <a:gd name="T14" fmla="*/ 2147483646 w 35"/>
              <a:gd name="T15" fmla="*/ 2147483646 h 37"/>
              <a:gd name="T16" fmla="*/ 2147483646 w 35"/>
              <a:gd name="T17" fmla="*/ 0 h 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"/>
              <a:gd name="T28" fmla="*/ 0 h 37"/>
              <a:gd name="T29" fmla="*/ 35 w 35"/>
              <a:gd name="T30" fmla="*/ 37 h 3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" h="37">
                <a:moveTo>
                  <a:pt x="1" y="0"/>
                </a:moveTo>
                <a:lnTo>
                  <a:pt x="0" y="24"/>
                </a:lnTo>
                <a:lnTo>
                  <a:pt x="7" y="36"/>
                </a:lnTo>
                <a:lnTo>
                  <a:pt x="22" y="36"/>
                </a:lnTo>
                <a:lnTo>
                  <a:pt x="34" y="33"/>
                </a:lnTo>
                <a:lnTo>
                  <a:pt x="32" y="20"/>
                </a:lnTo>
                <a:lnTo>
                  <a:pt x="23" y="12"/>
                </a:lnTo>
                <a:lnTo>
                  <a:pt x="23" y="5"/>
                </a:lnTo>
                <a:lnTo>
                  <a:pt x="1" y="0"/>
                </a:lnTo>
              </a:path>
            </a:pathLst>
          </a:custGeom>
          <a:solidFill>
            <a:srgbClr val="E3BE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prstDash val="solid"/>
                <a:round/>
                <a:headEnd type="triangl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Freeform 15"/>
          <p:cNvSpPr>
            <a:spLocks/>
          </p:cNvSpPr>
          <p:nvPr/>
        </p:nvSpPr>
        <p:spPr bwMode="auto">
          <a:xfrm>
            <a:off x="5057775" y="3524250"/>
            <a:ext cx="55563" cy="44450"/>
          </a:xfrm>
          <a:custGeom>
            <a:avLst/>
            <a:gdLst>
              <a:gd name="T0" fmla="*/ 2147483646 w 40"/>
              <a:gd name="T1" fmla="*/ 2147483646 h 28"/>
              <a:gd name="T2" fmla="*/ 2147483646 w 40"/>
              <a:gd name="T3" fmla="*/ 2147483646 h 28"/>
              <a:gd name="T4" fmla="*/ 0 w 40"/>
              <a:gd name="T5" fmla="*/ 2147483646 h 28"/>
              <a:gd name="T6" fmla="*/ 2147483646 w 40"/>
              <a:gd name="T7" fmla="*/ 2147483646 h 28"/>
              <a:gd name="T8" fmla="*/ 2147483646 w 40"/>
              <a:gd name="T9" fmla="*/ 2147483646 h 28"/>
              <a:gd name="T10" fmla="*/ 2147483646 w 40"/>
              <a:gd name="T11" fmla="*/ 0 h 28"/>
              <a:gd name="T12" fmla="*/ 2147483646 w 40"/>
              <a:gd name="T13" fmla="*/ 0 h 28"/>
              <a:gd name="T14" fmla="*/ 2147483646 w 40"/>
              <a:gd name="T15" fmla="*/ 2147483646 h 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0"/>
              <a:gd name="T25" fmla="*/ 0 h 28"/>
              <a:gd name="T26" fmla="*/ 40 w 40"/>
              <a:gd name="T27" fmla="*/ 28 h 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0" h="28">
                <a:moveTo>
                  <a:pt x="7" y="7"/>
                </a:moveTo>
                <a:lnTo>
                  <a:pt x="8" y="16"/>
                </a:lnTo>
                <a:lnTo>
                  <a:pt x="0" y="27"/>
                </a:lnTo>
                <a:lnTo>
                  <a:pt x="29" y="19"/>
                </a:lnTo>
                <a:lnTo>
                  <a:pt x="39" y="12"/>
                </a:lnTo>
                <a:lnTo>
                  <a:pt x="38" y="0"/>
                </a:lnTo>
                <a:lnTo>
                  <a:pt x="26" y="0"/>
                </a:lnTo>
                <a:lnTo>
                  <a:pt x="7" y="7"/>
                </a:lnTo>
              </a:path>
            </a:pathLst>
          </a:custGeom>
          <a:solidFill>
            <a:srgbClr val="E3BE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prstDash val="solid"/>
                <a:round/>
                <a:headEnd type="triangl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Freeform 16"/>
          <p:cNvSpPr>
            <a:spLocks/>
          </p:cNvSpPr>
          <p:nvPr/>
        </p:nvSpPr>
        <p:spPr bwMode="auto">
          <a:xfrm>
            <a:off x="5140325" y="3498850"/>
            <a:ext cx="49213" cy="23813"/>
          </a:xfrm>
          <a:custGeom>
            <a:avLst/>
            <a:gdLst>
              <a:gd name="T0" fmla="*/ 0 w 35"/>
              <a:gd name="T1" fmla="*/ 0 h 15"/>
              <a:gd name="T2" fmla="*/ 2147483646 w 35"/>
              <a:gd name="T3" fmla="*/ 2147483646 h 15"/>
              <a:gd name="T4" fmla="*/ 2147483646 w 35"/>
              <a:gd name="T5" fmla="*/ 2147483646 h 15"/>
              <a:gd name="T6" fmla="*/ 2147483646 w 35"/>
              <a:gd name="T7" fmla="*/ 2147483646 h 15"/>
              <a:gd name="T8" fmla="*/ 2147483646 w 35"/>
              <a:gd name="T9" fmla="*/ 0 h 15"/>
              <a:gd name="T10" fmla="*/ 0 w 35"/>
              <a:gd name="T11" fmla="*/ 0 h 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"/>
              <a:gd name="T19" fmla="*/ 0 h 15"/>
              <a:gd name="T20" fmla="*/ 35 w 35"/>
              <a:gd name="T21" fmla="*/ 15 h 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" h="15">
                <a:moveTo>
                  <a:pt x="0" y="0"/>
                </a:moveTo>
                <a:lnTo>
                  <a:pt x="15" y="10"/>
                </a:lnTo>
                <a:lnTo>
                  <a:pt x="34" y="14"/>
                </a:lnTo>
                <a:lnTo>
                  <a:pt x="33" y="9"/>
                </a:lnTo>
                <a:lnTo>
                  <a:pt x="24" y="0"/>
                </a:lnTo>
                <a:lnTo>
                  <a:pt x="0" y="0"/>
                </a:lnTo>
              </a:path>
            </a:pathLst>
          </a:custGeom>
          <a:solidFill>
            <a:srgbClr val="E3BE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prstDash val="solid"/>
                <a:round/>
                <a:headEnd type="triangl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Freeform 17"/>
          <p:cNvSpPr>
            <a:spLocks/>
          </p:cNvSpPr>
          <p:nvPr/>
        </p:nvSpPr>
        <p:spPr bwMode="auto">
          <a:xfrm>
            <a:off x="3898900" y="4292600"/>
            <a:ext cx="65088" cy="33338"/>
          </a:xfrm>
          <a:custGeom>
            <a:avLst/>
            <a:gdLst>
              <a:gd name="T0" fmla="*/ 0 w 46"/>
              <a:gd name="T1" fmla="*/ 2147483646 h 21"/>
              <a:gd name="T2" fmla="*/ 2147483646 w 46"/>
              <a:gd name="T3" fmla="*/ 2147483646 h 21"/>
              <a:gd name="T4" fmla="*/ 2147483646 w 46"/>
              <a:gd name="T5" fmla="*/ 2147483646 h 21"/>
              <a:gd name="T6" fmla="*/ 2147483646 w 46"/>
              <a:gd name="T7" fmla="*/ 2147483646 h 21"/>
              <a:gd name="T8" fmla="*/ 2147483646 w 46"/>
              <a:gd name="T9" fmla="*/ 0 h 21"/>
              <a:gd name="T10" fmla="*/ 0 w 46"/>
              <a:gd name="T11" fmla="*/ 2147483646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"/>
              <a:gd name="T19" fmla="*/ 0 h 21"/>
              <a:gd name="T20" fmla="*/ 46 w 46"/>
              <a:gd name="T21" fmla="*/ 21 h 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" h="21">
                <a:moveTo>
                  <a:pt x="0" y="5"/>
                </a:moveTo>
                <a:lnTo>
                  <a:pt x="2" y="17"/>
                </a:lnTo>
                <a:lnTo>
                  <a:pt x="33" y="20"/>
                </a:lnTo>
                <a:lnTo>
                  <a:pt x="45" y="11"/>
                </a:lnTo>
                <a:lnTo>
                  <a:pt x="33" y="0"/>
                </a:lnTo>
                <a:lnTo>
                  <a:pt x="0" y="5"/>
                </a:lnTo>
              </a:path>
            </a:pathLst>
          </a:custGeom>
          <a:solidFill>
            <a:srgbClr val="E3BE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prstDash val="solid"/>
                <a:round/>
                <a:headEnd type="triangl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Freeform 18"/>
          <p:cNvSpPr>
            <a:spLocks/>
          </p:cNvSpPr>
          <p:nvPr/>
        </p:nvSpPr>
        <p:spPr bwMode="auto">
          <a:xfrm>
            <a:off x="3848100" y="4278313"/>
            <a:ext cx="44450" cy="14287"/>
          </a:xfrm>
          <a:custGeom>
            <a:avLst/>
            <a:gdLst>
              <a:gd name="T0" fmla="*/ 0 w 32"/>
              <a:gd name="T1" fmla="*/ 2147483646 h 9"/>
              <a:gd name="T2" fmla="*/ 2147483646 w 32"/>
              <a:gd name="T3" fmla="*/ 2147483646 h 9"/>
              <a:gd name="T4" fmla="*/ 2147483646 w 32"/>
              <a:gd name="T5" fmla="*/ 2147483646 h 9"/>
              <a:gd name="T6" fmla="*/ 2147483646 w 32"/>
              <a:gd name="T7" fmla="*/ 0 h 9"/>
              <a:gd name="T8" fmla="*/ 0 w 32"/>
              <a:gd name="T9" fmla="*/ 2147483646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9"/>
              <a:gd name="T17" fmla="*/ 32 w 32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9">
                <a:moveTo>
                  <a:pt x="0" y="2"/>
                </a:moveTo>
                <a:lnTo>
                  <a:pt x="16" y="8"/>
                </a:lnTo>
                <a:lnTo>
                  <a:pt x="31" y="6"/>
                </a:lnTo>
                <a:lnTo>
                  <a:pt x="29" y="0"/>
                </a:lnTo>
                <a:lnTo>
                  <a:pt x="0" y="2"/>
                </a:lnTo>
              </a:path>
            </a:pathLst>
          </a:custGeom>
          <a:solidFill>
            <a:srgbClr val="E3BE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prstDash val="solid"/>
                <a:round/>
                <a:headEnd type="triangl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Freeform 20"/>
          <p:cNvSpPr>
            <a:spLocks/>
          </p:cNvSpPr>
          <p:nvPr/>
        </p:nvSpPr>
        <p:spPr bwMode="auto">
          <a:xfrm>
            <a:off x="1574800" y="1828800"/>
            <a:ext cx="5908675" cy="4105275"/>
          </a:xfrm>
          <a:custGeom>
            <a:avLst/>
            <a:gdLst>
              <a:gd name="T0" fmla="*/ 2147483646 w 4187"/>
              <a:gd name="T1" fmla="*/ 2147483646 h 2586"/>
              <a:gd name="T2" fmla="*/ 2147483646 w 4187"/>
              <a:gd name="T3" fmla="*/ 2147483646 h 2586"/>
              <a:gd name="T4" fmla="*/ 2147483646 w 4187"/>
              <a:gd name="T5" fmla="*/ 2147483646 h 2586"/>
              <a:gd name="T6" fmla="*/ 2147483646 w 4187"/>
              <a:gd name="T7" fmla="*/ 2147483646 h 2586"/>
              <a:gd name="T8" fmla="*/ 2147483646 w 4187"/>
              <a:gd name="T9" fmla="*/ 2147483646 h 2586"/>
              <a:gd name="T10" fmla="*/ 2147483646 w 4187"/>
              <a:gd name="T11" fmla="*/ 2147483646 h 2586"/>
              <a:gd name="T12" fmla="*/ 2147483646 w 4187"/>
              <a:gd name="T13" fmla="*/ 2147483646 h 2586"/>
              <a:gd name="T14" fmla="*/ 2147483646 w 4187"/>
              <a:gd name="T15" fmla="*/ 2147483646 h 2586"/>
              <a:gd name="T16" fmla="*/ 2147483646 w 4187"/>
              <a:gd name="T17" fmla="*/ 2147483646 h 2586"/>
              <a:gd name="T18" fmla="*/ 2147483646 w 4187"/>
              <a:gd name="T19" fmla="*/ 2147483646 h 2586"/>
              <a:gd name="T20" fmla="*/ 2147483646 w 4187"/>
              <a:gd name="T21" fmla="*/ 2147483646 h 2586"/>
              <a:gd name="T22" fmla="*/ 2147483646 w 4187"/>
              <a:gd name="T23" fmla="*/ 2147483646 h 2586"/>
              <a:gd name="T24" fmla="*/ 2147483646 w 4187"/>
              <a:gd name="T25" fmla="*/ 2147483646 h 2586"/>
              <a:gd name="T26" fmla="*/ 2147483646 w 4187"/>
              <a:gd name="T27" fmla="*/ 2147483646 h 2586"/>
              <a:gd name="T28" fmla="*/ 2147483646 w 4187"/>
              <a:gd name="T29" fmla="*/ 2147483646 h 2586"/>
              <a:gd name="T30" fmla="*/ 2147483646 w 4187"/>
              <a:gd name="T31" fmla="*/ 2147483646 h 2586"/>
              <a:gd name="T32" fmla="*/ 2147483646 w 4187"/>
              <a:gd name="T33" fmla="*/ 2147483646 h 2586"/>
              <a:gd name="T34" fmla="*/ 2147483646 w 4187"/>
              <a:gd name="T35" fmla="*/ 2147483646 h 2586"/>
              <a:gd name="T36" fmla="*/ 2147483646 w 4187"/>
              <a:gd name="T37" fmla="*/ 2147483646 h 2586"/>
              <a:gd name="T38" fmla="*/ 2147483646 w 4187"/>
              <a:gd name="T39" fmla="*/ 2147483646 h 2586"/>
              <a:gd name="T40" fmla="*/ 2147483646 w 4187"/>
              <a:gd name="T41" fmla="*/ 2147483646 h 2586"/>
              <a:gd name="T42" fmla="*/ 2147483646 w 4187"/>
              <a:gd name="T43" fmla="*/ 2147483646 h 2586"/>
              <a:gd name="T44" fmla="*/ 2147483646 w 4187"/>
              <a:gd name="T45" fmla="*/ 2147483646 h 2586"/>
              <a:gd name="T46" fmla="*/ 2147483646 w 4187"/>
              <a:gd name="T47" fmla="*/ 2147483646 h 2586"/>
              <a:gd name="T48" fmla="*/ 2147483646 w 4187"/>
              <a:gd name="T49" fmla="*/ 2147483646 h 2586"/>
              <a:gd name="T50" fmla="*/ 2147483646 w 4187"/>
              <a:gd name="T51" fmla="*/ 2147483646 h 2586"/>
              <a:gd name="T52" fmla="*/ 2147483646 w 4187"/>
              <a:gd name="T53" fmla="*/ 2147483646 h 2586"/>
              <a:gd name="T54" fmla="*/ 2147483646 w 4187"/>
              <a:gd name="T55" fmla="*/ 2147483646 h 2586"/>
              <a:gd name="T56" fmla="*/ 2147483646 w 4187"/>
              <a:gd name="T57" fmla="*/ 2147483646 h 2586"/>
              <a:gd name="T58" fmla="*/ 2147483646 w 4187"/>
              <a:gd name="T59" fmla="*/ 2147483646 h 2586"/>
              <a:gd name="T60" fmla="*/ 2147483646 w 4187"/>
              <a:gd name="T61" fmla="*/ 2147483646 h 2586"/>
              <a:gd name="T62" fmla="*/ 2147483646 w 4187"/>
              <a:gd name="T63" fmla="*/ 2147483646 h 2586"/>
              <a:gd name="T64" fmla="*/ 2147483646 w 4187"/>
              <a:gd name="T65" fmla="*/ 2147483646 h 2586"/>
              <a:gd name="T66" fmla="*/ 2147483646 w 4187"/>
              <a:gd name="T67" fmla="*/ 2147483646 h 2586"/>
              <a:gd name="T68" fmla="*/ 2147483646 w 4187"/>
              <a:gd name="T69" fmla="*/ 2147483646 h 2586"/>
              <a:gd name="T70" fmla="*/ 2147483646 w 4187"/>
              <a:gd name="T71" fmla="*/ 2147483646 h 2586"/>
              <a:gd name="T72" fmla="*/ 2147483646 w 4187"/>
              <a:gd name="T73" fmla="*/ 2147483646 h 2586"/>
              <a:gd name="T74" fmla="*/ 2147483646 w 4187"/>
              <a:gd name="T75" fmla="*/ 2147483646 h 2586"/>
              <a:gd name="T76" fmla="*/ 2147483646 w 4187"/>
              <a:gd name="T77" fmla="*/ 2147483646 h 2586"/>
              <a:gd name="T78" fmla="*/ 2147483646 w 4187"/>
              <a:gd name="T79" fmla="*/ 2147483646 h 2586"/>
              <a:gd name="T80" fmla="*/ 2147483646 w 4187"/>
              <a:gd name="T81" fmla="*/ 2147483646 h 2586"/>
              <a:gd name="T82" fmla="*/ 2147483646 w 4187"/>
              <a:gd name="T83" fmla="*/ 2147483646 h 2586"/>
              <a:gd name="T84" fmla="*/ 2147483646 w 4187"/>
              <a:gd name="T85" fmla="*/ 2147483646 h 2586"/>
              <a:gd name="T86" fmla="*/ 2147483646 w 4187"/>
              <a:gd name="T87" fmla="*/ 2147483646 h 2586"/>
              <a:gd name="T88" fmla="*/ 2147483646 w 4187"/>
              <a:gd name="T89" fmla="*/ 2147483646 h 2586"/>
              <a:gd name="T90" fmla="*/ 2147483646 w 4187"/>
              <a:gd name="T91" fmla="*/ 2147483646 h 2586"/>
              <a:gd name="T92" fmla="*/ 2147483646 w 4187"/>
              <a:gd name="T93" fmla="*/ 2147483646 h 2586"/>
              <a:gd name="T94" fmla="*/ 2147483646 w 4187"/>
              <a:gd name="T95" fmla="*/ 2147483646 h 258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187"/>
              <a:gd name="T145" fmla="*/ 0 h 2586"/>
              <a:gd name="T146" fmla="*/ 4187 w 4187"/>
              <a:gd name="T147" fmla="*/ 2586 h 258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187" h="2586">
                <a:moveTo>
                  <a:pt x="409" y="56"/>
                </a:moveTo>
                <a:lnTo>
                  <a:pt x="357" y="244"/>
                </a:lnTo>
                <a:lnTo>
                  <a:pt x="300" y="197"/>
                </a:lnTo>
                <a:lnTo>
                  <a:pt x="257" y="278"/>
                </a:lnTo>
                <a:lnTo>
                  <a:pt x="173" y="94"/>
                </a:lnTo>
                <a:lnTo>
                  <a:pt x="145" y="241"/>
                </a:lnTo>
                <a:lnTo>
                  <a:pt x="118" y="394"/>
                </a:lnTo>
                <a:lnTo>
                  <a:pt x="115" y="525"/>
                </a:lnTo>
                <a:lnTo>
                  <a:pt x="64" y="666"/>
                </a:lnTo>
                <a:lnTo>
                  <a:pt x="45" y="872"/>
                </a:lnTo>
                <a:lnTo>
                  <a:pt x="0" y="1003"/>
                </a:lnTo>
                <a:lnTo>
                  <a:pt x="6" y="1091"/>
                </a:lnTo>
                <a:lnTo>
                  <a:pt x="76" y="1191"/>
                </a:lnTo>
                <a:lnTo>
                  <a:pt x="55" y="1272"/>
                </a:lnTo>
                <a:lnTo>
                  <a:pt x="133" y="1378"/>
                </a:lnTo>
                <a:lnTo>
                  <a:pt x="173" y="1535"/>
                </a:lnTo>
                <a:lnTo>
                  <a:pt x="300" y="1613"/>
                </a:lnTo>
                <a:lnTo>
                  <a:pt x="430" y="1760"/>
                </a:lnTo>
                <a:lnTo>
                  <a:pt x="666" y="1816"/>
                </a:lnTo>
                <a:lnTo>
                  <a:pt x="936" y="1988"/>
                </a:lnTo>
                <a:lnTo>
                  <a:pt x="1142" y="1972"/>
                </a:lnTo>
                <a:lnTo>
                  <a:pt x="1199" y="2016"/>
                </a:lnTo>
                <a:lnTo>
                  <a:pt x="1427" y="2007"/>
                </a:lnTo>
                <a:lnTo>
                  <a:pt x="1478" y="2057"/>
                </a:lnTo>
                <a:lnTo>
                  <a:pt x="1518" y="2194"/>
                </a:lnTo>
                <a:lnTo>
                  <a:pt x="1542" y="2235"/>
                </a:lnTo>
                <a:lnTo>
                  <a:pt x="1578" y="2254"/>
                </a:lnTo>
                <a:lnTo>
                  <a:pt x="1627" y="2232"/>
                </a:lnTo>
                <a:lnTo>
                  <a:pt x="1678" y="2138"/>
                </a:lnTo>
                <a:lnTo>
                  <a:pt x="1763" y="2144"/>
                </a:lnTo>
                <a:lnTo>
                  <a:pt x="1799" y="2216"/>
                </a:lnTo>
                <a:lnTo>
                  <a:pt x="1836" y="2291"/>
                </a:lnTo>
                <a:lnTo>
                  <a:pt x="1935" y="2401"/>
                </a:lnTo>
                <a:lnTo>
                  <a:pt x="1969" y="2501"/>
                </a:lnTo>
                <a:lnTo>
                  <a:pt x="2051" y="2544"/>
                </a:lnTo>
                <a:lnTo>
                  <a:pt x="2057" y="2585"/>
                </a:lnTo>
                <a:lnTo>
                  <a:pt x="2166" y="2585"/>
                </a:lnTo>
                <a:lnTo>
                  <a:pt x="2129" y="2547"/>
                </a:lnTo>
                <a:lnTo>
                  <a:pt x="2102" y="2429"/>
                </a:lnTo>
                <a:lnTo>
                  <a:pt x="2093" y="2401"/>
                </a:lnTo>
                <a:lnTo>
                  <a:pt x="2129" y="2363"/>
                </a:lnTo>
                <a:lnTo>
                  <a:pt x="2096" y="2344"/>
                </a:lnTo>
                <a:lnTo>
                  <a:pt x="2166" y="2326"/>
                </a:lnTo>
                <a:lnTo>
                  <a:pt x="2166" y="2288"/>
                </a:lnTo>
                <a:lnTo>
                  <a:pt x="2129" y="2254"/>
                </a:lnTo>
                <a:lnTo>
                  <a:pt x="2129" y="2251"/>
                </a:lnTo>
                <a:lnTo>
                  <a:pt x="2129" y="2213"/>
                </a:lnTo>
                <a:lnTo>
                  <a:pt x="2205" y="2194"/>
                </a:lnTo>
                <a:lnTo>
                  <a:pt x="2329" y="2104"/>
                </a:lnTo>
                <a:lnTo>
                  <a:pt x="2460" y="2101"/>
                </a:lnTo>
                <a:lnTo>
                  <a:pt x="2584" y="2113"/>
                </a:lnTo>
                <a:lnTo>
                  <a:pt x="2644" y="2176"/>
                </a:lnTo>
                <a:lnTo>
                  <a:pt x="2681" y="2182"/>
                </a:lnTo>
                <a:lnTo>
                  <a:pt x="2681" y="2144"/>
                </a:lnTo>
                <a:lnTo>
                  <a:pt x="2717" y="2182"/>
                </a:lnTo>
                <a:lnTo>
                  <a:pt x="2723" y="2176"/>
                </a:lnTo>
                <a:lnTo>
                  <a:pt x="2753" y="2144"/>
                </a:lnTo>
                <a:lnTo>
                  <a:pt x="2793" y="2160"/>
                </a:lnTo>
                <a:lnTo>
                  <a:pt x="2790" y="2144"/>
                </a:lnTo>
                <a:lnTo>
                  <a:pt x="2790" y="2107"/>
                </a:lnTo>
                <a:lnTo>
                  <a:pt x="2753" y="2097"/>
                </a:lnTo>
                <a:lnTo>
                  <a:pt x="2717" y="2069"/>
                </a:lnTo>
                <a:lnTo>
                  <a:pt x="2678" y="2063"/>
                </a:lnTo>
                <a:lnTo>
                  <a:pt x="2753" y="2022"/>
                </a:lnTo>
                <a:lnTo>
                  <a:pt x="2838" y="2000"/>
                </a:lnTo>
                <a:lnTo>
                  <a:pt x="2950" y="2025"/>
                </a:lnTo>
                <a:lnTo>
                  <a:pt x="3047" y="2035"/>
                </a:lnTo>
                <a:lnTo>
                  <a:pt x="3114" y="2007"/>
                </a:lnTo>
                <a:lnTo>
                  <a:pt x="3193" y="2035"/>
                </a:lnTo>
                <a:lnTo>
                  <a:pt x="3226" y="2010"/>
                </a:lnTo>
                <a:lnTo>
                  <a:pt x="3268" y="2035"/>
                </a:lnTo>
                <a:lnTo>
                  <a:pt x="3329" y="2007"/>
                </a:lnTo>
                <a:lnTo>
                  <a:pt x="3380" y="2038"/>
                </a:lnTo>
                <a:lnTo>
                  <a:pt x="3420" y="2101"/>
                </a:lnTo>
                <a:lnTo>
                  <a:pt x="3438" y="2232"/>
                </a:lnTo>
                <a:lnTo>
                  <a:pt x="3450" y="2288"/>
                </a:lnTo>
                <a:lnTo>
                  <a:pt x="3486" y="2326"/>
                </a:lnTo>
                <a:lnTo>
                  <a:pt x="3526" y="2326"/>
                </a:lnTo>
                <a:lnTo>
                  <a:pt x="3511" y="2382"/>
                </a:lnTo>
                <a:lnTo>
                  <a:pt x="3526" y="2438"/>
                </a:lnTo>
                <a:lnTo>
                  <a:pt x="3635" y="2510"/>
                </a:lnTo>
                <a:lnTo>
                  <a:pt x="3671" y="2404"/>
                </a:lnTo>
                <a:lnTo>
                  <a:pt x="3692" y="2316"/>
                </a:lnTo>
                <a:lnTo>
                  <a:pt x="3656" y="2251"/>
                </a:lnTo>
                <a:lnTo>
                  <a:pt x="3598" y="2182"/>
                </a:lnTo>
                <a:lnTo>
                  <a:pt x="3529" y="2082"/>
                </a:lnTo>
                <a:lnTo>
                  <a:pt x="3474" y="1932"/>
                </a:lnTo>
                <a:lnTo>
                  <a:pt x="3492" y="1779"/>
                </a:lnTo>
                <a:lnTo>
                  <a:pt x="3565" y="1722"/>
                </a:lnTo>
                <a:lnTo>
                  <a:pt x="3638" y="1629"/>
                </a:lnTo>
                <a:lnTo>
                  <a:pt x="3626" y="1557"/>
                </a:lnTo>
                <a:lnTo>
                  <a:pt x="3674" y="1497"/>
                </a:lnTo>
                <a:lnTo>
                  <a:pt x="3765" y="1460"/>
                </a:lnTo>
                <a:lnTo>
                  <a:pt x="3786" y="1366"/>
                </a:lnTo>
                <a:lnTo>
                  <a:pt x="3753" y="1285"/>
                </a:lnTo>
                <a:lnTo>
                  <a:pt x="3717" y="1247"/>
                </a:lnTo>
                <a:lnTo>
                  <a:pt x="3726" y="1203"/>
                </a:lnTo>
                <a:lnTo>
                  <a:pt x="3674" y="1182"/>
                </a:lnTo>
                <a:lnTo>
                  <a:pt x="3683" y="1135"/>
                </a:lnTo>
                <a:lnTo>
                  <a:pt x="3638" y="1107"/>
                </a:lnTo>
                <a:lnTo>
                  <a:pt x="3626" y="1016"/>
                </a:lnTo>
                <a:lnTo>
                  <a:pt x="3689" y="1072"/>
                </a:lnTo>
                <a:lnTo>
                  <a:pt x="3698" y="1044"/>
                </a:lnTo>
                <a:lnTo>
                  <a:pt x="3662" y="997"/>
                </a:lnTo>
                <a:lnTo>
                  <a:pt x="3692" y="956"/>
                </a:lnTo>
                <a:lnTo>
                  <a:pt x="3726" y="1000"/>
                </a:lnTo>
                <a:lnTo>
                  <a:pt x="3756" y="1078"/>
                </a:lnTo>
                <a:lnTo>
                  <a:pt x="3774" y="1057"/>
                </a:lnTo>
                <a:lnTo>
                  <a:pt x="3756" y="1003"/>
                </a:lnTo>
                <a:lnTo>
                  <a:pt x="3786" y="956"/>
                </a:lnTo>
                <a:lnTo>
                  <a:pt x="3804" y="919"/>
                </a:lnTo>
                <a:lnTo>
                  <a:pt x="3804" y="872"/>
                </a:lnTo>
                <a:lnTo>
                  <a:pt x="3786" y="806"/>
                </a:lnTo>
                <a:lnTo>
                  <a:pt x="3804" y="728"/>
                </a:lnTo>
                <a:lnTo>
                  <a:pt x="3823" y="694"/>
                </a:lnTo>
                <a:lnTo>
                  <a:pt x="3892" y="631"/>
                </a:lnTo>
                <a:lnTo>
                  <a:pt x="3968" y="619"/>
                </a:lnTo>
                <a:lnTo>
                  <a:pt x="4028" y="594"/>
                </a:lnTo>
                <a:lnTo>
                  <a:pt x="4074" y="622"/>
                </a:lnTo>
                <a:lnTo>
                  <a:pt x="4104" y="597"/>
                </a:lnTo>
                <a:lnTo>
                  <a:pt x="4113" y="544"/>
                </a:lnTo>
                <a:lnTo>
                  <a:pt x="4089" y="578"/>
                </a:lnTo>
                <a:lnTo>
                  <a:pt x="4062" y="572"/>
                </a:lnTo>
                <a:lnTo>
                  <a:pt x="4035" y="553"/>
                </a:lnTo>
                <a:lnTo>
                  <a:pt x="4013" y="525"/>
                </a:lnTo>
                <a:lnTo>
                  <a:pt x="4019" y="444"/>
                </a:lnTo>
                <a:lnTo>
                  <a:pt x="4059" y="356"/>
                </a:lnTo>
                <a:lnTo>
                  <a:pt x="4110" y="313"/>
                </a:lnTo>
                <a:lnTo>
                  <a:pt x="4168" y="281"/>
                </a:lnTo>
                <a:lnTo>
                  <a:pt x="4186" y="206"/>
                </a:lnTo>
                <a:lnTo>
                  <a:pt x="4095" y="113"/>
                </a:lnTo>
                <a:lnTo>
                  <a:pt x="4059" y="19"/>
                </a:lnTo>
                <a:lnTo>
                  <a:pt x="4001" y="53"/>
                </a:lnTo>
                <a:lnTo>
                  <a:pt x="3977" y="0"/>
                </a:lnTo>
                <a:lnTo>
                  <a:pt x="3932" y="56"/>
                </a:lnTo>
                <a:lnTo>
                  <a:pt x="3929" y="209"/>
                </a:lnTo>
                <a:lnTo>
                  <a:pt x="3886" y="300"/>
                </a:lnTo>
                <a:lnTo>
                  <a:pt x="3738" y="391"/>
                </a:lnTo>
                <a:lnTo>
                  <a:pt x="3653" y="378"/>
                </a:lnTo>
                <a:lnTo>
                  <a:pt x="3592" y="413"/>
                </a:lnTo>
                <a:lnTo>
                  <a:pt x="3583" y="478"/>
                </a:lnTo>
                <a:lnTo>
                  <a:pt x="3565" y="563"/>
                </a:lnTo>
                <a:lnTo>
                  <a:pt x="3498" y="622"/>
                </a:lnTo>
                <a:lnTo>
                  <a:pt x="3371" y="691"/>
                </a:lnTo>
                <a:lnTo>
                  <a:pt x="3323" y="731"/>
                </a:lnTo>
                <a:lnTo>
                  <a:pt x="3274" y="825"/>
                </a:lnTo>
                <a:lnTo>
                  <a:pt x="3217" y="847"/>
                </a:lnTo>
                <a:lnTo>
                  <a:pt x="3150" y="900"/>
                </a:lnTo>
                <a:lnTo>
                  <a:pt x="3077" y="844"/>
                </a:lnTo>
                <a:lnTo>
                  <a:pt x="3129" y="760"/>
                </a:lnTo>
                <a:lnTo>
                  <a:pt x="3132" y="694"/>
                </a:lnTo>
                <a:lnTo>
                  <a:pt x="3080" y="731"/>
                </a:lnTo>
                <a:lnTo>
                  <a:pt x="3023" y="731"/>
                </a:lnTo>
                <a:lnTo>
                  <a:pt x="3062" y="660"/>
                </a:lnTo>
                <a:lnTo>
                  <a:pt x="3077" y="600"/>
                </a:lnTo>
                <a:lnTo>
                  <a:pt x="3017" y="535"/>
                </a:lnTo>
                <a:lnTo>
                  <a:pt x="2950" y="531"/>
                </a:lnTo>
                <a:lnTo>
                  <a:pt x="2929" y="572"/>
                </a:lnTo>
                <a:lnTo>
                  <a:pt x="2893" y="563"/>
                </a:lnTo>
                <a:lnTo>
                  <a:pt x="2856" y="613"/>
                </a:lnTo>
                <a:lnTo>
                  <a:pt x="2859" y="713"/>
                </a:lnTo>
                <a:lnTo>
                  <a:pt x="2877" y="760"/>
                </a:lnTo>
                <a:lnTo>
                  <a:pt x="2896" y="825"/>
                </a:lnTo>
                <a:lnTo>
                  <a:pt x="2896" y="856"/>
                </a:lnTo>
                <a:lnTo>
                  <a:pt x="2887" y="910"/>
                </a:lnTo>
                <a:lnTo>
                  <a:pt x="2862" y="928"/>
                </a:lnTo>
                <a:lnTo>
                  <a:pt x="2823" y="938"/>
                </a:lnTo>
                <a:lnTo>
                  <a:pt x="2793" y="856"/>
                </a:lnTo>
                <a:lnTo>
                  <a:pt x="2750" y="788"/>
                </a:lnTo>
                <a:lnTo>
                  <a:pt x="2747" y="716"/>
                </a:lnTo>
                <a:lnTo>
                  <a:pt x="2768" y="638"/>
                </a:lnTo>
                <a:lnTo>
                  <a:pt x="2750" y="563"/>
                </a:lnTo>
                <a:lnTo>
                  <a:pt x="2877" y="488"/>
                </a:lnTo>
                <a:lnTo>
                  <a:pt x="2932" y="450"/>
                </a:lnTo>
                <a:lnTo>
                  <a:pt x="2768" y="469"/>
                </a:lnTo>
                <a:lnTo>
                  <a:pt x="2665" y="481"/>
                </a:lnTo>
                <a:lnTo>
                  <a:pt x="2632" y="403"/>
                </a:lnTo>
                <a:lnTo>
                  <a:pt x="2556" y="463"/>
                </a:lnTo>
                <a:lnTo>
                  <a:pt x="2584" y="397"/>
                </a:lnTo>
                <a:lnTo>
                  <a:pt x="2441" y="459"/>
                </a:lnTo>
                <a:lnTo>
                  <a:pt x="2360" y="422"/>
                </a:lnTo>
                <a:lnTo>
                  <a:pt x="2366" y="359"/>
                </a:lnTo>
                <a:lnTo>
                  <a:pt x="2405" y="300"/>
                </a:lnTo>
                <a:lnTo>
                  <a:pt x="2205" y="225"/>
                </a:lnTo>
                <a:lnTo>
                  <a:pt x="1505" y="166"/>
                </a:lnTo>
                <a:lnTo>
                  <a:pt x="1321" y="128"/>
                </a:lnTo>
                <a:lnTo>
                  <a:pt x="1284" y="166"/>
                </a:lnTo>
                <a:lnTo>
                  <a:pt x="1190" y="175"/>
                </a:lnTo>
                <a:lnTo>
                  <a:pt x="839" y="122"/>
                </a:lnTo>
                <a:lnTo>
                  <a:pt x="409" y="56"/>
                </a:lnTo>
              </a:path>
            </a:pathLst>
          </a:custGeom>
          <a:noFill/>
          <a:ln w="25400" cap="rnd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Freeform 21"/>
          <p:cNvSpPr>
            <a:spLocks/>
          </p:cNvSpPr>
          <p:nvPr/>
        </p:nvSpPr>
        <p:spPr bwMode="auto">
          <a:xfrm>
            <a:off x="2254250" y="1911350"/>
            <a:ext cx="584200" cy="1084263"/>
          </a:xfrm>
          <a:custGeom>
            <a:avLst/>
            <a:gdLst>
              <a:gd name="T0" fmla="*/ 2147483646 w 414"/>
              <a:gd name="T1" fmla="*/ 0 h 683"/>
              <a:gd name="T2" fmla="*/ 2147483646 w 414"/>
              <a:gd name="T3" fmla="*/ 2147483646 h 683"/>
              <a:gd name="T4" fmla="*/ 2147483646 w 414"/>
              <a:gd name="T5" fmla="*/ 2147483646 h 683"/>
              <a:gd name="T6" fmla="*/ 2147483646 w 414"/>
              <a:gd name="T7" fmla="*/ 2147483646 h 683"/>
              <a:gd name="T8" fmla="*/ 2147483646 w 414"/>
              <a:gd name="T9" fmla="*/ 2147483646 h 683"/>
              <a:gd name="T10" fmla="*/ 2147483646 w 414"/>
              <a:gd name="T11" fmla="*/ 2147483646 h 683"/>
              <a:gd name="T12" fmla="*/ 2147483646 w 414"/>
              <a:gd name="T13" fmla="*/ 2147483646 h 683"/>
              <a:gd name="T14" fmla="*/ 0 w 414"/>
              <a:gd name="T15" fmla="*/ 2147483646 h 683"/>
              <a:gd name="T16" fmla="*/ 2147483646 w 414"/>
              <a:gd name="T17" fmla="*/ 2147483646 h 683"/>
              <a:gd name="T18" fmla="*/ 2147483646 w 414"/>
              <a:gd name="T19" fmla="*/ 2147483646 h 683"/>
              <a:gd name="T20" fmla="*/ 2147483646 w 414"/>
              <a:gd name="T21" fmla="*/ 2147483646 h 683"/>
              <a:gd name="T22" fmla="*/ 2147483646 w 414"/>
              <a:gd name="T23" fmla="*/ 2147483646 h 683"/>
              <a:gd name="T24" fmla="*/ 2147483646 w 414"/>
              <a:gd name="T25" fmla="*/ 2147483646 h 683"/>
              <a:gd name="T26" fmla="*/ 2147483646 w 414"/>
              <a:gd name="T27" fmla="*/ 2147483646 h 683"/>
              <a:gd name="T28" fmla="*/ 2147483646 w 414"/>
              <a:gd name="T29" fmla="*/ 2147483646 h 683"/>
              <a:gd name="T30" fmla="*/ 2147483646 w 414"/>
              <a:gd name="T31" fmla="*/ 2147483646 h 683"/>
              <a:gd name="T32" fmla="*/ 2147483646 w 414"/>
              <a:gd name="T33" fmla="*/ 2147483646 h 683"/>
              <a:gd name="T34" fmla="*/ 2147483646 w 414"/>
              <a:gd name="T35" fmla="*/ 2147483646 h 683"/>
              <a:gd name="T36" fmla="*/ 2147483646 w 414"/>
              <a:gd name="T37" fmla="*/ 2147483646 h 683"/>
              <a:gd name="T38" fmla="*/ 2147483646 w 414"/>
              <a:gd name="T39" fmla="*/ 2147483646 h 683"/>
              <a:gd name="T40" fmla="*/ 2147483646 w 414"/>
              <a:gd name="T41" fmla="*/ 2147483646 h 683"/>
              <a:gd name="T42" fmla="*/ 2147483646 w 414"/>
              <a:gd name="T43" fmla="*/ 0 h 68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14"/>
              <a:gd name="T67" fmla="*/ 0 h 683"/>
              <a:gd name="T68" fmla="*/ 414 w 414"/>
              <a:gd name="T69" fmla="*/ 683 h 68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14" h="683">
                <a:moveTo>
                  <a:pt x="100" y="0"/>
                </a:moveTo>
                <a:lnTo>
                  <a:pt x="62" y="267"/>
                </a:lnTo>
                <a:lnTo>
                  <a:pt x="101" y="324"/>
                </a:lnTo>
                <a:lnTo>
                  <a:pt x="40" y="383"/>
                </a:lnTo>
                <a:lnTo>
                  <a:pt x="32" y="425"/>
                </a:lnTo>
                <a:lnTo>
                  <a:pt x="49" y="454"/>
                </a:lnTo>
                <a:lnTo>
                  <a:pt x="32" y="468"/>
                </a:lnTo>
                <a:lnTo>
                  <a:pt x="0" y="624"/>
                </a:lnTo>
                <a:lnTo>
                  <a:pt x="197" y="657"/>
                </a:lnTo>
                <a:lnTo>
                  <a:pt x="383" y="682"/>
                </a:lnTo>
                <a:lnTo>
                  <a:pt x="403" y="543"/>
                </a:lnTo>
                <a:lnTo>
                  <a:pt x="413" y="464"/>
                </a:lnTo>
                <a:lnTo>
                  <a:pt x="395" y="437"/>
                </a:lnTo>
                <a:lnTo>
                  <a:pt x="352" y="444"/>
                </a:lnTo>
                <a:lnTo>
                  <a:pt x="296" y="451"/>
                </a:lnTo>
                <a:lnTo>
                  <a:pt x="286" y="387"/>
                </a:lnTo>
                <a:lnTo>
                  <a:pt x="219" y="336"/>
                </a:lnTo>
                <a:lnTo>
                  <a:pt x="229" y="303"/>
                </a:lnTo>
                <a:lnTo>
                  <a:pt x="235" y="244"/>
                </a:lnTo>
                <a:lnTo>
                  <a:pt x="148" y="119"/>
                </a:lnTo>
                <a:lnTo>
                  <a:pt x="160" y="8"/>
                </a:lnTo>
                <a:lnTo>
                  <a:pt x="10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FCFEB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61" name="Freeform 22"/>
          <p:cNvSpPr>
            <a:spLocks/>
          </p:cNvSpPr>
          <p:nvPr/>
        </p:nvSpPr>
        <p:spPr bwMode="auto">
          <a:xfrm>
            <a:off x="2465388" y="1914525"/>
            <a:ext cx="1022350" cy="754063"/>
          </a:xfrm>
          <a:custGeom>
            <a:avLst/>
            <a:gdLst>
              <a:gd name="T0" fmla="*/ 2147483646 w 725"/>
              <a:gd name="T1" fmla="*/ 0 h 475"/>
              <a:gd name="T2" fmla="*/ 2147483646 w 725"/>
              <a:gd name="T3" fmla="*/ 2147483646 h 475"/>
              <a:gd name="T4" fmla="*/ 2147483646 w 725"/>
              <a:gd name="T5" fmla="*/ 2147483646 h 475"/>
              <a:gd name="T6" fmla="*/ 2147483646 w 725"/>
              <a:gd name="T7" fmla="*/ 2147483646 h 475"/>
              <a:gd name="T8" fmla="*/ 2147483646 w 725"/>
              <a:gd name="T9" fmla="*/ 2147483646 h 475"/>
              <a:gd name="T10" fmla="*/ 2147483646 w 725"/>
              <a:gd name="T11" fmla="*/ 2147483646 h 475"/>
              <a:gd name="T12" fmla="*/ 2147483646 w 725"/>
              <a:gd name="T13" fmla="*/ 2147483646 h 475"/>
              <a:gd name="T14" fmla="*/ 2147483646 w 725"/>
              <a:gd name="T15" fmla="*/ 2147483646 h 475"/>
              <a:gd name="T16" fmla="*/ 2147483646 w 725"/>
              <a:gd name="T17" fmla="*/ 2147483646 h 475"/>
              <a:gd name="T18" fmla="*/ 2147483646 w 725"/>
              <a:gd name="T19" fmla="*/ 2147483646 h 475"/>
              <a:gd name="T20" fmla="*/ 2147483646 w 725"/>
              <a:gd name="T21" fmla="*/ 2147483646 h 475"/>
              <a:gd name="T22" fmla="*/ 2147483646 w 725"/>
              <a:gd name="T23" fmla="*/ 2147483646 h 475"/>
              <a:gd name="T24" fmla="*/ 2147483646 w 725"/>
              <a:gd name="T25" fmla="*/ 2147483646 h 475"/>
              <a:gd name="T26" fmla="*/ 2147483646 w 725"/>
              <a:gd name="T27" fmla="*/ 2147483646 h 475"/>
              <a:gd name="T28" fmla="*/ 2147483646 w 725"/>
              <a:gd name="T29" fmla="*/ 2147483646 h 475"/>
              <a:gd name="T30" fmla="*/ 2147483646 w 725"/>
              <a:gd name="T31" fmla="*/ 2147483646 h 475"/>
              <a:gd name="T32" fmla="*/ 2147483646 w 725"/>
              <a:gd name="T33" fmla="*/ 2147483646 h 475"/>
              <a:gd name="T34" fmla="*/ 0 w 725"/>
              <a:gd name="T35" fmla="*/ 2147483646 h 475"/>
              <a:gd name="T36" fmla="*/ 2147483646 w 725"/>
              <a:gd name="T37" fmla="*/ 0 h 47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25"/>
              <a:gd name="T58" fmla="*/ 0 h 475"/>
              <a:gd name="T59" fmla="*/ 725 w 725"/>
              <a:gd name="T60" fmla="*/ 475 h 47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25" h="475">
                <a:moveTo>
                  <a:pt x="12" y="0"/>
                </a:moveTo>
                <a:lnTo>
                  <a:pt x="153" y="19"/>
                </a:lnTo>
                <a:lnTo>
                  <a:pt x="239" y="32"/>
                </a:lnTo>
                <a:lnTo>
                  <a:pt x="353" y="44"/>
                </a:lnTo>
                <a:lnTo>
                  <a:pt x="457" y="55"/>
                </a:lnTo>
                <a:lnTo>
                  <a:pt x="639" y="69"/>
                </a:lnTo>
                <a:lnTo>
                  <a:pt x="724" y="76"/>
                </a:lnTo>
                <a:lnTo>
                  <a:pt x="721" y="462"/>
                </a:lnTo>
                <a:lnTo>
                  <a:pt x="277" y="422"/>
                </a:lnTo>
                <a:lnTo>
                  <a:pt x="268" y="474"/>
                </a:lnTo>
                <a:lnTo>
                  <a:pt x="251" y="449"/>
                </a:lnTo>
                <a:lnTo>
                  <a:pt x="210" y="453"/>
                </a:lnTo>
                <a:lnTo>
                  <a:pt x="152" y="463"/>
                </a:lnTo>
                <a:lnTo>
                  <a:pt x="141" y="396"/>
                </a:lnTo>
                <a:lnTo>
                  <a:pt x="73" y="342"/>
                </a:lnTo>
                <a:lnTo>
                  <a:pt x="84" y="291"/>
                </a:lnTo>
                <a:lnTo>
                  <a:pt x="90" y="250"/>
                </a:lnTo>
                <a:lnTo>
                  <a:pt x="0" y="118"/>
                </a:lnTo>
                <a:lnTo>
                  <a:pt x="12" y="0"/>
                </a:lnTo>
              </a:path>
            </a:pathLst>
          </a:custGeom>
          <a:solidFill>
            <a:srgbClr val="C1CEFF"/>
          </a:solidFill>
          <a:ln w="12700" cap="rnd" cmpd="sng">
            <a:solidFill>
              <a:srgbClr val="C1CE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62" name="Freeform 23"/>
          <p:cNvSpPr>
            <a:spLocks/>
          </p:cNvSpPr>
          <p:nvPr/>
        </p:nvSpPr>
        <p:spPr bwMode="auto">
          <a:xfrm>
            <a:off x="1760538" y="1793875"/>
            <a:ext cx="652462" cy="550863"/>
          </a:xfrm>
          <a:custGeom>
            <a:avLst/>
            <a:gdLst>
              <a:gd name="T0" fmla="*/ 2147483646 w 462"/>
              <a:gd name="T1" fmla="*/ 0 h 347"/>
              <a:gd name="T2" fmla="*/ 2147483646 w 462"/>
              <a:gd name="T3" fmla="*/ 2147483646 h 347"/>
              <a:gd name="T4" fmla="*/ 2147483646 w 462"/>
              <a:gd name="T5" fmla="*/ 2147483646 h 347"/>
              <a:gd name="T6" fmla="*/ 2147483646 w 462"/>
              <a:gd name="T7" fmla="*/ 2147483646 h 347"/>
              <a:gd name="T8" fmla="*/ 2147483646 w 462"/>
              <a:gd name="T9" fmla="*/ 2147483646 h 347"/>
              <a:gd name="T10" fmla="*/ 2147483646 w 462"/>
              <a:gd name="T11" fmla="*/ 2147483646 h 347"/>
              <a:gd name="T12" fmla="*/ 2147483646 w 462"/>
              <a:gd name="T13" fmla="*/ 2147483646 h 347"/>
              <a:gd name="T14" fmla="*/ 2147483646 w 462"/>
              <a:gd name="T15" fmla="*/ 2147483646 h 347"/>
              <a:gd name="T16" fmla="*/ 2147483646 w 462"/>
              <a:gd name="T17" fmla="*/ 2147483646 h 347"/>
              <a:gd name="T18" fmla="*/ 2147483646 w 462"/>
              <a:gd name="T19" fmla="*/ 2147483646 h 347"/>
              <a:gd name="T20" fmla="*/ 2147483646 w 462"/>
              <a:gd name="T21" fmla="*/ 2147483646 h 347"/>
              <a:gd name="T22" fmla="*/ 2147483646 w 462"/>
              <a:gd name="T23" fmla="*/ 2147483646 h 347"/>
              <a:gd name="T24" fmla="*/ 2147483646 w 462"/>
              <a:gd name="T25" fmla="*/ 2147483646 h 347"/>
              <a:gd name="T26" fmla="*/ 2147483646 w 462"/>
              <a:gd name="T27" fmla="*/ 2147483646 h 347"/>
              <a:gd name="T28" fmla="*/ 2147483646 w 462"/>
              <a:gd name="T29" fmla="*/ 2147483646 h 347"/>
              <a:gd name="T30" fmla="*/ 2147483646 w 462"/>
              <a:gd name="T31" fmla="*/ 2147483646 h 347"/>
              <a:gd name="T32" fmla="*/ 2147483646 w 462"/>
              <a:gd name="T33" fmla="*/ 2147483646 h 347"/>
              <a:gd name="T34" fmla="*/ 2147483646 w 462"/>
              <a:gd name="T35" fmla="*/ 2147483646 h 347"/>
              <a:gd name="T36" fmla="*/ 2147483646 w 462"/>
              <a:gd name="T37" fmla="*/ 2147483646 h 347"/>
              <a:gd name="T38" fmla="*/ 2147483646 w 462"/>
              <a:gd name="T39" fmla="*/ 2147483646 h 347"/>
              <a:gd name="T40" fmla="*/ 0 w 462"/>
              <a:gd name="T41" fmla="*/ 2147483646 h 347"/>
              <a:gd name="T42" fmla="*/ 2147483646 w 462"/>
              <a:gd name="T43" fmla="*/ 2147483646 h 347"/>
              <a:gd name="T44" fmla="*/ 2147483646 w 462"/>
              <a:gd name="T45" fmla="*/ 2147483646 h 347"/>
              <a:gd name="T46" fmla="*/ 2147483646 w 462"/>
              <a:gd name="T47" fmla="*/ 2147483646 h 347"/>
              <a:gd name="T48" fmla="*/ 2147483646 w 462"/>
              <a:gd name="T49" fmla="*/ 2147483646 h 347"/>
              <a:gd name="T50" fmla="*/ 2147483646 w 462"/>
              <a:gd name="T51" fmla="*/ 2147483646 h 347"/>
              <a:gd name="T52" fmla="*/ 2147483646 w 462"/>
              <a:gd name="T53" fmla="*/ 2147483646 h 347"/>
              <a:gd name="T54" fmla="*/ 2147483646 w 462"/>
              <a:gd name="T55" fmla="*/ 2147483646 h 347"/>
              <a:gd name="T56" fmla="*/ 2147483646 w 462"/>
              <a:gd name="T57" fmla="*/ 2147483646 h 347"/>
              <a:gd name="T58" fmla="*/ 2147483646 w 462"/>
              <a:gd name="T59" fmla="*/ 2147483646 h 347"/>
              <a:gd name="T60" fmla="*/ 2147483646 w 462"/>
              <a:gd name="T61" fmla="*/ 2147483646 h 347"/>
              <a:gd name="T62" fmla="*/ 2147483646 w 462"/>
              <a:gd name="T63" fmla="*/ 2147483646 h 347"/>
              <a:gd name="T64" fmla="*/ 2147483646 w 462"/>
              <a:gd name="T65" fmla="*/ 2147483646 h 347"/>
              <a:gd name="T66" fmla="*/ 2147483646 w 462"/>
              <a:gd name="T67" fmla="*/ 2147483646 h 347"/>
              <a:gd name="T68" fmla="*/ 2147483646 w 462"/>
              <a:gd name="T69" fmla="*/ 2147483646 h 347"/>
              <a:gd name="T70" fmla="*/ 2147483646 w 462"/>
              <a:gd name="T71" fmla="*/ 2147483646 h 347"/>
              <a:gd name="T72" fmla="*/ 2147483646 w 462"/>
              <a:gd name="T73" fmla="*/ 2147483646 h 347"/>
              <a:gd name="T74" fmla="*/ 2147483646 w 462"/>
              <a:gd name="T75" fmla="*/ 0 h 34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62"/>
              <a:gd name="T115" fmla="*/ 0 h 347"/>
              <a:gd name="T116" fmla="*/ 462 w 462"/>
              <a:gd name="T117" fmla="*/ 347 h 34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62" h="347">
                <a:moveTo>
                  <a:pt x="117" y="0"/>
                </a:moveTo>
                <a:lnTo>
                  <a:pt x="211" y="27"/>
                </a:lnTo>
                <a:lnTo>
                  <a:pt x="284" y="44"/>
                </a:lnTo>
                <a:lnTo>
                  <a:pt x="319" y="52"/>
                </a:lnTo>
                <a:lnTo>
                  <a:pt x="355" y="57"/>
                </a:lnTo>
                <a:lnTo>
                  <a:pt x="403" y="67"/>
                </a:lnTo>
                <a:lnTo>
                  <a:pt x="461" y="77"/>
                </a:lnTo>
                <a:lnTo>
                  <a:pt x="423" y="346"/>
                </a:lnTo>
                <a:lnTo>
                  <a:pt x="245" y="307"/>
                </a:lnTo>
                <a:lnTo>
                  <a:pt x="220" y="325"/>
                </a:lnTo>
                <a:lnTo>
                  <a:pt x="188" y="298"/>
                </a:lnTo>
                <a:lnTo>
                  <a:pt x="159" y="325"/>
                </a:lnTo>
                <a:lnTo>
                  <a:pt x="133" y="302"/>
                </a:lnTo>
                <a:lnTo>
                  <a:pt x="60" y="298"/>
                </a:lnTo>
                <a:lnTo>
                  <a:pt x="70" y="254"/>
                </a:lnTo>
                <a:lnTo>
                  <a:pt x="17" y="250"/>
                </a:lnTo>
                <a:lnTo>
                  <a:pt x="12" y="225"/>
                </a:lnTo>
                <a:lnTo>
                  <a:pt x="22" y="200"/>
                </a:lnTo>
                <a:lnTo>
                  <a:pt x="9" y="176"/>
                </a:lnTo>
                <a:lnTo>
                  <a:pt x="10" y="108"/>
                </a:lnTo>
                <a:lnTo>
                  <a:pt x="0" y="56"/>
                </a:lnTo>
                <a:lnTo>
                  <a:pt x="6" y="36"/>
                </a:lnTo>
                <a:lnTo>
                  <a:pt x="30" y="44"/>
                </a:lnTo>
                <a:lnTo>
                  <a:pt x="54" y="75"/>
                </a:lnTo>
                <a:lnTo>
                  <a:pt x="100" y="81"/>
                </a:lnTo>
                <a:lnTo>
                  <a:pt x="111" y="106"/>
                </a:lnTo>
                <a:lnTo>
                  <a:pt x="89" y="106"/>
                </a:lnTo>
                <a:lnTo>
                  <a:pt x="87" y="128"/>
                </a:lnTo>
                <a:lnTo>
                  <a:pt x="100" y="130"/>
                </a:lnTo>
                <a:lnTo>
                  <a:pt x="105" y="152"/>
                </a:lnTo>
                <a:lnTo>
                  <a:pt x="78" y="168"/>
                </a:lnTo>
                <a:lnTo>
                  <a:pt x="78" y="182"/>
                </a:lnTo>
                <a:lnTo>
                  <a:pt x="109" y="182"/>
                </a:lnTo>
                <a:lnTo>
                  <a:pt x="117" y="145"/>
                </a:lnTo>
                <a:lnTo>
                  <a:pt x="140" y="122"/>
                </a:lnTo>
                <a:lnTo>
                  <a:pt x="111" y="64"/>
                </a:lnTo>
                <a:lnTo>
                  <a:pt x="129" y="45"/>
                </a:lnTo>
                <a:lnTo>
                  <a:pt x="117" y="0"/>
                </a:lnTo>
              </a:path>
            </a:pathLst>
          </a:custGeom>
          <a:solidFill>
            <a:srgbClr val="C8FEC8"/>
          </a:solidFill>
          <a:ln w="12700" cap="rnd" cmpd="sng">
            <a:solidFill>
              <a:srgbClr val="C8FEC8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63" name="Freeform 24"/>
          <p:cNvSpPr>
            <a:spLocks/>
          </p:cNvSpPr>
          <p:nvPr/>
        </p:nvSpPr>
        <p:spPr bwMode="auto">
          <a:xfrm>
            <a:off x="3429000" y="2209800"/>
            <a:ext cx="3317875" cy="2443163"/>
          </a:xfrm>
          <a:custGeom>
            <a:avLst/>
            <a:gdLst>
              <a:gd name="T0" fmla="*/ 2147483646 w 2351"/>
              <a:gd name="T1" fmla="*/ 2147483646 h 1539"/>
              <a:gd name="T2" fmla="*/ 2147483646 w 2351"/>
              <a:gd name="T3" fmla="*/ 2147483646 h 1539"/>
              <a:gd name="T4" fmla="*/ 2147483646 w 2351"/>
              <a:gd name="T5" fmla="*/ 2147483646 h 1539"/>
              <a:gd name="T6" fmla="*/ 2147483646 w 2351"/>
              <a:gd name="T7" fmla="*/ 2147483646 h 1539"/>
              <a:gd name="T8" fmla="*/ 2147483646 w 2351"/>
              <a:gd name="T9" fmla="*/ 2147483646 h 1539"/>
              <a:gd name="T10" fmla="*/ 2147483646 w 2351"/>
              <a:gd name="T11" fmla="*/ 2147483646 h 1539"/>
              <a:gd name="T12" fmla="*/ 2147483646 w 2351"/>
              <a:gd name="T13" fmla="*/ 2147483646 h 1539"/>
              <a:gd name="T14" fmla="*/ 2147483646 w 2351"/>
              <a:gd name="T15" fmla="*/ 2147483646 h 1539"/>
              <a:gd name="T16" fmla="*/ 2147483646 w 2351"/>
              <a:gd name="T17" fmla="*/ 2147483646 h 1539"/>
              <a:gd name="T18" fmla="*/ 2147483646 w 2351"/>
              <a:gd name="T19" fmla="*/ 2147483646 h 1539"/>
              <a:gd name="T20" fmla="*/ 2147483646 w 2351"/>
              <a:gd name="T21" fmla="*/ 2147483646 h 1539"/>
              <a:gd name="T22" fmla="*/ 2147483646 w 2351"/>
              <a:gd name="T23" fmla="*/ 2147483646 h 1539"/>
              <a:gd name="T24" fmla="*/ 2147483646 w 2351"/>
              <a:gd name="T25" fmla="*/ 2147483646 h 1539"/>
              <a:gd name="T26" fmla="*/ 2147483646 w 2351"/>
              <a:gd name="T27" fmla="*/ 2147483646 h 1539"/>
              <a:gd name="T28" fmla="*/ 2147483646 w 2351"/>
              <a:gd name="T29" fmla="*/ 2147483646 h 1539"/>
              <a:gd name="T30" fmla="*/ 2147483646 w 2351"/>
              <a:gd name="T31" fmla="*/ 2147483646 h 1539"/>
              <a:gd name="T32" fmla="*/ 2147483646 w 2351"/>
              <a:gd name="T33" fmla="*/ 2147483646 h 1539"/>
              <a:gd name="T34" fmla="*/ 2147483646 w 2351"/>
              <a:gd name="T35" fmla="*/ 2147483646 h 1539"/>
              <a:gd name="T36" fmla="*/ 2147483646 w 2351"/>
              <a:gd name="T37" fmla="*/ 2147483646 h 1539"/>
              <a:gd name="T38" fmla="*/ 2147483646 w 2351"/>
              <a:gd name="T39" fmla="*/ 2147483646 h 1539"/>
              <a:gd name="T40" fmla="*/ 2147483646 w 2351"/>
              <a:gd name="T41" fmla="*/ 2147483646 h 1539"/>
              <a:gd name="T42" fmla="*/ 2147483646 w 2351"/>
              <a:gd name="T43" fmla="*/ 2147483646 h 1539"/>
              <a:gd name="T44" fmla="*/ 2147483646 w 2351"/>
              <a:gd name="T45" fmla="*/ 2147483646 h 1539"/>
              <a:gd name="T46" fmla="*/ 2147483646 w 2351"/>
              <a:gd name="T47" fmla="*/ 2147483646 h 1539"/>
              <a:gd name="T48" fmla="*/ 2147483646 w 2351"/>
              <a:gd name="T49" fmla="*/ 2147483646 h 1539"/>
              <a:gd name="T50" fmla="*/ 2147483646 w 2351"/>
              <a:gd name="T51" fmla="*/ 2147483646 h 1539"/>
              <a:gd name="T52" fmla="*/ 2147483646 w 2351"/>
              <a:gd name="T53" fmla="*/ 2147483646 h 1539"/>
              <a:gd name="T54" fmla="*/ 2147483646 w 2351"/>
              <a:gd name="T55" fmla="*/ 2147483646 h 1539"/>
              <a:gd name="T56" fmla="*/ 2147483646 w 2351"/>
              <a:gd name="T57" fmla="*/ 2147483646 h 1539"/>
              <a:gd name="T58" fmla="*/ 2147483646 w 2351"/>
              <a:gd name="T59" fmla="*/ 2147483646 h 1539"/>
              <a:gd name="T60" fmla="*/ 2147483646 w 2351"/>
              <a:gd name="T61" fmla="*/ 2147483646 h 1539"/>
              <a:gd name="T62" fmla="*/ 2147483646 w 2351"/>
              <a:gd name="T63" fmla="*/ 2147483646 h 1539"/>
              <a:gd name="T64" fmla="*/ 2147483646 w 2351"/>
              <a:gd name="T65" fmla="*/ 2147483646 h 1539"/>
              <a:gd name="T66" fmla="*/ 2147483646 w 2351"/>
              <a:gd name="T67" fmla="*/ 2147483646 h 1539"/>
              <a:gd name="T68" fmla="*/ 2147483646 w 2351"/>
              <a:gd name="T69" fmla="*/ 2147483646 h 1539"/>
              <a:gd name="T70" fmla="*/ 2147483646 w 2351"/>
              <a:gd name="T71" fmla="*/ 2147483646 h 1539"/>
              <a:gd name="T72" fmla="*/ 2147483646 w 2351"/>
              <a:gd name="T73" fmla="*/ 2147483646 h 1539"/>
              <a:gd name="T74" fmla="*/ 2147483646 w 2351"/>
              <a:gd name="T75" fmla="*/ 2147483646 h 1539"/>
              <a:gd name="T76" fmla="*/ 2147483646 w 2351"/>
              <a:gd name="T77" fmla="*/ 2147483646 h 1539"/>
              <a:gd name="T78" fmla="*/ 2147483646 w 2351"/>
              <a:gd name="T79" fmla="*/ 2147483646 h 1539"/>
              <a:gd name="T80" fmla="*/ 2147483646 w 2351"/>
              <a:gd name="T81" fmla="*/ 2147483646 h 1539"/>
              <a:gd name="T82" fmla="*/ 2147483646 w 2351"/>
              <a:gd name="T83" fmla="*/ 2147483646 h 1539"/>
              <a:gd name="T84" fmla="*/ 2147483646 w 2351"/>
              <a:gd name="T85" fmla="*/ 2147483646 h 1539"/>
              <a:gd name="T86" fmla="*/ 2147483646 w 2351"/>
              <a:gd name="T87" fmla="*/ 2147483646 h 1539"/>
              <a:gd name="T88" fmla="*/ 2147483646 w 2351"/>
              <a:gd name="T89" fmla="*/ 2147483646 h 1539"/>
              <a:gd name="T90" fmla="*/ 2147483646 w 2351"/>
              <a:gd name="T91" fmla="*/ 2147483646 h 1539"/>
              <a:gd name="T92" fmla="*/ 2147483646 w 2351"/>
              <a:gd name="T93" fmla="*/ 2147483646 h 1539"/>
              <a:gd name="T94" fmla="*/ 2147483646 w 2351"/>
              <a:gd name="T95" fmla="*/ 2147483646 h 1539"/>
              <a:gd name="T96" fmla="*/ 2147483646 w 2351"/>
              <a:gd name="T97" fmla="*/ 2147483646 h 1539"/>
              <a:gd name="T98" fmla="*/ 2147483646 w 2351"/>
              <a:gd name="T99" fmla="*/ 2147483646 h 1539"/>
              <a:gd name="T100" fmla="*/ 2147483646 w 2351"/>
              <a:gd name="T101" fmla="*/ 2147483646 h 1539"/>
              <a:gd name="T102" fmla="*/ 2147483646 w 2351"/>
              <a:gd name="T103" fmla="*/ 2147483646 h 1539"/>
              <a:gd name="T104" fmla="*/ 2147483646 w 2351"/>
              <a:gd name="T105" fmla="*/ 2147483646 h 1539"/>
              <a:gd name="T106" fmla="*/ 2147483646 w 2351"/>
              <a:gd name="T107" fmla="*/ 2147483646 h 1539"/>
              <a:gd name="T108" fmla="*/ 2147483646 w 2351"/>
              <a:gd name="T109" fmla="*/ 2147483646 h 1539"/>
              <a:gd name="T110" fmla="*/ 2147483646 w 2351"/>
              <a:gd name="T111" fmla="*/ 2147483646 h 1539"/>
              <a:gd name="T112" fmla="*/ 2147483646 w 2351"/>
              <a:gd name="T113" fmla="*/ 2147483646 h 1539"/>
              <a:gd name="T114" fmla="*/ 2147483646 w 2351"/>
              <a:gd name="T115" fmla="*/ 2147483646 h 1539"/>
              <a:gd name="T116" fmla="*/ 2147483646 w 2351"/>
              <a:gd name="T117" fmla="*/ 2147483646 h 1539"/>
              <a:gd name="T118" fmla="*/ 2147483646 w 2351"/>
              <a:gd name="T119" fmla="*/ 2147483646 h 1539"/>
              <a:gd name="T120" fmla="*/ 2147483646 w 2351"/>
              <a:gd name="T121" fmla="*/ 2147483646 h 1539"/>
              <a:gd name="T122" fmla="*/ 2147483646 w 2351"/>
              <a:gd name="T123" fmla="*/ 2147483646 h 1539"/>
              <a:gd name="T124" fmla="*/ 2147483646 w 2351"/>
              <a:gd name="T125" fmla="*/ 2147483646 h 15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351"/>
              <a:gd name="T190" fmla="*/ 0 h 1539"/>
              <a:gd name="T191" fmla="*/ 2351 w 2351"/>
              <a:gd name="T192" fmla="*/ 1539 h 153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351" h="1539">
                <a:moveTo>
                  <a:pt x="1353" y="109"/>
                </a:moveTo>
                <a:lnTo>
                  <a:pt x="1547" y="951"/>
                </a:lnTo>
                <a:lnTo>
                  <a:pt x="1571" y="940"/>
                </a:lnTo>
                <a:lnTo>
                  <a:pt x="1600" y="946"/>
                </a:lnTo>
                <a:lnTo>
                  <a:pt x="1630" y="937"/>
                </a:lnTo>
                <a:lnTo>
                  <a:pt x="1743" y="1025"/>
                </a:lnTo>
                <a:lnTo>
                  <a:pt x="1741" y="1038"/>
                </a:lnTo>
                <a:lnTo>
                  <a:pt x="1763" y="1022"/>
                </a:lnTo>
                <a:lnTo>
                  <a:pt x="1793" y="1019"/>
                </a:lnTo>
                <a:lnTo>
                  <a:pt x="1812" y="1013"/>
                </a:lnTo>
                <a:lnTo>
                  <a:pt x="1811" y="989"/>
                </a:lnTo>
                <a:lnTo>
                  <a:pt x="1810" y="964"/>
                </a:lnTo>
                <a:lnTo>
                  <a:pt x="1854" y="962"/>
                </a:lnTo>
                <a:lnTo>
                  <a:pt x="1887" y="959"/>
                </a:lnTo>
                <a:lnTo>
                  <a:pt x="1915" y="995"/>
                </a:lnTo>
                <a:lnTo>
                  <a:pt x="1978" y="1016"/>
                </a:lnTo>
                <a:lnTo>
                  <a:pt x="1980" y="1034"/>
                </a:lnTo>
                <a:lnTo>
                  <a:pt x="2001" y="1027"/>
                </a:lnTo>
                <a:lnTo>
                  <a:pt x="2050" y="1064"/>
                </a:lnTo>
                <a:lnTo>
                  <a:pt x="2049" y="1082"/>
                </a:lnTo>
                <a:lnTo>
                  <a:pt x="2111" y="1111"/>
                </a:lnTo>
                <a:lnTo>
                  <a:pt x="2147" y="1144"/>
                </a:lnTo>
                <a:lnTo>
                  <a:pt x="2176" y="1166"/>
                </a:lnTo>
                <a:lnTo>
                  <a:pt x="2183" y="1178"/>
                </a:lnTo>
                <a:lnTo>
                  <a:pt x="2270" y="1188"/>
                </a:lnTo>
                <a:lnTo>
                  <a:pt x="2310" y="1197"/>
                </a:lnTo>
                <a:lnTo>
                  <a:pt x="2324" y="1224"/>
                </a:lnTo>
                <a:lnTo>
                  <a:pt x="2336" y="1251"/>
                </a:lnTo>
                <a:lnTo>
                  <a:pt x="2350" y="1266"/>
                </a:lnTo>
                <a:lnTo>
                  <a:pt x="2339" y="1289"/>
                </a:lnTo>
                <a:lnTo>
                  <a:pt x="2314" y="1310"/>
                </a:lnTo>
                <a:lnTo>
                  <a:pt x="2303" y="1306"/>
                </a:lnTo>
                <a:lnTo>
                  <a:pt x="2283" y="1273"/>
                </a:lnTo>
                <a:lnTo>
                  <a:pt x="2280" y="1246"/>
                </a:lnTo>
                <a:lnTo>
                  <a:pt x="2256" y="1230"/>
                </a:lnTo>
                <a:lnTo>
                  <a:pt x="2227" y="1232"/>
                </a:lnTo>
                <a:lnTo>
                  <a:pt x="2216" y="1232"/>
                </a:lnTo>
                <a:lnTo>
                  <a:pt x="2213" y="1256"/>
                </a:lnTo>
                <a:lnTo>
                  <a:pt x="2189" y="1244"/>
                </a:lnTo>
                <a:lnTo>
                  <a:pt x="2176" y="1228"/>
                </a:lnTo>
                <a:lnTo>
                  <a:pt x="2156" y="1227"/>
                </a:lnTo>
                <a:lnTo>
                  <a:pt x="2152" y="1193"/>
                </a:lnTo>
                <a:lnTo>
                  <a:pt x="2119" y="1170"/>
                </a:lnTo>
                <a:lnTo>
                  <a:pt x="2081" y="1150"/>
                </a:lnTo>
                <a:lnTo>
                  <a:pt x="2023" y="1087"/>
                </a:lnTo>
                <a:lnTo>
                  <a:pt x="1975" y="1066"/>
                </a:lnTo>
                <a:lnTo>
                  <a:pt x="2009" y="1115"/>
                </a:lnTo>
                <a:lnTo>
                  <a:pt x="2022" y="1147"/>
                </a:lnTo>
                <a:lnTo>
                  <a:pt x="2008" y="1165"/>
                </a:lnTo>
                <a:lnTo>
                  <a:pt x="1990" y="1145"/>
                </a:lnTo>
                <a:lnTo>
                  <a:pt x="1964" y="1120"/>
                </a:lnTo>
                <a:lnTo>
                  <a:pt x="1961" y="1100"/>
                </a:lnTo>
                <a:lnTo>
                  <a:pt x="1921" y="1085"/>
                </a:lnTo>
                <a:lnTo>
                  <a:pt x="1887" y="1087"/>
                </a:lnTo>
                <a:lnTo>
                  <a:pt x="1848" y="1099"/>
                </a:lnTo>
                <a:lnTo>
                  <a:pt x="1809" y="1103"/>
                </a:lnTo>
                <a:lnTo>
                  <a:pt x="1776" y="1083"/>
                </a:lnTo>
                <a:lnTo>
                  <a:pt x="1714" y="1063"/>
                </a:lnTo>
                <a:lnTo>
                  <a:pt x="1682" y="1048"/>
                </a:lnTo>
                <a:lnTo>
                  <a:pt x="1649" y="1042"/>
                </a:lnTo>
                <a:lnTo>
                  <a:pt x="1625" y="1024"/>
                </a:lnTo>
                <a:lnTo>
                  <a:pt x="1606" y="1005"/>
                </a:lnTo>
                <a:lnTo>
                  <a:pt x="1551" y="1014"/>
                </a:lnTo>
                <a:lnTo>
                  <a:pt x="1504" y="995"/>
                </a:lnTo>
                <a:lnTo>
                  <a:pt x="1469" y="995"/>
                </a:lnTo>
                <a:lnTo>
                  <a:pt x="1421" y="1007"/>
                </a:lnTo>
                <a:lnTo>
                  <a:pt x="1366" y="1022"/>
                </a:lnTo>
                <a:lnTo>
                  <a:pt x="1325" y="1007"/>
                </a:lnTo>
                <a:lnTo>
                  <a:pt x="1306" y="987"/>
                </a:lnTo>
                <a:lnTo>
                  <a:pt x="1283" y="987"/>
                </a:lnTo>
                <a:lnTo>
                  <a:pt x="1261" y="988"/>
                </a:lnTo>
                <a:lnTo>
                  <a:pt x="1232" y="977"/>
                </a:lnTo>
                <a:lnTo>
                  <a:pt x="1218" y="954"/>
                </a:lnTo>
                <a:lnTo>
                  <a:pt x="1179" y="947"/>
                </a:lnTo>
                <a:lnTo>
                  <a:pt x="1143" y="953"/>
                </a:lnTo>
                <a:lnTo>
                  <a:pt x="1112" y="947"/>
                </a:lnTo>
                <a:lnTo>
                  <a:pt x="1098" y="968"/>
                </a:lnTo>
                <a:lnTo>
                  <a:pt x="1103" y="999"/>
                </a:lnTo>
                <a:lnTo>
                  <a:pt x="1116" y="1012"/>
                </a:lnTo>
                <a:lnTo>
                  <a:pt x="1118" y="1028"/>
                </a:lnTo>
                <a:lnTo>
                  <a:pt x="1094" y="1035"/>
                </a:lnTo>
                <a:lnTo>
                  <a:pt x="1055" y="1048"/>
                </a:lnTo>
                <a:lnTo>
                  <a:pt x="1024" y="1067"/>
                </a:lnTo>
                <a:lnTo>
                  <a:pt x="972" y="1109"/>
                </a:lnTo>
                <a:lnTo>
                  <a:pt x="941" y="1126"/>
                </a:lnTo>
                <a:lnTo>
                  <a:pt x="906" y="1124"/>
                </a:lnTo>
                <a:lnTo>
                  <a:pt x="903" y="1110"/>
                </a:lnTo>
                <a:lnTo>
                  <a:pt x="929" y="1090"/>
                </a:lnTo>
                <a:lnTo>
                  <a:pt x="900" y="1074"/>
                </a:lnTo>
                <a:lnTo>
                  <a:pt x="898" y="1063"/>
                </a:lnTo>
                <a:lnTo>
                  <a:pt x="923" y="1025"/>
                </a:lnTo>
                <a:lnTo>
                  <a:pt x="934" y="1001"/>
                </a:lnTo>
                <a:lnTo>
                  <a:pt x="933" y="984"/>
                </a:lnTo>
                <a:lnTo>
                  <a:pt x="969" y="966"/>
                </a:lnTo>
                <a:lnTo>
                  <a:pt x="1000" y="962"/>
                </a:lnTo>
                <a:lnTo>
                  <a:pt x="1077" y="963"/>
                </a:lnTo>
                <a:lnTo>
                  <a:pt x="1021" y="945"/>
                </a:lnTo>
                <a:lnTo>
                  <a:pt x="1067" y="933"/>
                </a:lnTo>
                <a:lnTo>
                  <a:pt x="985" y="925"/>
                </a:lnTo>
                <a:lnTo>
                  <a:pt x="966" y="928"/>
                </a:lnTo>
                <a:lnTo>
                  <a:pt x="909" y="966"/>
                </a:lnTo>
                <a:lnTo>
                  <a:pt x="883" y="1006"/>
                </a:lnTo>
                <a:lnTo>
                  <a:pt x="868" y="1018"/>
                </a:lnTo>
                <a:lnTo>
                  <a:pt x="864" y="1028"/>
                </a:lnTo>
                <a:lnTo>
                  <a:pt x="845" y="1028"/>
                </a:lnTo>
                <a:lnTo>
                  <a:pt x="850" y="1056"/>
                </a:lnTo>
                <a:lnTo>
                  <a:pt x="828" y="1078"/>
                </a:lnTo>
                <a:lnTo>
                  <a:pt x="811" y="1083"/>
                </a:lnTo>
                <a:lnTo>
                  <a:pt x="783" y="1090"/>
                </a:lnTo>
                <a:lnTo>
                  <a:pt x="759" y="1127"/>
                </a:lnTo>
                <a:lnTo>
                  <a:pt x="749" y="1142"/>
                </a:lnTo>
                <a:lnTo>
                  <a:pt x="760" y="1153"/>
                </a:lnTo>
                <a:lnTo>
                  <a:pt x="795" y="1162"/>
                </a:lnTo>
                <a:lnTo>
                  <a:pt x="796" y="1171"/>
                </a:lnTo>
                <a:lnTo>
                  <a:pt x="776" y="1188"/>
                </a:lnTo>
                <a:lnTo>
                  <a:pt x="760" y="1204"/>
                </a:lnTo>
                <a:lnTo>
                  <a:pt x="751" y="1228"/>
                </a:lnTo>
                <a:lnTo>
                  <a:pt x="675" y="1261"/>
                </a:lnTo>
                <a:lnTo>
                  <a:pt x="649" y="1291"/>
                </a:lnTo>
                <a:lnTo>
                  <a:pt x="610" y="1307"/>
                </a:lnTo>
                <a:lnTo>
                  <a:pt x="611" y="1325"/>
                </a:lnTo>
                <a:lnTo>
                  <a:pt x="580" y="1339"/>
                </a:lnTo>
                <a:lnTo>
                  <a:pt x="548" y="1357"/>
                </a:lnTo>
                <a:lnTo>
                  <a:pt x="514" y="1360"/>
                </a:lnTo>
                <a:lnTo>
                  <a:pt x="487" y="1384"/>
                </a:lnTo>
                <a:lnTo>
                  <a:pt x="467" y="1408"/>
                </a:lnTo>
                <a:lnTo>
                  <a:pt x="453" y="1425"/>
                </a:lnTo>
                <a:lnTo>
                  <a:pt x="420" y="1426"/>
                </a:lnTo>
                <a:lnTo>
                  <a:pt x="393" y="1439"/>
                </a:lnTo>
                <a:lnTo>
                  <a:pt x="337" y="1444"/>
                </a:lnTo>
                <a:lnTo>
                  <a:pt x="317" y="1460"/>
                </a:lnTo>
                <a:lnTo>
                  <a:pt x="266" y="1465"/>
                </a:lnTo>
                <a:lnTo>
                  <a:pt x="238" y="1470"/>
                </a:lnTo>
                <a:lnTo>
                  <a:pt x="203" y="1497"/>
                </a:lnTo>
                <a:lnTo>
                  <a:pt x="179" y="1498"/>
                </a:lnTo>
                <a:lnTo>
                  <a:pt x="141" y="1503"/>
                </a:lnTo>
                <a:lnTo>
                  <a:pt x="125" y="1512"/>
                </a:lnTo>
                <a:lnTo>
                  <a:pt x="102" y="1528"/>
                </a:lnTo>
                <a:lnTo>
                  <a:pt x="67" y="1527"/>
                </a:lnTo>
                <a:lnTo>
                  <a:pt x="57" y="1523"/>
                </a:lnTo>
                <a:lnTo>
                  <a:pt x="47" y="1523"/>
                </a:lnTo>
                <a:lnTo>
                  <a:pt x="2" y="1538"/>
                </a:lnTo>
                <a:lnTo>
                  <a:pt x="0" y="1528"/>
                </a:lnTo>
                <a:lnTo>
                  <a:pt x="17" y="1523"/>
                </a:lnTo>
                <a:lnTo>
                  <a:pt x="31" y="1499"/>
                </a:lnTo>
                <a:lnTo>
                  <a:pt x="67" y="1490"/>
                </a:lnTo>
                <a:lnTo>
                  <a:pt x="111" y="1487"/>
                </a:lnTo>
                <a:lnTo>
                  <a:pt x="148" y="1475"/>
                </a:lnTo>
                <a:lnTo>
                  <a:pt x="167" y="1470"/>
                </a:lnTo>
                <a:lnTo>
                  <a:pt x="217" y="1429"/>
                </a:lnTo>
                <a:lnTo>
                  <a:pt x="297" y="1417"/>
                </a:lnTo>
                <a:lnTo>
                  <a:pt x="325" y="1429"/>
                </a:lnTo>
                <a:lnTo>
                  <a:pt x="367" y="1387"/>
                </a:lnTo>
                <a:lnTo>
                  <a:pt x="412" y="1360"/>
                </a:lnTo>
                <a:lnTo>
                  <a:pt x="459" y="1334"/>
                </a:lnTo>
                <a:lnTo>
                  <a:pt x="489" y="1308"/>
                </a:lnTo>
                <a:lnTo>
                  <a:pt x="530" y="1288"/>
                </a:lnTo>
                <a:lnTo>
                  <a:pt x="539" y="1263"/>
                </a:lnTo>
                <a:lnTo>
                  <a:pt x="538" y="1233"/>
                </a:lnTo>
                <a:lnTo>
                  <a:pt x="556" y="1195"/>
                </a:lnTo>
                <a:lnTo>
                  <a:pt x="598" y="1171"/>
                </a:lnTo>
                <a:lnTo>
                  <a:pt x="569" y="1162"/>
                </a:lnTo>
                <a:lnTo>
                  <a:pt x="519" y="1166"/>
                </a:lnTo>
                <a:lnTo>
                  <a:pt x="474" y="1157"/>
                </a:lnTo>
                <a:lnTo>
                  <a:pt x="465" y="1171"/>
                </a:lnTo>
                <a:lnTo>
                  <a:pt x="465" y="1188"/>
                </a:lnTo>
                <a:lnTo>
                  <a:pt x="455" y="1191"/>
                </a:lnTo>
                <a:lnTo>
                  <a:pt x="441" y="1169"/>
                </a:lnTo>
                <a:lnTo>
                  <a:pt x="431" y="1161"/>
                </a:lnTo>
                <a:lnTo>
                  <a:pt x="438" y="1146"/>
                </a:lnTo>
                <a:lnTo>
                  <a:pt x="425" y="1152"/>
                </a:lnTo>
                <a:lnTo>
                  <a:pt x="416" y="1154"/>
                </a:lnTo>
                <a:lnTo>
                  <a:pt x="405" y="1142"/>
                </a:lnTo>
                <a:lnTo>
                  <a:pt x="407" y="1124"/>
                </a:lnTo>
                <a:lnTo>
                  <a:pt x="383" y="1122"/>
                </a:lnTo>
                <a:lnTo>
                  <a:pt x="353" y="1147"/>
                </a:lnTo>
                <a:lnTo>
                  <a:pt x="334" y="1148"/>
                </a:lnTo>
                <a:lnTo>
                  <a:pt x="312" y="1163"/>
                </a:lnTo>
                <a:lnTo>
                  <a:pt x="298" y="1168"/>
                </a:lnTo>
                <a:lnTo>
                  <a:pt x="297" y="1155"/>
                </a:lnTo>
                <a:lnTo>
                  <a:pt x="301" y="1151"/>
                </a:lnTo>
                <a:lnTo>
                  <a:pt x="293" y="1106"/>
                </a:lnTo>
                <a:lnTo>
                  <a:pt x="307" y="1096"/>
                </a:lnTo>
                <a:lnTo>
                  <a:pt x="304" y="1069"/>
                </a:lnTo>
                <a:lnTo>
                  <a:pt x="299" y="1059"/>
                </a:lnTo>
                <a:lnTo>
                  <a:pt x="285" y="1016"/>
                </a:lnTo>
                <a:lnTo>
                  <a:pt x="273" y="1018"/>
                </a:lnTo>
                <a:lnTo>
                  <a:pt x="257" y="1034"/>
                </a:lnTo>
                <a:lnTo>
                  <a:pt x="240" y="1048"/>
                </a:lnTo>
                <a:lnTo>
                  <a:pt x="190" y="1042"/>
                </a:lnTo>
                <a:lnTo>
                  <a:pt x="184" y="1039"/>
                </a:lnTo>
                <a:lnTo>
                  <a:pt x="182" y="1019"/>
                </a:lnTo>
                <a:lnTo>
                  <a:pt x="180" y="999"/>
                </a:lnTo>
                <a:lnTo>
                  <a:pt x="152" y="989"/>
                </a:lnTo>
                <a:lnTo>
                  <a:pt x="138" y="971"/>
                </a:lnTo>
                <a:lnTo>
                  <a:pt x="154" y="956"/>
                </a:lnTo>
                <a:lnTo>
                  <a:pt x="171" y="942"/>
                </a:lnTo>
                <a:lnTo>
                  <a:pt x="167" y="929"/>
                </a:lnTo>
                <a:lnTo>
                  <a:pt x="161" y="930"/>
                </a:lnTo>
                <a:lnTo>
                  <a:pt x="163" y="924"/>
                </a:lnTo>
                <a:lnTo>
                  <a:pt x="168" y="920"/>
                </a:lnTo>
                <a:lnTo>
                  <a:pt x="167" y="907"/>
                </a:lnTo>
                <a:lnTo>
                  <a:pt x="125" y="906"/>
                </a:lnTo>
                <a:lnTo>
                  <a:pt x="115" y="894"/>
                </a:lnTo>
                <a:lnTo>
                  <a:pt x="100" y="872"/>
                </a:lnTo>
                <a:lnTo>
                  <a:pt x="111" y="847"/>
                </a:lnTo>
                <a:lnTo>
                  <a:pt x="132" y="842"/>
                </a:lnTo>
                <a:lnTo>
                  <a:pt x="148" y="838"/>
                </a:lnTo>
                <a:lnTo>
                  <a:pt x="151" y="814"/>
                </a:lnTo>
                <a:lnTo>
                  <a:pt x="162" y="800"/>
                </a:lnTo>
                <a:lnTo>
                  <a:pt x="204" y="777"/>
                </a:lnTo>
                <a:lnTo>
                  <a:pt x="224" y="744"/>
                </a:lnTo>
                <a:lnTo>
                  <a:pt x="247" y="718"/>
                </a:lnTo>
                <a:lnTo>
                  <a:pt x="269" y="723"/>
                </a:lnTo>
                <a:lnTo>
                  <a:pt x="299" y="743"/>
                </a:lnTo>
                <a:lnTo>
                  <a:pt x="322" y="732"/>
                </a:lnTo>
                <a:lnTo>
                  <a:pt x="340" y="718"/>
                </a:lnTo>
                <a:lnTo>
                  <a:pt x="336" y="702"/>
                </a:lnTo>
                <a:lnTo>
                  <a:pt x="356" y="696"/>
                </a:lnTo>
                <a:lnTo>
                  <a:pt x="388" y="718"/>
                </a:lnTo>
                <a:lnTo>
                  <a:pt x="415" y="715"/>
                </a:lnTo>
                <a:lnTo>
                  <a:pt x="434" y="696"/>
                </a:lnTo>
                <a:lnTo>
                  <a:pt x="432" y="655"/>
                </a:lnTo>
                <a:lnTo>
                  <a:pt x="430" y="619"/>
                </a:lnTo>
                <a:lnTo>
                  <a:pt x="465" y="627"/>
                </a:lnTo>
                <a:lnTo>
                  <a:pt x="469" y="617"/>
                </a:lnTo>
                <a:lnTo>
                  <a:pt x="468" y="597"/>
                </a:lnTo>
                <a:lnTo>
                  <a:pt x="443" y="581"/>
                </a:lnTo>
                <a:lnTo>
                  <a:pt x="409" y="585"/>
                </a:lnTo>
                <a:lnTo>
                  <a:pt x="383" y="601"/>
                </a:lnTo>
                <a:lnTo>
                  <a:pt x="355" y="611"/>
                </a:lnTo>
                <a:lnTo>
                  <a:pt x="327" y="624"/>
                </a:lnTo>
                <a:lnTo>
                  <a:pt x="311" y="624"/>
                </a:lnTo>
                <a:lnTo>
                  <a:pt x="304" y="601"/>
                </a:lnTo>
                <a:lnTo>
                  <a:pt x="293" y="597"/>
                </a:lnTo>
                <a:lnTo>
                  <a:pt x="269" y="597"/>
                </a:lnTo>
                <a:lnTo>
                  <a:pt x="225" y="596"/>
                </a:lnTo>
                <a:lnTo>
                  <a:pt x="213" y="582"/>
                </a:lnTo>
                <a:lnTo>
                  <a:pt x="184" y="573"/>
                </a:lnTo>
                <a:lnTo>
                  <a:pt x="183" y="564"/>
                </a:lnTo>
                <a:lnTo>
                  <a:pt x="168" y="547"/>
                </a:lnTo>
                <a:lnTo>
                  <a:pt x="172" y="534"/>
                </a:lnTo>
                <a:lnTo>
                  <a:pt x="185" y="528"/>
                </a:lnTo>
                <a:lnTo>
                  <a:pt x="194" y="519"/>
                </a:lnTo>
                <a:lnTo>
                  <a:pt x="181" y="506"/>
                </a:lnTo>
                <a:lnTo>
                  <a:pt x="159" y="503"/>
                </a:lnTo>
                <a:lnTo>
                  <a:pt x="129" y="493"/>
                </a:lnTo>
                <a:lnTo>
                  <a:pt x="128" y="464"/>
                </a:lnTo>
                <a:lnTo>
                  <a:pt x="132" y="465"/>
                </a:lnTo>
                <a:lnTo>
                  <a:pt x="166" y="458"/>
                </a:lnTo>
                <a:lnTo>
                  <a:pt x="188" y="442"/>
                </a:lnTo>
                <a:lnTo>
                  <a:pt x="216" y="438"/>
                </a:lnTo>
                <a:lnTo>
                  <a:pt x="233" y="447"/>
                </a:lnTo>
                <a:lnTo>
                  <a:pt x="265" y="418"/>
                </a:lnTo>
                <a:lnTo>
                  <a:pt x="291" y="413"/>
                </a:lnTo>
                <a:lnTo>
                  <a:pt x="325" y="402"/>
                </a:lnTo>
                <a:lnTo>
                  <a:pt x="343" y="415"/>
                </a:lnTo>
                <a:lnTo>
                  <a:pt x="345" y="424"/>
                </a:lnTo>
                <a:lnTo>
                  <a:pt x="329" y="443"/>
                </a:lnTo>
                <a:lnTo>
                  <a:pt x="342" y="460"/>
                </a:lnTo>
                <a:lnTo>
                  <a:pt x="382" y="461"/>
                </a:lnTo>
                <a:lnTo>
                  <a:pt x="426" y="471"/>
                </a:lnTo>
                <a:lnTo>
                  <a:pt x="381" y="415"/>
                </a:lnTo>
                <a:lnTo>
                  <a:pt x="435" y="453"/>
                </a:lnTo>
                <a:lnTo>
                  <a:pt x="448" y="448"/>
                </a:lnTo>
                <a:lnTo>
                  <a:pt x="415" y="409"/>
                </a:lnTo>
                <a:lnTo>
                  <a:pt x="410" y="399"/>
                </a:lnTo>
                <a:lnTo>
                  <a:pt x="427" y="394"/>
                </a:lnTo>
                <a:lnTo>
                  <a:pt x="448" y="384"/>
                </a:lnTo>
                <a:lnTo>
                  <a:pt x="430" y="368"/>
                </a:lnTo>
                <a:lnTo>
                  <a:pt x="408" y="369"/>
                </a:lnTo>
                <a:lnTo>
                  <a:pt x="372" y="367"/>
                </a:lnTo>
                <a:lnTo>
                  <a:pt x="368" y="359"/>
                </a:lnTo>
                <a:lnTo>
                  <a:pt x="355" y="342"/>
                </a:lnTo>
                <a:lnTo>
                  <a:pt x="363" y="318"/>
                </a:lnTo>
                <a:lnTo>
                  <a:pt x="334" y="300"/>
                </a:lnTo>
                <a:lnTo>
                  <a:pt x="304" y="288"/>
                </a:lnTo>
                <a:lnTo>
                  <a:pt x="302" y="257"/>
                </a:lnTo>
                <a:lnTo>
                  <a:pt x="283" y="246"/>
                </a:lnTo>
                <a:lnTo>
                  <a:pt x="265" y="230"/>
                </a:lnTo>
                <a:lnTo>
                  <a:pt x="281" y="219"/>
                </a:lnTo>
                <a:lnTo>
                  <a:pt x="289" y="190"/>
                </a:lnTo>
                <a:lnTo>
                  <a:pt x="330" y="187"/>
                </a:lnTo>
                <a:lnTo>
                  <a:pt x="356" y="181"/>
                </a:lnTo>
                <a:lnTo>
                  <a:pt x="395" y="174"/>
                </a:lnTo>
                <a:lnTo>
                  <a:pt x="418" y="171"/>
                </a:lnTo>
                <a:lnTo>
                  <a:pt x="433" y="157"/>
                </a:lnTo>
                <a:lnTo>
                  <a:pt x="452" y="119"/>
                </a:lnTo>
                <a:lnTo>
                  <a:pt x="480" y="107"/>
                </a:lnTo>
                <a:lnTo>
                  <a:pt x="506" y="85"/>
                </a:lnTo>
                <a:lnTo>
                  <a:pt x="538" y="73"/>
                </a:lnTo>
                <a:lnTo>
                  <a:pt x="571" y="68"/>
                </a:lnTo>
                <a:lnTo>
                  <a:pt x="584" y="47"/>
                </a:lnTo>
                <a:lnTo>
                  <a:pt x="608" y="37"/>
                </a:lnTo>
                <a:lnTo>
                  <a:pt x="636" y="43"/>
                </a:lnTo>
                <a:lnTo>
                  <a:pt x="667" y="31"/>
                </a:lnTo>
                <a:lnTo>
                  <a:pt x="688" y="18"/>
                </a:lnTo>
                <a:lnTo>
                  <a:pt x="701" y="5"/>
                </a:lnTo>
                <a:lnTo>
                  <a:pt x="716" y="0"/>
                </a:lnTo>
                <a:lnTo>
                  <a:pt x="757" y="14"/>
                </a:lnTo>
                <a:lnTo>
                  <a:pt x="786" y="17"/>
                </a:lnTo>
                <a:lnTo>
                  <a:pt x="802" y="31"/>
                </a:lnTo>
                <a:lnTo>
                  <a:pt x="848" y="32"/>
                </a:lnTo>
                <a:lnTo>
                  <a:pt x="888" y="42"/>
                </a:lnTo>
                <a:lnTo>
                  <a:pt x="873" y="62"/>
                </a:lnTo>
                <a:lnTo>
                  <a:pt x="875" y="72"/>
                </a:lnTo>
                <a:lnTo>
                  <a:pt x="915" y="76"/>
                </a:lnTo>
                <a:lnTo>
                  <a:pt x="959" y="72"/>
                </a:lnTo>
                <a:lnTo>
                  <a:pt x="985" y="74"/>
                </a:lnTo>
                <a:lnTo>
                  <a:pt x="1034" y="78"/>
                </a:lnTo>
                <a:lnTo>
                  <a:pt x="1084" y="87"/>
                </a:lnTo>
                <a:lnTo>
                  <a:pt x="1097" y="96"/>
                </a:lnTo>
                <a:lnTo>
                  <a:pt x="1142" y="88"/>
                </a:lnTo>
                <a:lnTo>
                  <a:pt x="1159" y="99"/>
                </a:lnTo>
                <a:lnTo>
                  <a:pt x="1194" y="96"/>
                </a:lnTo>
                <a:lnTo>
                  <a:pt x="1225" y="90"/>
                </a:lnTo>
                <a:lnTo>
                  <a:pt x="1243" y="79"/>
                </a:lnTo>
                <a:lnTo>
                  <a:pt x="1271" y="90"/>
                </a:lnTo>
                <a:lnTo>
                  <a:pt x="1353" y="109"/>
                </a:lnTo>
              </a:path>
            </a:pathLst>
          </a:custGeom>
          <a:solidFill>
            <a:srgbClr val="E3BE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prstDash val="solid"/>
                <a:round/>
                <a:headEnd type="triangl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4" name="Freeform 25"/>
          <p:cNvSpPr>
            <a:spLocks/>
          </p:cNvSpPr>
          <p:nvPr/>
        </p:nvSpPr>
        <p:spPr bwMode="auto">
          <a:xfrm>
            <a:off x="2778125" y="2586038"/>
            <a:ext cx="771525" cy="657225"/>
          </a:xfrm>
          <a:custGeom>
            <a:avLst/>
            <a:gdLst>
              <a:gd name="T0" fmla="*/ 2147483646 w 546"/>
              <a:gd name="T1" fmla="*/ 0 h 414"/>
              <a:gd name="T2" fmla="*/ 0 w 546"/>
              <a:gd name="T3" fmla="*/ 2147483646 h 414"/>
              <a:gd name="T4" fmla="*/ 2147483646 w 546"/>
              <a:gd name="T5" fmla="*/ 2147483646 h 414"/>
              <a:gd name="T6" fmla="*/ 2147483646 w 546"/>
              <a:gd name="T7" fmla="*/ 2147483646 h 414"/>
              <a:gd name="T8" fmla="*/ 2147483646 w 546"/>
              <a:gd name="T9" fmla="*/ 0 h 4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6"/>
              <a:gd name="T16" fmla="*/ 0 h 414"/>
              <a:gd name="T17" fmla="*/ 546 w 546"/>
              <a:gd name="T18" fmla="*/ 414 h 4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6" h="414">
                <a:moveTo>
                  <a:pt x="55" y="0"/>
                </a:moveTo>
                <a:lnTo>
                  <a:pt x="0" y="361"/>
                </a:lnTo>
                <a:lnTo>
                  <a:pt x="545" y="413"/>
                </a:lnTo>
                <a:lnTo>
                  <a:pt x="545" y="46"/>
                </a:lnTo>
                <a:lnTo>
                  <a:pt x="55" y="0"/>
                </a:lnTo>
              </a:path>
            </a:pathLst>
          </a:custGeom>
          <a:solidFill>
            <a:srgbClr val="FCD1C1"/>
          </a:solidFill>
          <a:ln w="12700" cap="rnd" cmpd="sng">
            <a:solidFill>
              <a:srgbClr val="FCD1C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65" name="Text Box 28"/>
          <p:cNvSpPr txBox="1">
            <a:spLocks noChangeArrowheads="1"/>
          </p:cNvSpPr>
          <p:nvPr/>
        </p:nvSpPr>
        <p:spPr bwMode="auto">
          <a:xfrm>
            <a:off x="1828800" y="19812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12%</a:t>
            </a:r>
          </a:p>
        </p:txBody>
      </p:sp>
      <p:sp>
        <p:nvSpPr>
          <p:cNvPr id="10266" name="Text Box 29"/>
          <p:cNvSpPr txBox="1">
            <a:spLocks noChangeArrowheads="1"/>
          </p:cNvSpPr>
          <p:nvPr/>
        </p:nvSpPr>
        <p:spPr bwMode="auto">
          <a:xfrm>
            <a:off x="2743200" y="2071688"/>
            <a:ext cx="76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65%</a:t>
            </a:r>
          </a:p>
        </p:txBody>
      </p:sp>
      <p:sp>
        <p:nvSpPr>
          <p:cNvPr id="10267" name="Text Box 30"/>
          <p:cNvSpPr txBox="1">
            <a:spLocks noChangeArrowheads="1"/>
          </p:cNvSpPr>
          <p:nvPr/>
        </p:nvSpPr>
        <p:spPr bwMode="auto">
          <a:xfrm>
            <a:off x="2209800" y="25908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34%</a:t>
            </a:r>
          </a:p>
        </p:txBody>
      </p:sp>
      <p:sp>
        <p:nvSpPr>
          <p:cNvPr id="10268" name="Text Box 31"/>
          <p:cNvSpPr txBox="1">
            <a:spLocks noChangeArrowheads="1"/>
          </p:cNvSpPr>
          <p:nvPr/>
        </p:nvSpPr>
        <p:spPr bwMode="auto">
          <a:xfrm>
            <a:off x="2895600" y="2819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70%</a:t>
            </a:r>
          </a:p>
        </p:txBody>
      </p:sp>
      <p:sp>
        <p:nvSpPr>
          <p:cNvPr id="10269" name="Text Box 32"/>
          <p:cNvSpPr txBox="1">
            <a:spLocks noChangeArrowheads="1"/>
          </p:cNvSpPr>
          <p:nvPr/>
        </p:nvSpPr>
        <p:spPr bwMode="auto">
          <a:xfrm>
            <a:off x="4267200" y="31242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33%</a:t>
            </a:r>
          </a:p>
        </p:txBody>
      </p:sp>
      <p:pic>
        <p:nvPicPr>
          <p:cNvPr id="10270" name="Picture 33" descr="pain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2225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dirty="0" smtClean="0"/>
              <a:t>The WWAMI Program:</a:t>
            </a:r>
            <a:br>
              <a:rPr lang="en-US" altLang="en-US" dirty="0" smtClean="0"/>
            </a:br>
            <a:r>
              <a:rPr lang="en-US" altLang="en-US" dirty="0" smtClean="0"/>
              <a:t>Founding Goals (1971)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2057400"/>
            <a:ext cx="8516938" cy="4210050"/>
          </a:xfrm>
        </p:spPr>
        <p:txBody>
          <a:bodyPr lIns="90488" tIns="44450" rIns="90488" bIns="44450"/>
          <a:lstStyle/>
          <a:p>
            <a:pPr marL="609600" indent="-609600" eaLnBrk="1" hangingPunct="1">
              <a:spcBef>
                <a:spcPct val="35000"/>
              </a:spcBef>
              <a:buClr>
                <a:schemeClr val="tx1"/>
              </a:buClr>
              <a:buFont typeface="Monotype Sorts" pitchFamily="2" charset="2"/>
              <a:buAutoNum type="arabicParenR"/>
            </a:pPr>
            <a:r>
              <a:rPr lang="en-US" altLang="en-US" sz="2800" b="1" dirty="0" smtClean="0"/>
              <a:t>Access to Publicly Supported Medical Education</a:t>
            </a:r>
          </a:p>
          <a:p>
            <a:pPr marL="609600" indent="-609600" eaLnBrk="1" hangingPunct="1">
              <a:spcBef>
                <a:spcPct val="35000"/>
              </a:spcBef>
              <a:buClr>
                <a:schemeClr val="tx1"/>
              </a:buClr>
              <a:buFont typeface="Monotype Sorts" pitchFamily="2" charset="2"/>
              <a:buAutoNum type="arabicParenR"/>
            </a:pPr>
            <a:r>
              <a:rPr lang="en-US" altLang="en-US" sz="2800" b="1" dirty="0" smtClean="0"/>
              <a:t>Avoid excessive capital costs by using existing educational infrastructure</a:t>
            </a:r>
          </a:p>
          <a:p>
            <a:pPr marL="609600" indent="-609600" eaLnBrk="1" hangingPunct="1">
              <a:spcBef>
                <a:spcPct val="35000"/>
              </a:spcBef>
              <a:buClr>
                <a:schemeClr val="tx1"/>
              </a:buClr>
              <a:buFont typeface="Monotype Sorts" pitchFamily="2" charset="2"/>
              <a:buAutoNum type="arabicParenR"/>
            </a:pPr>
            <a:r>
              <a:rPr lang="en-US" altLang="en-US" sz="2800" b="1" dirty="0" smtClean="0"/>
              <a:t>Create Community-Based Medical Education</a:t>
            </a:r>
          </a:p>
          <a:p>
            <a:pPr marL="609600" indent="-609600" eaLnBrk="1" hangingPunct="1">
              <a:spcBef>
                <a:spcPct val="35000"/>
              </a:spcBef>
              <a:buClr>
                <a:schemeClr val="tx1"/>
              </a:buClr>
              <a:buFont typeface="Monotype Sorts" pitchFamily="2" charset="2"/>
              <a:buAutoNum type="arabicParenR"/>
            </a:pPr>
            <a:r>
              <a:rPr lang="en-US" altLang="en-US" sz="2800" b="1" dirty="0" smtClean="0"/>
              <a:t>Expand GME and CME across WWAMI</a:t>
            </a:r>
          </a:p>
          <a:p>
            <a:pPr marL="609600" indent="-609600" eaLnBrk="1" hangingPunct="1">
              <a:spcBef>
                <a:spcPct val="35000"/>
              </a:spcBef>
              <a:buClr>
                <a:schemeClr val="tx1"/>
              </a:buClr>
              <a:buFont typeface="Monotype Sorts" pitchFamily="2" charset="2"/>
              <a:buAutoNum type="arabicParenR"/>
            </a:pPr>
            <a:r>
              <a:rPr lang="en-US" altLang="en-US" sz="2800" b="1" dirty="0" smtClean="0"/>
              <a:t>Increase the number of primary care providers (MD) /address maldistribution of physicians</a:t>
            </a:r>
          </a:p>
          <a:p>
            <a:pPr marL="609600" indent="-609600" eaLnBrk="1" hangingPunct="1">
              <a:spcBef>
                <a:spcPct val="35000"/>
              </a:spcBef>
              <a:buClr>
                <a:schemeClr val="tx1"/>
              </a:buClr>
              <a:buFont typeface="Monotype Sorts" pitchFamily="2" charset="2"/>
              <a:buAutoNum type="arabicParenR"/>
            </a:pPr>
            <a:endParaRPr lang="en-US" altLang="en-US" sz="2800" b="1" dirty="0" smtClean="0"/>
          </a:p>
        </p:txBody>
      </p:sp>
      <p:pic>
        <p:nvPicPr>
          <p:cNvPr id="11268" name="Picture 5" descr="pain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3225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722313"/>
            <a:ext cx="9026525" cy="613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600200" y="3352800"/>
            <a:ext cx="838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76600" y="4419600"/>
            <a:ext cx="914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029200" y="4038600"/>
            <a:ext cx="838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9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381125" y="168275"/>
            <a:ext cx="7667625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latin typeface="+mn-lt"/>
                <a:cs typeface="Times New Roman" panose="02020603050405020304" pitchFamily="18" charset="0"/>
              </a:rPr>
              <a:t>UWSOM TRUST/WRITE</a:t>
            </a:r>
            <a:br>
              <a:rPr lang="en-US" altLang="en-US" sz="3200" dirty="0" smtClean="0">
                <a:latin typeface="+mn-lt"/>
                <a:cs typeface="Times New Roman" panose="02020603050405020304" pitchFamily="18" charset="0"/>
              </a:rPr>
            </a:br>
            <a:r>
              <a:rPr lang="en-US" altLang="en-US" sz="3200" dirty="0" smtClean="0">
                <a:latin typeface="+mn-lt"/>
                <a:cs typeface="Times New Roman" panose="02020603050405020304" pitchFamily="18" charset="0"/>
              </a:rPr>
              <a:t>2015-2016  ~ 34 sites</a:t>
            </a:r>
          </a:p>
        </p:txBody>
      </p:sp>
      <p:grpSp>
        <p:nvGrpSpPr>
          <p:cNvPr id="37891" name="Group 7"/>
          <p:cNvGrpSpPr>
            <a:grpSpLocks/>
          </p:cNvGrpSpPr>
          <p:nvPr/>
        </p:nvGrpSpPr>
        <p:grpSpPr bwMode="auto">
          <a:xfrm>
            <a:off x="996950" y="1577975"/>
            <a:ext cx="7173913" cy="4845050"/>
            <a:chOff x="92" y="412"/>
            <a:chExt cx="6309" cy="3788"/>
          </a:xfrm>
        </p:grpSpPr>
        <p:grpSp>
          <p:nvGrpSpPr>
            <p:cNvPr id="38000" name="Group 3"/>
            <p:cNvGrpSpPr>
              <a:grpSpLocks/>
            </p:cNvGrpSpPr>
            <p:nvPr/>
          </p:nvGrpSpPr>
          <p:grpSpPr bwMode="auto">
            <a:xfrm>
              <a:off x="92" y="413"/>
              <a:ext cx="2357" cy="1417"/>
              <a:chOff x="92" y="413"/>
              <a:chExt cx="2357" cy="1417"/>
            </a:xfrm>
          </p:grpSpPr>
          <p:grpSp>
            <p:nvGrpSpPr>
              <p:cNvPr id="38023" name="Group 4"/>
              <p:cNvGrpSpPr>
                <a:grpSpLocks/>
              </p:cNvGrpSpPr>
              <p:nvPr/>
            </p:nvGrpSpPr>
            <p:grpSpPr bwMode="auto">
              <a:xfrm>
                <a:off x="536" y="510"/>
                <a:ext cx="258" cy="317"/>
                <a:chOff x="536" y="510"/>
                <a:chExt cx="258" cy="317"/>
              </a:xfrm>
            </p:grpSpPr>
            <p:sp>
              <p:nvSpPr>
                <p:cNvPr id="38025" name="Freeform 5"/>
                <p:cNvSpPr>
                  <a:spLocks/>
                </p:cNvSpPr>
                <p:nvPr/>
              </p:nvSpPr>
              <p:spPr bwMode="auto">
                <a:xfrm>
                  <a:off x="675" y="627"/>
                  <a:ext cx="119" cy="200"/>
                </a:xfrm>
                <a:custGeom>
                  <a:avLst/>
                  <a:gdLst>
                    <a:gd name="T0" fmla="*/ 24 w 119"/>
                    <a:gd name="T1" fmla="*/ 0 h 200"/>
                    <a:gd name="T2" fmla="*/ 0 w 119"/>
                    <a:gd name="T3" fmla="*/ 30 h 200"/>
                    <a:gd name="T4" fmla="*/ 0 w 119"/>
                    <a:gd name="T5" fmla="*/ 50 h 200"/>
                    <a:gd name="T6" fmla="*/ 13 w 119"/>
                    <a:gd name="T7" fmla="*/ 56 h 200"/>
                    <a:gd name="T8" fmla="*/ 34 w 119"/>
                    <a:gd name="T9" fmla="*/ 102 h 200"/>
                    <a:gd name="T10" fmla="*/ 62 w 119"/>
                    <a:gd name="T11" fmla="*/ 162 h 200"/>
                    <a:gd name="T12" fmla="*/ 79 w 119"/>
                    <a:gd name="T13" fmla="*/ 173 h 200"/>
                    <a:gd name="T14" fmla="*/ 90 w 119"/>
                    <a:gd name="T15" fmla="*/ 169 h 200"/>
                    <a:gd name="T16" fmla="*/ 107 w 119"/>
                    <a:gd name="T17" fmla="*/ 199 h 200"/>
                    <a:gd name="T18" fmla="*/ 118 w 119"/>
                    <a:gd name="T19" fmla="*/ 199 h 200"/>
                    <a:gd name="T20" fmla="*/ 101 w 119"/>
                    <a:gd name="T21" fmla="*/ 160 h 200"/>
                    <a:gd name="T22" fmla="*/ 97 w 119"/>
                    <a:gd name="T23" fmla="*/ 134 h 200"/>
                    <a:gd name="T24" fmla="*/ 79 w 119"/>
                    <a:gd name="T25" fmla="*/ 130 h 200"/>
                    <a:gd name="T26" fmla="*/ 75 w 119"/>
                    <a:gd name="T27" fmla="*/ 147 h 200"/>
                    <a:gd name="T28" fmla="*/ 64 w 119"/>
                    <a:gd name="T29" fmla="*/ 149 h 200"/>
                    <a:gd name="T30" fmla="*/ 41 w 119"/>
                    <a:gd name="T31" fmla="*/ 95 h 200"/>
                    <a:gd name="T32" fmla="*/ 30 w 119"/>
                    <a:gd name="T33" fmla="*/ 63 h 200"/>
                    <a:gd name="T34" fmla="*/ 17 w 119"/>
                    <a:gd name="T35" fmla="*/ 45 h 200"/>
                    <a:gd name="T36" fmla="*/ 34 w 119"/>
                    <a:gd name="T37" fmla="*/ 19 h 200"/>
                    <a:gd name="T38" fmla="*/ 56 w 119"/>
                    <a:gd name="T39" fmla="*/ 19 h 200"/>
                    <a:gd name="T40" fmla="*/ 52 w 119"/>
                    <a:gd name="T41" fmla="*/ 6 h 200"/>
                    <a:gd name="T42" fmla="*/ 47 w 119"/>
                    <a:gd name="T43" fmla="*/ 0 h 200"/>
                    <a:gd name="T44" fmla="*/ 24 w 119"/>
                    <a:gd name="T45" fmla="*/ 0 h 20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19"/>
                    <a:gd name="T70" fmla="*/ 0 h 200"/>
                    <a:gd name="T71" fmla="*/ 119 w 119"/>
                    <a:gd name="T72" fmla="*/ 200 h 20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19" h="200">
                      <a:moveTo>
                        <a:pt x="24" y="0"/>
                      </a:moveTo>
                      <a:lnTo>
                        <a:pt x="0" y="30"/>
                      </a:lnTo>
                      <a:lnTo>
                        <a:pt x="0" y="50"/>
                      </a:lnTo>
                      <a:lnTo>
                        <a:pt x="13" y="56"/>
                      </a:lnTo>
                      <a:lnTo>
                        <a:pt x="34" y="102"/>
                      </a:lnTo>
                      <a:lnTo>
                        <a:pt x="62" y="162"/>
                      </a:lnTo>
                      <a:lnTo>
                        <a:pt x="79" y="173"/>
                      </a:lnTo>
                      <a:lnTo>
                        <a:pt x="90" y="169"/>
                      </a:lnTo>
                      <a:lnTo>
                        <a:pt x="107" y="199"/>
                      </a:lnTo>
                      <a:lnTo>
                        <a:pt x="118" y="199"/>
                      </a:lnTo>
                      <a:lnTo>
                        <a:pt x="101" y="160"/>
                      </a:lnTo>
                      <a:lnTo>
                        <a:pt x="97" y="134"/>
                      </a:lnTo>
                      <a:lnTo>
                        <a:pt x="79" y="130"/>
                      </a:lnTo>
                      <a:lnTo>
                        <a:pt x="75" y="147"/>
                      </a:lnTo>
                      <a:lnTo>
                        <a:pt x="64" y="149"/>
                      </a:lnTo>
                      <a:lnTo>
                        <a:pt x="41" y="95"/>
                      </a:lnTo>
                      <a:lnTo>
                        <a:pt x="30" y="63"/>
                      </a:lnTo>
                      <a:lnTo>
                        <a:pt x="17" y="45"/>
                      </a:lnTo>
                      <a:lnTo>
                        <a:pt x="34" y="19"/>
                      </a:lnTo>
                      <a:lnTo>
                        <a:pt x="56" y="19"/>
                      </a:lnTo>
                      <a:lnTo>
                        <a:pt x="52" y="6"/>
                      </a:lnTo>
                      <a:lnTo>
                        <a:pt x="47" y="0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99FFCC"/>
                </a:solidFill>
                <a:ln w="12700" cap="rnd">
                  <a:solidFill>
                    <a:srgbClr val="4747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Freeform 6"/>
                <p:cNvSpPr>
                  <a:spLocks/>
                </p:cNvSpPr>
                <p:nvPr/>
              </p:nvSpPr>
              <p:spPr bwMode="auto">
                <a:xfrm>
                  <a:off x="595" y="510"/>
                  <a:ext cx="74" cy="74"/>
                </a:xfrm>
                <a:custGeom>
                  <a:avLst/>
                  <a:gdLst>
                    <a:gd name="T0" fmla="*/ 28 w 74"/>
                    <a:gd name="T1" fmla="*/ 0 h 74"/>
                    <a:gd name="T2" fmla="*/ 0 w 74"/>
                    <a:gd name="T3" fmla="*/ 31 h 74"/>
                    <a:gd name="T4" fmla="*/ 0 w 74"/>
                    <a:gd name="T5" fmla="*/ 53 h 74"/>
                    <a:gd name="T6" fmla="*/ 11 w 74"/>
                    <a:gd name="T7" fmla="*/ 53 h 74"/>
                    <a:gd name="T8" fmla="*/ 17 w 74"/>
                    <a:gd name="T9" fmla="*/ 33 h 74"/>
                    <a:gd name="T10" fmla="*/ 30 w 74"/>
                    <a:gd name="T11" fmla="*/ 46 h 74"/>
                    <a:gd name="T12" fmla="*/ 30 w 74"/>
                    <a:gd name="T13" fmla="*/ 71 h 74"/>
                    <a:gd name="T14" fmla="*/ 52 w 74"/>
                    <a:gd name="T15" fmla="*/ 73 h 74"/>
                    <a:gd name="T16" fmla="*/ 39 w 74"/>
                    <a:gd name="T17" fmla="*/ 27 h 74"/>
                    <a:gd name="T18" fmla="*/ 41 w 74"/>
                    <a:gd name="T19" fmla="*/ 27 h 74"/>
                    <a:gd name="T20" fmla="*/ 64 w 74"/>
                    <a:gd name="T21" fmla="*/ 66 h 74"/>
                    <a:gd name="T22" fmla="*/ 64 w 74"/>
                    <a:gd name="T23" fmla="*/ 51 h 74"/>
                    <a:gd name="T24" fmla="*/ 73 w 74"/>
                    <a:gd name="T25" fmla="*/ 31 h 74"/>
                    <a:gd name="T26" fmla="*/ 56 w 74"/>
                    <a:gd name="T27" fmla="*/ 7 h 74"/>
                    <a:gd name="T28" fmla="*/ 28 w 74"/>
                    <a:gd name="T29" fmla="*/ 0 h 7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74"/>
                    <a:gd name="T46" fmla="*/ 0 h 74"/>
                    <a:gd name="T47" fmla="*/ 74 w 74"/>
                    <a:gd name="T48" fmla="*/ 74 h 7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74" h="74">
                      <a:moveTo>
                        <a:pt x="28" y="0"/>
                      </a:moveTo>
                      <a:lnTo>
                        <a:pt x="0" y="31"/>
                      </a:lnTo>
                      <a:lnTo>
                        <a:pt x="0" y="53"/>
                      </a:lnTo>
                      <a:lnTo>
                        <a:pt x="11" y="53"/>
                      </a:lnTo>
                      <a:lnTo>
                        <a:pt x="17" y="33"/>
                      </a:lnTo>
                      <a:lnTo>
                        <a:pt x="30" y="46"/>
                      </a:lnTo>
                      <a:lnTo>
                        <a:pt x="30" y="71"/>
                      </a:lnTo>
                      <a:lnTo>
                        <a:pt x="52" y="73"/>
                      </a:lnTo>
                      <a:lnTo>
                        <a:pt x="39" y="27"/>
                      </a:lnTo>
                      <a:lnTo>
                        <a:pt x="41" y="27"/>
                      </a:lnTo>
                      <a:lnTo>
                        <a:pt x="64" y="66"/>
                      </a:lnTo>
                      <a:lnTo>
                        <a:pt x="64" y="51"/>
                      </a:lnTo>
                      <a:lnTo>
                        <a:pt x="73" y="31"/>
                      </a:lnTo>
                      <a:lnTo>
                        <a:pt x="56" y="7"/>
                      </a:lnTo>
                      <a:lnTo>
                        <a:pt x="28" y="0"/>
                      </a:ln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12700" cap="rnd">
                  <a:solidFill>
                    <a:srgbClr val="4747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33" name="Freeform 7"/>
                <p:cNvSpPr>
                  <a:spLocks/>
                </p:cNvSpPr>
                <p:nvPr/>
              </p:nvSpPr>
              <p:spPr bwMode="auto">
                <a:xfrm>
                  <a:off x="536" y="563"/>
                  <a:ext cx="84" cy="62"/>
                </a:xfrm>
                <a:custGeom>
                  <a:avLst/>
                  <a:gdLst>
                    <a:gd name="T0" fmla="*/ 15 w 84"/>
                    <a:gd name="T1" fmla="*/ 0 h 63"/>
                    <a:gd name="T2" fmla="*/ 11 w 84"/>
                    <a:gd name="T3" fmla="*/ 14 h 63"/>
                    <a:gd name="T4" fmla="*/ 0 w 84"/>
                    <a:gd name="T5" fmla="*/ 21 h 63"/>
                    <a:gd name="T6" fmla="*/ 11 w 84"/>
                    <a:gd name="T7" fmla="*/ 50 h 63"/>
                    <a:gd name="T8" fmla="*/ 37 w 84"/>
                    <a:gd name="T9" fmla="*/ 62 h 63"/>
                    <a:gd name="T10" fmla="*/ 83 w 84"/>
                    <a:gd name="T11" fmla="*/ 62 h 63"/>
                    <a:gd name="T12" fmla="*/ 83 w 84"/>
                    <a:gd name="T13" fmla="*/ 56 h 63"/>
                    <a:gd name="T14" fmla="*/ 55 w 84"/>
                    <a:gd name="T15" fmla="*/ 43 h 63"/>
                    <a:gd name="T16" fmla="*/ 55 w 84"/>
                    <a:gd name="T17" fmla="*/ 25 h 63"/>
                    <a:gd name="T18" fmla="*/ 61 w 84"/>
                    <a:gd name="T19" fmla="*/ 25 h 63"/>
                    <a:gd name="T20" fmla="*/ 61 w 84"/>
                    <a:gd name="T21" fmla="*/ 12 h 63"/>
                    <a:gd name="T22" fmla="*/ 48 w 84"/>
                    <a:gd name="T23" fmla="*/ 8 h 63"/>
                    <a:gd name="T24" fmla="*/ 15 w 84"/>
                    <a:gd name="T25" fmla="*/ 0 h 6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4"/>
                    <a:gd name="T40" fmla="*/ 0 h 63"/>
                    <a:gd name="T41" fmla="*/ 84 w 84"/>
                    <a:gd name="T42" fmla="*/ 63 h 6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4" h="63">
                      <a:moveTo>
                        <a:pt x="15" y="0"/>
                      </a:moveTo>
                      <a:lnTo>
                        <a:pt x="11" y="14"/>
                      </a:lnTo>
                      <a:lnTo>
                        <a:pt x="0" y="21"/>
                      </a:lnTo>
                      <a:lnTo>
                        <a:pt x="11" y="50"/>
                      </a:lnTo>
                      <a:lnTo>
                        <a:pt x="37" y="62"/>
                      </a:lnTo>
                      <a:lnTo>
                        <a:pt x="83" y="62"/>
                      </a:lnTo>
                      <a:lnTo>
                        <a:pt x="83" y="56"/>
                      </a:lnTo>
                      <a:lnTo>
                        <a:pt x="55" y="43"/>
                      </a:lnTo>
                      <a:lnTo>
                        <a:pt x="55" y="25"/>
                      </a:lnTo>
                      <a:lnTo>
                        <a:pt x="61" y="25"/>
                      </a:lnTo>
                      <a:lnTo>
                        <a:pt x="61" y="12"/>
                      </a:lnTo>
                      <a:lnTo>
                        <a:pt x="48" y="8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12700" cap="rnd">
                  <a:solidFill>
                    <a:srgbClr val="4747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34" name="Freeform 8"/>
                <p:cNvSpPr>
                  <a:spLocks/>
                </p:cNvSpPr>
                <p:nvPr/>
              </p:nvSpPr>
              <p:spPr bwMode="auto">
                <a:xfrm>
                  <a:off x="617" y="602"/>
                  <a:ext cx="43" cy="63"/>
                </a:xfrm>
                <a:custGeom>
                  <a:avLst/>
                  <a:gdLst>
                    <a:gd name="T0" fmla="*/ 23 w 43"/>
                    <a:gd name="T1" fmla="*/ 4 h 63"/>
                    <a:gd name="T2" fmla="*/ 8 w 43"/>
                    <a:gd name="T3" fmla="*/ 36 h 63"/>
                    <a:gd name="T4" fmla="*/ 0 w 43"/>
                    <a:gd name="T5" fmla="*/ 56 h 63"/>
                    <a:gd name="T6" fmla="*/ 23 w 43"/>
                    <a:gd name="T7" fmla="*/ 62 h 63"/>
                    <a:gd name="T8" fmla="*/ 34 w 43"/>
                    <a:gd name="T9" fmla="*/ 62 h 63"/>
                    <a:gd name="T10" fmla="*/ 42 w 43"/>
                    <a:gd name="T11" fmla="*/ 38 h 63"/>
                    <a:gd name="T12" fmla="*/ 40 w 43"/>
                    <a:gd name="T13" fmla="*/ 26 h 63"/>
                    <a:gd name="T14" fmla="*/ 31 w 43"/>
                    <a:gd name="T15" fmla="*/ 26 h 63"/>
                    <a:gd name="T16" fmla="*/ 42 w 43"/>
                    <a:gd name="T17" fmla="*/ 0 h 63"/>
                    <a:gd name="T18" fmla="*/ 23 w 43"/>
                    <a:gd name="T19" fmla="*/ 4 h 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3"/>
                    <a:gd name="T31" fmla="*/ 0 h 63"/>
                    <a:gd name="T32" fmla="*/ 43 w 43"/>
                    <a:gd name="T33" fmla="*/ 63 h 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3" h="63">
                      <a:moveTo>
                        <a:pt x="23" y="4"/>
                      </a:moveTo>
                      <a:lnTo>
                        <a:pt x="8" y="36"/>
                      </a:lnTo>
                      <a:lnTo>
                        <a:pt x="0" y="56"/>
                      </a:lnTo>
                      <a:lnTo>
                        <a:pt x="23" y="62"/>
                      </a:lnTo>
                      <a:lnTo>
                        <a:pt x="34" y="62"/>
                      </a:lnTo>
                      <a:lnTo>
                        <a:pt x="42" y="38"/>
                      </a:lnTo>
                      <a:lnTo>
                        <a:pt x="40" y="26"/>
                      </a:lnTo>
                      <a:lnTo>
                        <a:pt x="31" y="26"/>
                      </a:lnTo>
                      <a:lnTo>
                        <a:pt x="42" y="0"/>
                      </a:lnTo>
                      <a:lnTo>
                        <a:pt x="23" y="4"/>
                      </a:ln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12700" cap="rnd">
                  <a:solidFill>
                    <a:srgbClr val="4747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30" name="Freeform 9"/>
              <p:cNvSpPr>
                <a:spLocks/>
              </p:cNvSpPr>
              <p:nvPr/>
            </p:nvSpPr>
            <p:spPr bwMode="auto">
              <a:xfrm>
                <a:off x="92" y="413"/>
                <a:ext cx="2357" cy="1414"/>
              </a:xfrm>
              <a:custGeom>
                <a:avLst/>
                <a:gdLst>
                  <a:gd name="T0" fmla="*/ 2356 w 2357"/>
                  <a:gd name="T1" fmla="*/ 1140 h 1417"/>
                  <a:gd name="T2" fmla="*/ 1661 w 2357"/>
                  <a:gd name="T3" fmla="*/ 1248 h 1417"/>
                  <a:gd name="T4" fmla="*/ 1370 w 2357"/>
                  <a:gd name="T5" fmla="*/ 1333 h 1417"/>
                  <a:gd name="T6" fmla="*/ 1262 w 2357"/>
                  <a:gd name="T7" fmla="*/ 1333 h 1417"/>
                  <a:gd name="T8" fmla="*/ 1171 w 2357"/>
                  <a:gd name="T9" fmla="*/ 1384 h 1417"/>
                  <a:gd name="T10" fmla="*/ 1107 w 2357"/>
                  <a:gd name="T11" fmla="*/ 1384 h 1417"/>
                  <a:gd name="T12" fmla="*/ 975 w 2357"/>
                  <a:gd name="T13" fmla="*/ 1339 h 1417"/>
                  <a:gd name="T14" fmla="*/ 799 w 2357"/>
                  <a:gd name="T15" fmla="*/ 1384 h 1417"/>
                  <a:gd name="T16" fmla="*/ 593 w 2357"/>
                  <a:gd name="T17" fmla="*/ 1365 h 1417"/>
                  <a:gd name="T18" fmla="*/ 525 w 2357"/>
                  <a:gd name="T19" fmla="*/ 1184 h 1417"/>
                  <a:gd name="T20" fmla="*/ 382 w 2357"/>
                  <a:gd name="T21" fmla="*/ 1120 h 1417"/>
                  <a:gd name="T22" fmla="*/ 251 w 2357"/>
                  <a:gd name="T23" fmla="*/ 1127 h 1417"/>
                  <a:gd name="T24" fmla="*/ 193 w 2357"/>
                  <a:gd name="T25" fmla="*/ 1101 h 1417"/>
                  <a:gd name="T26" fmla="*/ 206 w 2357"/>
                  <a:gd name="T27" fmla="*/ 1004 h 1417"/>
                  <a:gd name="T28" fmla="*/ 223 w 2357"/>
                  <a:gd name="T29" fmla="*/ 953 h 1417"/>
                  <a:gd name="T30" fmla="*/ 257 w 2357"/>
                  <a:gd name="T31" fmla="*/ 997 h 1417"/>
                  <a:gd name="T32" fmla="*/ 251 w 2357"/>
                  <a:gd name="T33" fmla="*/ 927 h 1417"/>
                  <a:gd name="T34" fmla="*/ 193 w 2357"/>
                  <a:gd name="T35" fmla="*/ 914 h 1417"/>
                  <a:gd name="T36" fmla="*/ 210 w 2357"/>
                  <a:gd name="T37" fmla="*/ 857 h 1417"/>
                  <a:gd name="T38" fmla="*/ 234 w 2357"/>
                  <a:gd name="T39" fmla="*/ 797 h 1417"/>
                  <a:gd name="T40" fmla="*/ 183 w 2357"/>
                  <a:gd name="T41" fmla="*/ 797 h 1417"/>
                  <a:gd name="T42" fmla="*/ 159 w 2357"/>
                  <a:gd name="T43" fmla="*/ 804 h 1417"/>
                  <a:gd name="T44" fmla="*/ 136 w 2357"/>
                  <a:gd name="T45" fmla="*/ 689 h 1417"/>
                  <a:gd name="T46" fmla="*/ 119 w 2357"/>
                  <a:gd name="T47" fmla="*/ 593 h 1417"/>
                  <a:gd name="T48" fmla="*/ 91 w 2357"/>
                  <a:gd name="T49" fmla="*/ 483 h 1417"/>
                  <a:gd name="T50" fmla="*/ 34 w 2357"/>
                  <a:gd name="T51" fmla="*/ 451 h 1417"/>
                  <a:gd name="T52" fmla="*/ 45 w 2357"/>
                  <a:gd name="T53" fmla="*/ 412 h 1417"/>
                  <a:gd name="T54" fmla="*/ 6 w 2357"/>
                  <a:gd name="T55" fmla="*/ 315 h 1417"/>
                  <a:gd name="T56" fmla="*/ 0 w 2357"/>
                  <a:gd name="T57" fmla="*/ 219 h 1417"/>
                  <a:gd name="T58" fmla="*/ 102 w 2357"/>
                  <a:gd name="T59" fmla="*/ 245 h 1417"/>
                  <a:gd name="T60" fmla="*/ 206 w 2357"/>
                  <a:gd name="T61" fmla="*/ 276 h 1417"/>
                  <a:gd name="T62" fmla="*/ 314 w 2357"/>
                  <a:gd name="T63" fmla="*/ 327 h 1417"/>
                  <a:gd name="T64" fmla="*/ 433 w 2357"/>
                  <a:gd name="T65" fmla="*/ 355 h 1417"/>
                  <a:gd name="T66" fmla="*/ 525 w 2357"/>
                  <a:gd name="T67" fmla="*/ 340 h 1417"/>
                  <a:gd name="T68" fmla="*/ 576 w 2357"/>
                  <a:gd name="T69" fmla="*/ 321 h 1417"/>
                  <a:gd name="T70" fmla="*/ 616 w 2357"/>
                  <a:gd name="T71" fmla="*/ 361 h 1417"/>
                  <a:gd name="T72" fmla="*/ 616 w 2357"/>
                  <a:gd name="T73" fmla="*/ 463 h 1417"/>
                  <a:gd name="T74" fmla="*/ 537 w 2357"/>
                  <a:gd name="T75" fmla="*/ 631 h 1417"/>
                  <a:gd name="T76" fmla="*/ 639 w 2357"/>
                  <a:gd name="T77" fmla="*/ 457 h 1417"/>
                  <a:gd name="T78" fmla="*/ 690 w 2357"/>
                  <a:gd name="T79" fmla="*/ 489 h 1417"/>
                  <a:gd name="T80" fmla="*/ 673 w 2357"/>
                  <a:gd name="T81" fmla="*/ 587 h 1417"/>
                  <a:gd name="T82" fmla="*/ 701 w 2357"/>
                  <a:gd name="T83" fmla="*/ 631 h 1417"/>
                  <a:gd name="T84" fmla="*/ 690 w 2357"/>
                  <a:gd name="T85" fmla="*/ 670 h 1417"/>
                  <a:gd name="T86" fmla="*/ 731 w 2357"/>
                  <a:gd name="T87" fmla="*/ 651 h 1417"/>
                  <a:gd name="T88" fmla="*/ 714 w 2357"/>
                  <a:gd name="T89" fmla="*/ 546 h 1417"/>
                  <a:gd name="T90" fmla="*/ 707 w 2357"/>
                  <a:gd name="T91" fmla="*/ 468 h 1417"/>
                  <a:gd name="T92" fmla="*/ 722 w 2357"/>
                  <a:gd name="T93" fmla="*/ 402 h 1417"/>
                  <a:gd name="T94" fmla="*/ 718 w 2357"/>
                  <a:gd name="T95" fmla="*/ 342 h 1417"/>
                  <a:gd name="T96" fmla="*/ 712 w 2357"/>
                  <a:gd name="T97" fmla="*/ 274 h 1417"/>
                  <a:gd name="T98" fmla="*/ 639 w 2357"/>
                  <a:gd name="T99" fmla="*/ 291 h 1417"/>
                  <a:gd name="T100" fmla="*/ 665 w 2357"/>
                  <a:gd name="T101" fmla="*/ 176 h 1417"/>
                  <a:gd name="T102" fmla="*/ 701 w 2357"/>
                  <a:gd name="T103" fmla="*/ 149 h 1417"/>
                  <a:gd name="T104" fmla="*/ 667 w 2357"/>
                  <a:gd name="T105" fmla="*/ 64 h 1417"/>
                  <a:gd name="T106" fmla="*/ 633 w 2357"/>
                  <a:gd name="T107" fmla="*/ 117 h 14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357"/>
                  <a:gd name="T163" fmla="*/ 0 h 1417"/>
                  <a:gd name="T164" fmla="*/ 2357 w 2357"/>
                  <a:gd name="T165" fmla="*/ 1417 h 141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357" h="1417">
                    <a:moveTo>
                      <a:pt x="593" y="0"/>
                    </a:moveTo>
                    <a:lnTo>
                      <a:pt x="2339" y="0"/>
                    </a:lnTo>
                    <a:lnTo>
                      <a:pt x="2339" y="1108"/>
                    </a:lnTo>
                    <a:lnTo>
                      <a:pt x="2356" y="1140"/>
                    </a:lnTo>
                    <a:lnTo>
                      <a:pt x="2356" y="1223"/>
                    </a:lnTo>
                    <a:lnTo>
                      <a:pt x="1746" y="1223"/>
                    </a:lnTo>
                    <a:lnTo>
                      <a:pt x="1740" y="1248"/>
                    </a:lnTo>
                    <a:lnTo>
                      <a:pt x="1661" y="1248"/>
                    </a:lnTo>
                    <a:lnTo>
                      <a:pt x="1610" y="1280"/>
                    </a:lnTo>
                    <a:lnTo>
                      <a:pt x="1540" y="1280"/>
                    </a:lnTo>
                    <a:lnTo>
                      <a:pt x="1415" y="1327"/>
                    </a:lnTo>
                    <a:lnTo>
                      <a:pt x="1370" y="1333"/>
                    </a:lnTo>
                    <a:lnTo>
                      <a:pt x="1324" y="1346"/>
                    </a:lnTo>
                    <a:lnTo>
                      <a:pt x="1290" y="1359"/>
                    </a:lnTo>
                    <a:lnTo>
                      <a:pt x="1285" y="1333"/>
                    </a:lnTo>
                    <a:lnTo>
                      <a:pt x="1262" y="1333"/>
                    </a:lnTo>
                    <a:lnTo>
                      <a:pt x="1245" y="1346"/>
                    </a:lnTo>
                    <a:lnTo>
                      <a:pt x="1228" y="1352"/>
                    </a:lnTo>
                    <a:lnTo>
                      <a:pt x="1181" y="1352"/>
                    </a:lnTo>
                    <a:lnTo>
                      <a:pt x="1171" y="1384"/>
                    </a:lnTo>
                    <a:lnTo>
                      <a:pt x="1154" y="1384"/>
                    </a:lnTo>
                    <a:lnTo>
                      <a:pt x="1141" y="1359"/>
                    </a:lnTo>
                    <a:lnTo>
                      <a:pt x="1120" y="1359"/>
                    </a:lnTo>
                    <a:lnTo>
                      <a:pt x="1107" y="1384"/>
                    </a:lnTo>
                    <a:lnTo>
                      <a:pt x="1079" y="1384"/>
                    </a:lnTo>
                    <a:lnTo>
                      <a:pt x="1073" y="1359"/>
                    </a:lnTo>
                    <a:lnTo>
                      <a:pt x="998" y="1359"/>
                    </a:lnTo>
                    <a:lnTo>
                      <a:pt x="975" y="1339"/>
                    </a:lnTo>
                    <a:lnTo>
                      <a:pt x="937" y="1352"/>
                    </a:lnTo>
                    <a:lnTo>
                      <a:pt x="856" y="1352"/>
                    </a:lnTo>
                    <a:lnTo>
                      <a:pt x="850" y="1384"/>
                    </a:lnTo>
                    <a:lnTo>
                      <a:pt x="799" y="1384"/>
                    </a:lnTo>
                    <a:lnTo>
                      <a:pt x="788" y="1416"/>
                    </a:lnTo>
                    <a:lnTo>
                      <a:pt x="707" y="1416"/>
                    </a:lnTo>
                    <a:lnTo>
                      <a:pt x="663" y="1390"/>
                    </a:lnTo>
                    <a:lnTo>
                      <a:pt x="593" y="1365"/>
                    </a:lnTo>
                    <a:lnTo>
                      <a:pt x="593" y="1293"/>
                    </a:lnTo>
                    <a:lnTo>
                      <a:pt x="576" y="1229"/>
                    </a:lnTo>
                    <a:lnTo>
                      <a:pt x="548" y="1191"/>
                    </a:lnTo>
                    <a:lnTo>
                      <a:pt x="525" y="1184"/>
                    </a:lnTo>
                    <a:lnTo>
                      <a:pt x="525" y="1159"/>
                    </a:lnTo>
                    <a:lnTo>
                      <a:pt x="423" y="1140"/>
                    </a:lnTo>
                    <a:lnTo>
                      <a:pt x="389" y="1152"/>
                    </a:lnTo>
                    <a:lnTo>
                      <a:pt x="382" y="1120"/>
                    </a:lnTo>
                    <a:lnTo>
                      <a:pt x="355" y="1120"/>
                    </a:lnTo>
                    <a:lnTo>
                      <a:pt x="308" y="1108"/>
                    </a:lnTo>
                    <a:lnTo>
                      <a:pt x="274" y="1101"/>
                    </a:lnTo>
                    <a:lnTo>
                      <a:pt x="251" y="1127"/>
                    </a:lnTo>
                    <a:lnTo>
                      <a:pt x="223" y="1114"/>
                    </a:lnTo>
                    <a:lnTo>
                      <a:pt x="223" y="1095"/>
                    </a:lnTo>
                    <a:lnTo>
                      <a:pt x="206" y="1101"/>
                    </a:lnTo>
                    <a:lnTo>
                      <a:pt x="193" y="1101"/>
                    </a:lnTo>
                    <a:lnTo>
                      <a:pt x="189" y="1076"/>
                    </a:lnTo>
                    <a:lnTo>
                      <a:pt x="217" y="1048"/>
                    </a:lnTo>
                    <a:lnTo>
                      <a:pt x="217" y="1023"/>
                    </a:lnTo>
                    <a:lnTo>
                      <a:pt x="206" y="1004"/>
                    </a:lnTo>
                    <a:lnTo>
                      <a:pt x="206" y="984"/>
                    </a:lnTo>
                    <a:lnTo>
                      <a:pt x="193" y="965"/>
                    </a:lnTo>
                    <a:lnTo>
                      <a:pt x="206" y="953"/>
                    </a:lnTo>
                    <a:lnTo>
                      <a:pt x="223" y="953"/>
                    </a:lnTo>
                    <a:lnTo>
                      <a:pt x="223" y="978"/>
                    </a:lnTo>
                    <a:lnTo>
                      <a:pt x="227" y="997"/>
                    </a:lnTo>
                    <a:lnTo>
                      <a:pt x="240" y="997"/>
                    </a:lnTo>
                    <a:lnTo>
                      <a:pt x="257" y="997"/>
                    </a:lnTo>
                    <a:lnTo>
                      <a:pt x="240" y="978"/>
                    </a:lnTo>
                    <a:lnTo>
                      <a:pt x="246" y="959"/>
                    </a:lnTo>
                    <a:lnTo>
                      <a:pt x="257" y="933"/>
                    </a:lnTo>
                    <a:lnTo>
                      <a:pt x="251" y="927"/>
                    </a:lnTo>
                    <a:lnTo>
                      <a:pt x="227" y="921"/>
                    </a:lnTo>
                    <a:lnTo>
                      <a:pt x="210" y="921"/>
                    </a:lnTo>
                    <a:lnTo>
                      <a:pt x="193" y="933"/>
                    </a:lnTo>
                    <a:lnTo>
                      <a:pt x="193" y="914"/>
                    </a:lnTo>
                    <a:lnTo>
                      <a:pt x="193" y="863"/>
                    </a:lnTo>
                    <a:lnTo>
                      <a:pt x="193" y="844"/>
                    </a:lnTo>
                    <a:lnTo>
                      <a:pt x="200" y="844"/>
                    </a:lnTo>
                    <a:lnTo>
                      <a:pt x="210" y="857"/>
                    </a:lnTo>
                    <a:lnTo>
                      <a:pt x="223" y="857"/>
                    </a:lnTo>
                    <a:lnTo>
                      <a:pt x="234" y="838"/>
                    </a:lnTo>
                    <a:lnTo>
                      <a:pt x="268" y="825"/>
                    </a:lnTo>
                    <a:lnTo>
                      <a:pt x="234" y="797"/>
                    </a:lnTo>
                    <a:lnTo>
                      <a:pt x="223" y="791"/>
                    </a:lnTo>
                    <a:lnTo>
                      <a:pt x="193" y="772"/>
                    </a:lnTo>
                    <a:lnTo>
                      <a:pt x="183" y="772"/>
                    </a:lnTo>
                    <a:lnTo>
                      <a:pt x="183" y="797"/>
                    </a:lnTo>
                    <a:lnTo>
                      <a:pt x="193" y="810"/>
                    </a:lnTo>
                    <a:lnTo>
                      <a:pt x="183" y="831"/>
                    </a:lnTo>
                    <a:lnTo>
                      <a:pt x="172" y="831"/>
                    </a:lnTo>
                    <a:lnTo>
                      <a:pt x="159" y="804"/>
                    </a:lnTo>
                    <a:lnTo>
                      <a:pt x="159" y="759"/>
                    </a:lnTo>
                    <a:lnTo>
                      <a:pt x="159" y="721"/>
                    </a:lnTo>
                    <a:lnTo>
                      <a:pt x="149" y="708"/>
                    </a:lnTo>
                    <a:lnTo>
                      <a:pt x="136" y="689"/>
                    </a:lnTo>
                    <a:lnTo>
                      <a:pt x="136" y="670"/>
                    </a:lnTo>
                    <a:lnTo>
                      <a:pt x="132" y="663"/>
                    </a:lnTo>
                    <a:lnTo>
                      <a:pt x="119" y="657"/>
                    </a:lnTo>
                    <a:lnTo>
                      <a:pt x="119" y="593"/>
                    </a:lnTo>
                    <a:lnTo>
                      <a:pt x="115" y="546"/>
                    </a:lnTo>
                    <a:lnTo>
                      <a:pt x="102" y="521"/>
                    </a:lnTo>
                    <a:lnTo>
                      <a:pt x="91" y="521"/>
                    </a:lnTo>
                    <a:lnTo>
                      <a:pt x="91" y="483"/>
                    </a:lnTo>
                    <a:lnTo>
                      <a:pt x="74" y="476"/>
                    </a:lnTo>
                    <a:lnTo>
                      <a:pt x="68" y="463"/>
                    </a:lnTo>
                    <a:lnTo>
                      <a:pt x="51" y="463"/>
                    </a:lnTo>
                    <a:lnTo>
                      <a:pt x="34" y="451"/>
                    </a:lnTo>
                    <a:lnTo>
                      <a:pt x="28" y="425"/>
                    </a:lnTo>
                    <a:lnTo>
                      <a:pt x="45" y="432"/>
                    </a:lnTo>
                    <a:lnTo>
                      <a:pt x="51" y="432"/>
                    </a:lnTo>
                    <a:lnTo>
                      <a:pt x="45" y="412"/>
                    </a:lnTo>
                    <a:lnTo>
                      <a:pt x="34" y="400"/>
                    </a:lnTo>
                    <a:lnTo>
                      <a:pt x="23" y="400"/>
                    </a:lnTo>
                    <a:lnTo>
                      <a:pt x="17" y="349"/>
                    </a:lnTo>
                    <a:lnTo>
                      <a:pt x="6" y="315"/>
                    </a:lnTo>
                    <a:lnTo>
                      <a:pt x="11" y="296"/>
                    </a:lnTo>
                    <a:lnTo>
                      <a:pt x="17" y="257"/>
                    </a:lnTo>
                    <a:lnTo>
                      <a:pt x="0" y="238"/>
                    </a:lnTo>
                    <a:lnTo>
                      <a:pt x="0" y="219"/>
                    </a:lnTo>
                    <a:lnTo>
                      <a:pt x="17" y="213"/>
                    </a:lnTo>
                    <a:lnTo>
                      <a:pt x="40" y="213"/>
                    </a:lnTo>
                    <a:lnTo>
                      <a:pt x="85" y="232"/>
                    </a:lnTo>
                    <a:lnTo>
                      <a:pt x="102" y="245"/>
                    </a:lnTo>
                    <a:lnTo>
                      <a:pt x="132" y="283"/>
                    </a:lnTo>
                    <a:lnTo>
                      <a:pt x="155" y="264"/>
                    </a:lnTo>
                    <a:lnTo>
                      <a:pt x="176" y="270"/>
                    </a:lnTo>
                    <a:lnTo>
                      <a:pt x="206" y="276"/>
                    </a:lnTo>
                    <a:lnTo>
                      <a:pt x="206" y="302"/>
                    </a:lnTo>
                    <a:lnTo>
                      <a:pt x="223" y="315"/>
                    </a:lnTo>
                    <a:lnTo>
                      <a:pt x="251" y="327"/>
                    </a:lnTo>
                    <a:lnTo>
                      <a:pt x="314" y="327"/>
                    </a:lnTo>
                    <a:lnTo>
                      <a:pt x="372" y="315"/>
                    </a:lnTo>
                    <a:lnTo>
                      <a:pt x="406" y="315"/>
                    </a:lnTo>
                    <a:lnTo>
                      <a:pt x="423" y="334"/>
                    </a:lnTo>
                    <a:lnTo>
                      <a:pt x="433" y="355"/>
                    </a:lnTo>
                    <a:lnTo>
                      <a:pt x="463" y="355"/>
                    </a:lnTo>
                    <a:lnTo>
                      <a:pt x="467" y="334"/>
                    </a:lnTo>
                    <a:lnTo>
                      <a:pt x="491" y="327"/>
                    </a:lnTo>
                    <a:lnTo>
                      <a:pt x="525" y="340"/>
                    </a:lnTo>
                    <a:lnTo>
                      <a:pt x="542" y="355"/>
                    </a:lnTo>
                    <a:lnTo>
                      <a:pt x="571" y="368"/>
                    </a:lnTo>
                    <a:lnTo>
                      <a:pt x="571" y="349"/>
                    </a:lnTo>
                    <a:lnTo>
                      <a:pt x="576" y="321"/>
                    </a:lnTo>
                    <a:lnTo>
                      <a:pt x="593" y="321"/>
                    </a:lnTo>
                    <a:lnTo>
                      <a:pt x="599" y="340"/>
                    </a:lnTo>
                    <a:lnTo>
                      <a:pt x="610" y="355"/>
                    </a:lnTo>
                    <a:lnTo>
                      <a:pt x="616" y="361"/>
                    </a:lnTo>
                    <a:lnTo>
                      <a:pt x="629" y="393"/>
                    </a:lnTo>
                    <a:lnTo>
                      <a:pt x="639" y="412"/>
                    </a:lnTo>
                    <a:lnTo>
                      <a:pt x="639" y="438"/>
                    </a:lnTo>
                    <a:lnTo>
                      <a:pt x="616" y="463"/>
                    </a:lnTo>
                    <a:lnTo>
                      <a:pt x="601" y="425"/>
                    </a:lnTo>
                    <a:lnTo>
                      <a:pt x="605" y="489"/>
                    </a:lnTo>
                    <a:lnTo>
                      <a:pt x="576" y="551"/>
                    </a:lnTo>
                    <a:lnTo>
                      <a:pt x="537" y="631"/>
                    </a:lnTo>
                    <a:lnTo>
                      <a:pt x="642" y="606"/>
                    </a:lnTo>
                    <a:lnTo>
                      <a:pt x="563" y="612"/>
                    </a:lnTo>
                    <a:lnTo>
                      <a:pt x="610" y="523"/>
                    </a:lnTo>
                    <a:lnTo>
                      <a:pt x="639" y="457"/>
                    </a:lnTo>
                    <a:lnTo>
                      <a:pt x="663" y="444"/>
                    </a:lnTo>
                    <a:lnTo>
                      <a:pt x="667" y="463"/>
                    </a:lnTo>
                    <a:lnTo>
                      <a:pt x="684" y="483"/>
                    </a:lnTo>
                    <a:lnTo>
                      <a:pt x="690" y="489"/>
                    </a:lnTo>
                    <a:lnTo>
                      <a:pt x="673" y="502"/>
                    </a:lnTo>
                    <a:lnTo>
                      <a:pt x="673" y="540"/>
                    </a:lnTo>
                    <a:lnTo>
                      <a:pt x="682" y="557"/>
                    </a:lnTo>
                    <a:lnTo>
                      <a:pt x="673" y="587"/>
                    </a:lnTo>
                    <a:lnTo>
                      <a:pt x="690" y="587"/>
                    </a:lnTo>
                    <a:lnTo>
                      <a:pt x="701" y="587"/>
                    </a:lnTo>
                    <a:lnTo>
                      <a:pt x="701" y="619"/>
                    </a:lnTo>
                    <a:lnTo>
                      <a:pt x="701" y="631"/>
                    </a:lnTo>
                    <a:lnTo>
                      <a:pt x="646" y="619"/>
                    </a:lnTo>
                    <a:lnTo>
                      <a:pt x="684" y="642"/>
                    </a:lnTo>
                    <a:lnTo>
                      <a:pt x="633" y="663"/>
                    </a:lnTo>
                    <a:lnTo>
                      <a:pt x="690" y="670"/>
                    </a:lnTo>
                    <a:lnTo>
                      <a:pt x="659" y="699"/>
                    </a:lnTo>
                    <a:lnTo>
                      <a:pt x="714" y="663"/>
                    </a:lnTo>
                    <a:lnTo>
                      <a:pt x="716" y="702"/>
                    </a:lnTo>
                    <a:lnTo>
                      <a:pt x="731" y="651"/>
                    </a:lnTo>
                    <a:lnTo>
                      <a:pt x="737" y="631"/>
                    </a:lnTo>
                    <a:lnTo>
                      <a:pt x="737" y="593"/>
                    </a:lnTo>
                    <a:lnTo>
                      <a:pt x="737" y="566"/>
                    </a:lnTo>
                    <a:lnTo>
                      <a:pt x="714" y="546"/>
                    </a:lnTo>
                    <a:lnTo>
                      <a:pt x="707" y="521"/>
                    </a:lnTo>
                    <a:lnTo>
                      <a:pt x="718" y="506"/>
                    </a:lnTo>
                    <a:lnTo>
                      <a:pt x="720" y="466"/>
                    </a:lnTo>
                    <a:lnTo>
                      <a:pt x="707" y="468"/>
                    </a:lnTo>
                    <a:lnTo>
                      <a:pt x="701" y="455"/>
                    </a:lnTo>
                    <a:lnTo>
                      <a:pt x="720" y="438"/>
                    </a:lnTo>
                    <a:lnTo>
                      <a:pt x="733" y="412"/>
                    </a:lnTo>
                    <a:lnTo>
                      <a:pt x="722" y="402"/>
                    </a:lnTo>
                    <a:lnTo>
                      <a:pt x="714" y="383"/>
                    </a:lnTo>
                    <a:lnTo>
                      <a:pt x="703" y="357"/>
                    </a:lnTo>
                    <a:lnTo>
                      <a:pt x="718" y="342"/>
                    </a:lnTo>
                    <a:lnTo>
                      <a:pt x="716" y="338"/>
                    </a:lnTo>
                    <a:lnTo>
                      <a:pt x="720" y="327"/>
                    </a:lnTo>
                    <a:lnTo>
                      <a:pt x="705" y="296"/>
                    </a:lnTo>
                    <a:lnTo>
                      <a:pt x="712" y="274"/>
                    </a:lnTo>
                    <a:lnTo>
                      <a:pt x="682" y="268"/>
                    </a:lnTo>
                    <a:lnTo>
                      <a:pt x="663" y="285"/>
                    </a:lnTo>
                    <a:lnTo>
                      <a:pt x="654" y="321"/>
                    </a:lnTo>
                    <a:lnTo>
                      <a:pt x="639" y="291"/>
                    </a:lnTo>
                    <a:lnTo>
                      <a:pt x="633" y="251"/>
                    </a:lnTo>
                    <a:lnTo>
                      <a:pt x="684" y="253"/>
                    </a:lnTo>
                    <a:lnTo>
                      <a:pt x="680" y="206"/>
                    </a:lnTo>
                    <a:lnTo>
                      <a:pt x="665" y="176"/>
                    </a:lnTo>
                    <a:lnTo>
                      <a:pt x="635" y="200"/>
                    </a:lnTo>
                    <a:lnTo>
                      <a:pt x="635" y="147"/>
                    </a:lnTo>
                    <a:lnTo>
                      <a:pt x="656" y="157"/>
                    </a:lnTo>
                    <a:lnTo>
                      <a:pt x="701" y="149"/>
                    </a:lnTo>
                    <a:lnTo>
                      <a:pt x="701" y="130"/>
                    </a:lnTo>
                    <a:lnTo>
                      <a:pt x="684" y="130"/>
                    </a:lnTo>
                    <a:lnTo>
                      <a:pt x="684" y="117"/>
                    </a:lnTo>
                    <a:lnTo>
                      <a:pt x="667" y="64"/>
                    </a:lnTo>
                    <a:lnTo>
                      <a:pt x="650" y="70"/>
                    </a:lnTo>
                    <a:lnTo>
                      <a:pt x="650" y="83"/>
                    </a:lnTo>
                    <a:lnTo>
                      <a:pt x="650" y="117"/>
                    </a:lnTo>
                    <a:lnTo>
                      <a:pt x="633" y="117"/>
                    </a:lnTo>
                    <a:lnTo>
                      <a:pt x="633" y="77"/>
                    </a:lnTo>
                    <a:lnTo>
                      <a:pt x="633" y="51"/>
                    </a:lnTo>
                    <a:lnTo>
                      <a:pt x="593" y="0"/>
                    </a:ln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2717" y="413"/>
              <a:ext cx="3684" cy="1904"/>
            </a:xfrm>
            <a:custGeom>
              <a:avLst/>
              <a:gdLst>
                <a:gd name="T0" fmla="*/ 0 w 3684"/>
                <a:gd name="T1" fmla="*/ 449 h 1904"/>
                <a:gd name="T2" fmla="*/ 44 w 3684"/>
                <a:gd name="T3" fmla="*/ 462 h 1904"/>
                <a:gd name="T4" fmla="*/ 44 w 3684"/>
                <a:gd name="T5" fmla="*/ 512 h 1904"/>
                <a:gd name="T6" fmla="*/ 84 w 3684"/>
                <a:gd name="T7" fmla="*/ 537 h 1904"/>
                <a:gd name="T8" fmla="*/ 96 w 3684"/>
                <a:gd name="T9" fmla="*/ 575 h 1904"/>
                <a:gd name="T10" fmla="*/ 71 w 3684"/>
                <a:gd name="T11" fmla="*/ 632 h 1904"/>
                <a:gd name="T12" fmla="*/ 77 w 3684"/>
                <a:gd name="T13" fmla="*/ 664 h 1904"/>
                <a:gd name="T14" fmla="*/ 153 w 3684"/>
                <a:gd name="T15" fmla="*/ 676 h 1904"/>
                <a:gd name="T16" fmla="*/ 159 w 3684"/>
                <a:gd name="T17" fmla="*/ 708 h 1904"/>
                <a:gd name="T18" fmla="*/ 218 w 3684"/>
                <a:gd name="T19" fmla="*/ 740 h 1904"/>
                <a:gd name="T20" fmla="*/ 243 w 3684"/>
                <a:gd name="T21" fmla="*/ 784 h 1904"/>
                <a:gd name="T22" fmla="*/ 280 w 3684"/>
                <a:gd name="T23" fmla="*/ 777 h 1904"/>
                <a:gd name="T24" fmla="*/ 306 w 3684"/>
                <a:gd name="T25" fmla="*/ 809 h 1904"/>
                <a:gd name="T26" fmla="*/ 319 w 3684"/>
                <a:gd name="T27" fmla="*/ 841 h 1904"/>
                <a:gd name="T28" fmla="*/ 326 w 3684"/>
                <a:gd name="T29" fmla="*/ 879 h 1904"/>
                <a:gd name="T30" fmla="*/ 358 w 3684"/>
                <a:gd name="T31" fmla="*/ 917 h 1904"/>
                <a:gd name="T32" fmla="*/ 377 w 3684"/>
                <a:gd name="T33" fmla="*/ 942 h 1904"/>
                <a:gd name="T34" fmla="*/ 427 w 3684"/>
                <a:gd name="T35" fmla="*/ 968 h 1904"/>
                <a:gd name="T36" fmla="*/ 504 w 3684"/>
                <a:gd name="T37" fmla="*/ 961 h 1904"/>
                <a:gd name="T38" fmla="*/ 517 w 3684"/>
                <a:gd name="T39" fmla="*/ 1006 h 1904"/>
                <a:gd name="T40" fmla="*/ 492 w 3684"/>
                <a:gd name="T41" fmla="*/ 1043 h 1904"/>
                <a:gd name="T42" fmla="*/ 460 w 3684"/>
                <a:gd name="T43" fmla="*/ 1106 h 1904"/>
                <a:gd name="T44" fmla="*/ 467 w 3684"/>
                <a:gd name="T45" fmla="*/ 1195 h 1904"/>
                <a:gd name="T46" fmla="*/ 460 w 3684"/>
                <a:gd name="T47" fmla="*/ 1239 h 1904"/>
                <a:gd name="T48" fmla="*/ 485 w 3684"/>
                <a:gd name="T49" fmla="*/ 1258 h 1904"/>
                <a:gd name="T50" fmla="*/ 504 w 3684"/>
                <a:gd name="T51" fmla="*/ 1296 h 1904"/>
                <a:gd name="T52" fmla="*/ 479 w 3684"/>
                <a:gd name="T53" fmla="*/ 1302 h 1904"/>
                <a:gd name="T54" fmla="*/ 454 w 3684"/>
                <a:gd name="T55" fmla="*/ 1315 h 1904"/>
                <a:gd name="T56" fmla="*/ 454 w 3684"/>
                <a:gd name="T57" fmla="*/ 1378 h 1904"/>
                <a:gd name="T58" fmla="*/ 479 w 3684"/>
                <a:gd name="T59" fmla="*/ 1435 h 1904"/>
                <a:gd name="T60" fmla="*/ 523 w 3684"/>
                <a:gd name="T61" fmla="*/ 1447 h 1904"/>
                <a:gd name="T62" fmla="*/ 581 w 3684"/>
                <a:gd name="T63" fmla="*/ 1429 h 1904"/>
                <a:gd name="T64" fmla="*/ 619 w 3684"/>
                <a:gd name="T65" fmla="*/ 1372 h 1904"/>
                <a:gd name="T66" fmla="*/ 663 w 3684"/>
                <a:gd name="T67" fmla="*/ 1391 h 1904"/>
                <a:gd name="T68" fmla="*/ 689 w 3684"/>
                <a:gd name="T69" fmla="*/ 1416 h 1904"/>
                <a:gd name="T70" fmla="*/ 702 w 3684"/>
                <a:gd name="T71" fmla="*/ 1530 h 1904"/>
                <a:gd name="T72" fmla="*/ 722 w 3684"/>
                <a:gd name="T73" fmla="*/ 1574 h 1904"/>
                <a:gd name="T74" fmla="*/ 747 w 3684"/>
                <a:gd name="T75" fmla="*/ 1613 h 1904"/>
                <a:gd name="T76" fmla="*/ 791 w 3684"/>
                <a:gd name="T77" fmla="*/ 1625 h 1904"/>
                <a:gd name="T78" fmla="*/ 791 w 3684"/>
                <a:gd name="T79" fmla="*/ 1726 h 1904"/>
                <a:gd name="T80" fmla="*/ 881 w 3684"/>
                <a:gd name="T81" fmla="*/ 1732 h 1904"/>
                <a:gd name="T82" fmla="*/ 894 w 3684"/>
                <a:gd name="T83" fmla="*/ 1789 h 1904"/>
                <a:gd name="T84" fmla="*/ 906 w 3684"/>
                <a:gd name="T85" fmla="*/ 1833 h 1904"/>
                <a:gd name="T86" fmla="*/ 944 w 3684"/>
                <a:gd name="T87" fmla="*/ 1872 h 1904"/>
                <a:gd name="T88" fmla="*/ 958 w 3684"/>
                <a:gd name="T89" fmla="*/ 1853 h 1904"/>
                <a:gd name="T90" fmla="*/ 1015 w 3684"/>
                <a:gd name="T91" fmla="*/ 1840 h 1904"/>
                <a:gd name="T92" fmla="*/ 1079 w 3684"/>
                <a:gd name="T93" fmla="*/ 1872 h 1904"/>
                <a:gd name="T94" fmla="*/ 1136 w 3684"/>
                <a:gd name="T95" fmla="*/ 1833 h 1904"/>
                <a:gd name="T96" fmla="*/ 1180 w 3684"/>
                <a:gd name="T97" fmla="*/ 1859 h 1904"/>
                <a:gd name="T98" fmla="*/ 1233 w 3684"/>
                <a:gd name="T99" fmla="*/ 1865 h 1904"/>
                <a:gd name="T100" fmla="*/ 1270 w 3684"/>
                <a:gd name="T101" fmla="*/ 1833 h 1904"/>
                <a:gd name="T102" fmla="*/ 1341 w 3684"/>
                <a:gd name="T103" fmla="*/ 1846 h 1904"/>
                <a:gd name="T104" fmla="*/ 1392 w 3684"/>
                <a:gd name="T105" fmla="*/ 1840 h 1904"/>
                <a:gd name="T106" fmla="*/ 1379 w 3684"/>
                <a:gd name="T107" fmla="*/ 1789 h 1904"/>
                <a:gd name="T108" fmla="*/ 1436 w 3684"/>
                <a:gd name="T109" fmla="*/ 1776 h 1904"/>
                <a:gd name="T110" fmla="*/ 1462 w 3684"/>
                <a:gd name="T111" fmla="*/ 1814 h 1904"/>
                <a:gd name="T112" fmla="*/ 1488 w 3684"/>
                <a:gd name="T113" fmla="*/ 1865 h 1904"/>
                <a:gd name="T114" fmla="*/ 1513 w 3684"/>
                <a:gd name="T115" fmla="*/ 1690 h 1904"/>
                <a:gd name="T116" fmla="*/ 3683 w 3684"/>
                <a:gd name="T117" fmla="*/ 0 h 190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84"/>
                <a:gd name="T178" fmla="*/ 0 h 1904"/>
                <a:gd name="T179" fmla="*/ 3684 w 3684"/>
                <a:gd name="T180" fmla="*/ 1904 h 190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84" h="1904">
                  <a:moveTo>
                    <a:pt x="0" y="0"/>
                  </a:moveTo>
                  <a:lnTo>
                    <a:pt x="0" y="449"/>
                  </a:lnTo>
                  <a:lnTo>
                    <a:pt x="25" y="456"/>
                  </a:lnTo>
                  <a:lnTo>
                    <a:pt x="44" y="462"/>
                  </a:lnTo>
                  <a:lnTo>
                    <a:pt x="44" y="487"/>
                  </a:lnTo>
                  <a:lnTo>
                    <a:pt x="44" y="512"/>
                  </a:lnTo>
                  <a:lnTo>
                    <a:pt x="64" y="531"/>
                  </a:lnTo>
                  <a:lnTo>
                    <a:pt x="84" y="537"/>
                  </a:lnTo>
                  <a:lnTo>
                    <a:pt x="90" y="556"/>
                  </a:lnTo>
                  <a:lnTo>
                    <a:pt x="96" y="575"/>
                  </a:lnTo>
                  <a:lnTo>
                    <a:pt x="96" y="626"/>
                  </a:lnTo>
                  <a:lnTo>
                    <a:pt x="71" y="632"/>
                  </a:lnTo>
                  <a:lnTo>
                    <a:pt x="57" y="645"/>
                  </a:lnTo>
                  <a:lnTo>
                    <a:pt x="77" y="664"/>
                  </a:lnTo>
                  <a:lnTo>
                    <a:pt x="140" y="664"/>
                  </a:lnTo>
                  <a:lnTo>
                    <a:pt x="153" y="676"/>
                  </a:lnTo>
                  <a:lnTo>
                    <a:pt x="159" y="702"/>
                  </a:lnTo>
                  <a:lnTo>
                    <a:pt x="159" y="708"/>
                  </a:lnTo>
                  <a:lnTo>
                    <a:pt x="192" y="728"/>
                  </a:lnTo>
                  <a:lnTo>
                    <a:pt x="218" y="740"/>
                  </a:lnTo>
                  <a:lnTo>
                    <a:pt x="230" y="765"/>
                  </a:lnTo>
                  <a:lnTo>
                    <a:pt x="243" y="784"/>
                  </a:lnTo>
                  <a:lnTo>
                    <a:pt x="255" y="784"/>
                  </a:lnTo>
                  <a:lnTo>
                    <a:pt x="280" y="777"/>
                  </a:lnTo>
                  <a:lnTo>
                    <a:pt x="293" y="790"/>
                  </a:lnTo>
                  <a:lnTo>
                    <a:pt x="306" y="809"/>
                  </a:lnTo>
                  <a:lnTo>
                    <a:pt x="313" y="821"/>
                  </a:lnTo>
                  <a:lnTo>
                    <a:pt x="319" y="841"/>
                  </a:lnTo>
                  <a:lnTo>
                    <a:pt x="319" y="860"/>
                  </a:lnTo>
                  <a:lnTo>
                    <a:pt x="326" y="879"/>
                  </a:lnTo>
                  <a:lnTo>
                    <a:pt x="345" y="904"/>
                  </a:lnTo>
                  <a:lnTo>
                    <a:pt x="358" y="917"/>
                  </a:lnTo>
                  <a:lnTo>
                    <a:pt x="358" y="935"/>
                  </a:lnTo>
                  <a:lnTo>
                    <a:pt x="377" y="942"/>
                  </a:lnTo>
                  <a:lnTo>
                    <a:pt x="427" y="942"/>
                  </a:lnTo>
                  <a:lnTo>
                    <a:pt x="427" y="968"/>
                  </a:lnTo>
                  <a:lnTo>
                    <a:pt x="485" y="968"/>
                  </a:lnTo>
                  <a:lnTo>
                    <a:pt x="504" y="961"/>
                  </a:lnTo>
                  <a:lnTo>
                    <a:pt x="511" y="980"/>
                  </a:lnTo>
                  <a:lnTo>
                    <a:pt x="517" y="1006"/>
                  </a:lnTo>
                  <a:lnTo>
                    <a:pt x="504" y="1030"/>
                  </a:lnTo>
                  <a:lnTo>
                    <a:pt x="492" y="1043"/>
                  </a:lnTo>
                  <a:lnTo>
                    <a:pt x="473" y="1062"/>
                  </a:lnTo>
                  <a:lnTo>
                    <a:pt x="460" y="1106"/>
                  </a:lnTo>
                  <a:lnTo>
                    <a:pt x="473" y="1138"/>
                  </a:lnTo>
                  <a:lnTo>
                    <a:pt x="467" y="1195"/>
                  </a:lnTo>
                  <a:lnTo>
                    <a:pt x="454" y="1195"/>
                  </a:lnTo>
                  <a:lnTo>
                    <a:pt x="460" y="1239"/>
                  </a:lnTo>
                  <a:lnTo>
                    <a:pt x="473" y="1258"/>
                  </a:lnTo>
                  <a:lnTo>
                    <a:pt x="485" y="1258"/>
                  </a:lnTo>
                  <a:lnTo>
                    <a:pt x="492" y="1283"/>
                  </a:lnTo>
                  <a:lnTo>
                    <a:pt x="504" y="1296"/>
                  </a:lnTo>
                  <a:lnTo>
                    <a:pt x="504" y="1308"/>
                  </a:lnTo>
                  <a:lnTo>
                    <a:pt x="479" y="1302"/>
                  </a:lnTo>
                  <a:lnTo>
                    <a:pt x="454" y="1302"/>
                  </a:lnTo>
                  <a:lnTo>
                    <a:pt x="454" y="1315"/>
                  </a:lnTo>
                  <a:lnTo>
                    <a:pt x="460" y="1353"/>
                  </a:lnTo>
                  <a:lnTo>
                    <a:pt x="454" y="1378"/>
                  </a:lnTo>
                  <a:lnTo>
                    <a:pt x="447" y="1422"/>
                  </a:lnTo>
                  <a:lnTo>
                    <a:pt x="479" y="1435"/>
                  </a:lnTo>
                  <a:lnTo>
                    <a:pt x="498" y="1454"/>
                  </a:lnTo>
                  <a:lnTo>
                    <a:pt x="523" y="1447"/>
                  </a:lnTo>
                  <a:lnTo>
                    <a:pt x="568" y="1429"/>
                  </a:lnTo>
                  <a:lnTo>
                    <a:pt x="581" y="1429"/>
                  </a:lnTo>
                  <a:lnTo>
                    <a:pt x="607" y="1378"/>
                  </a:lnTo>
                  <a:lnTo>
                    <a:pt x="619" y="1372"/>
                  </a:lnTo>
                  <a:lnTo>
                    <a:pt x="651" y="1378"/>
                  </a:lnTo>
                  <a:lnTo>
                    <a:pt x="663" y="1391"/>
                  </a:lnTo>
                  <a:lnTo>
                    <a:pt x="663" y="1416"/>
                  </a:lnTo>
                  <a:lnTo>
                    <a:pt x="689" y="1416"/>
                  </a:lnTo>
                  <a:lnTo>
                    <a:pt x="689" y="1505"/>
                  </a:lnTo>
                  <a:lnTo>
                    <a:pt x="702" y="1530"/>
                  </a:lnTo>
                  <a:lnTo>
                    <a:pt x="709" y="1549"/>
                  </a:lnTo>
                  <a:lnTo>
                    <a:pt x="722" y="1574"/>
                  </a:lnTo>
                  <a:lnTo>
                    <a:pt x="728" y="1593"/>
                  </a:lnTo>
                  <a:lnTo>
                    <a:pt x="747" y="1613"/>
                  </a:lnTo>
                  <a:lnTo>
                    <a:pt x="785" y="1619"/>
                  </a:lnTo>
                  <a:lnTo>
                    <a:pt x="791" y="1625"/>
                  </a:lnTo>
                  <a:lnTo>
                    <a:pt x="791" y="1700"/>
                  </a:lnTo>
                  <a:lnTo>
                    <a:pt x="791" y="1726"/>
                  </a:lnTo>
                  <a:lnTo>
                    <a:pt x="823" y="1732"/>
                  </a:lnTo>
                  <a:lnTo>
                    <a:pt x="881" y="1732"/>
                  </a:lnTo>
                  <a:lnTo>
                    <a:pt x="881" y="1776"/>
                  </a:lnTo>
                  <a:lnTo>
                    <a:pt x="894" y="1789"/>
                  </a:lnTo>
                  <a:lnTo>
                    <a:pt x="894" y="1814"/>
                  </a:lnTo>
                  <a:lnTo>
                    <a:pt x="906" y="1833"/>
                  </a:lnTo>
                  <a:lnTo>
                    <a:pt x="906" y="1859"/>
                  </a:lnTo>
                  <a:lnTo>
                    <a:pt x="944" y="1872"/>
                  </a:lnTo>
                  <a:lnTo>
                    <a:pt x="958" y="1903"/>
                  </a:lnTo>
                  <a:lnTo>
                    <a:pt x="958" y="1853"/>
                  </a:lnTo>
                  <a:lnTo>
                    <a:pt x="990" y="1840"/>
                  </a:lnTo>
                  <a:lnTo>
                    <a:pt x="1015" y="1840"/>
                  </a:lnTo>
                  <a:lnTo>
                    <a:pt x="1046" y="1859"/>
                  </a:lnTo>
                  <a:lnTo>
                    <a:pt x="1079" y="1872"/>
                  </a:lnTo>
                  <a:lnTo>
                    <a:pt x="1099" y="1872"/>
                  </a:lnTo>
                  <a:lnTo>
                    <a:pt x="1136" y="1833"/>
                  </a:lnTo>
                  <a:lnTo>
                    <a:pt x="1155" y="1840"/>
                  </a:lnTo>
                  <a:lnTo>
                    <a:pt x="1180" y="1859"/>
                  </a:lnTo>
                  <a:lnTo>
                    <a:pt x="1206" y="1878"/>
                  </a:lnTo>
                  <a:lnTo>
                    <a:pt x="1233" y="1865"/>
                  </a:lnTo>
                  <a:lnTo>
                    <a:pt x="1258" y="1846"/>
                  </a:lnTo>
                  <a:lnTo>
                    <a:pt x="1270" y="1833"/>
                  </a:lnTo>
                  <a:lnTo>
                    <a:pt x="1308" y="1853"/>
                  </a:lnTo>
                  <a:lnTo>
                    <a:pt x="1341" y="1846"/>
                  </a:lnTo>
                  <a:lnTo>
                    <a:pt x="1379" y="1872"/>
                  </a:lnTo>
                  <a:lnTo>
                    <a:pt x="1392" y="1840"/>
                  </a:lnTo>
                  <a:lnTo>
                    <a:pt x="1385" y="1821"/>
                  </a:lnTo>
                  <a:lnTo>
                    <a:pt x="1379" y="1789"/>
                  </a:lnTo>
                  <a:lnTo>
                    <a:pt x="1392" y="1764"/>
                  </a:lnTo>
                  <a:lnTo>
                    <a:pt x="1436" y="1776"/>
                  </a:lnTo>
                  <a:lnTo>
                    <a:pt x="1455" y="1789"/>
                  </a:lnTo>
                  <a:lnTo>
                    <a:pt x="1462" y="1814"/>
                  </a:lnTo>
                  <a:lnTo>
                    <a:pt x="1475" y="1853"/>
                  </a:lnTo>
                  <a:lnTo>
                    <a:pt x="1488" y="1865"/>
                  </a:lnTo>
                  <a:lnTo>
                    <a:pt x="1513" y="1865"/>
                  </a:lnTo>
                  <a:lnTo>
                    <a:pt x="1513" y="1690"/>
                  </a:lnTo>
                  <a:lnTo>
                    <a:pt x="3680" y="1691"/>
                  </a:lnTo>
                  <a:lnTo>
                    <a:pt x="3683" y="0"/>
                  </a:lnTo>
                  <a:lnTo>
                    <a:pt x="0" y="0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8002" name="Freeform 11"/>
            <p:cNvSpPr>
              <a:spLocks/>
            </p:cNvSpPr>
            <p:nvPr/>
          </p:nvSpPr>
          <p:spPr bwMode="auto">
            <a:xfrm>
              <a:off x="2356" y="412"/>
              <a:ext cx="1874" cy="2877"/>
            </a:xfrm>
            <a:custGeom>
              <a:avLst/>
              <a:gdLst>
                <a:gd name="T0" fmla="*/ 80 w 1874"/>
                <a:gd name="T1" fmla="*/ 1108 h 2877"/>
                <a:gd name="T2" fmla="*/ 101 w 1874"/>
                <a:gd name="T3" fmla="*/ 1247 h 2877"/>
                <a:gd name="T4" fmla="*/ 171 w 1874"/>
                <a:gd name="T5" fmla="*/ 1324 h 2877"/>
                <a:gd name="T6" fmla="*/ 228 w 1874"/>
                <a:gd name="T7" fmla="*/ 1388 h 2877"/>
                <a:gd name="T8" fmla="*/ 181 w 1874"/>
                <a:gd name="T9" fmla="*/ 1451 h 2877"/>
                <a:gd name="T10" fmla="*/ 158 w 1874"/>
                <a:gd name="T11" fmla="*/ 1579 h 2877"/>
                <a:gd name="T12" fmla="*/ 101 w 1874"/>
                <a:gd name="T13" fmla="*/ 1629 h 2877"/>
                <a:gd name="T14" fmla="*/ 80 w 1874"/>
                <a:gd name="T15" fmla="*/ 1730 h 2877"/>
                <a:gd name="T16" fmla="*/ 34 w 1874"/>
                <a:gd name="T17" fmla="*/ 1821 h 2877"/>
                <a:gd name="T18" fmla="*/ 0 w 1874"/>
                <a:gd name="T19" fmla="*/ 1909 h 2877"/>
                <a:gd name="T20" fmla="*/ 80 w 1874"/>
                <a:gd name="T21" fmla="*/ 1959 h 2877"/>
                <a:gd name="T22" fmla="*/ 80 w 1874"/>
                <a:gd name="T23" fmla="*/ 2050 h 2877"/>
                <a:gd name="T24" fmla="*/ 46 w 1874"/>
                <a:gd name="T25" fmla="*/ 2876 h 2877"/>
                <a:gd name="T26" fmla="*/ 1848 w 1874"/>
                <a:gd name="T27" fmla="*/ 1858 h 2877"/>
                <a:gd name="T28" fmla="*/ 1814 w 1874"/>
                <a:gd name="T29" fmla="*/ 1808 h 2877"/>
                <a:gd name="T30" fmla="*/ 1746 w 1874"/>
                <a:gd name="T31" fmla="*/ 1755 h 2877"/>
                <a:gd name="T32" fmla="*/ 1740 w 1874"/>
                <a:gd name="T33" fmla="*/ 1865 h 2877"/>
                <a:gd name="T34" fmla="*/ 1622 w 1874"/>
                <a:gd name="T35" fmla="*/ 1821 h 2877"/>
                <a:gd name="T36" fmla="*/ 1542 w 1874"/>
                <a:gd name="T37" fmla="*/ 1846 h 2877"/>
                <a:gd name="T38" fmla="*/ 1462 w 1874"/>
                <a:gd name="T39" fmla="*/ 1871 h 2877"/>
                <a:gd name="T40" fmla="*/ 1384 w 1874"/>
                <a:gd name="T41" fmla="*/ 1833 h 2877"/>
                <a:gd name="T42" fmla="*/ 1327 w 1874"/>
                <a:gd name="T43" fmla="*/ 1884 h 2877"/>
                <a:gd name="T44" fmla="*/ 1293 w 1874"/>
                <a:gd name="T45" fmla="*/ 1858 h 2877"/>
                <a:gd name="T46" fmla="*/ 1259 w 1874"/>
                <a:gd name="T47" fmla="*/ 1808 h 2877"/>
                <a:gd name="T48" fmla="*/ 1247 w 1874"/>
                <a:gd name="T49" fmla="*/ 1755 h 2877"/>
                <a:gd name="T50" fmla="*/ 1225 w 1874"/>
                <a:gd name="T51" fmla="*/ 1730 h 2877"/>
                <a:gd name="T52" fmla="*/ 1156 w 1874"/>
                <a:gd name="T53" fmla="*/ 1692 h 2877"/>
                <a:gd name="T54" fmla="*/ 1156 w 1874"/>
                <a:gd name="T55" fmla="*/ 1617 h 2877"/>
                <a:gd name="T56" fmla="*/ 1088 w 1874"/>
                <a:gd name="T57" fmla="*/ 1579 h 2877"/>
                <a:gd name="T58" fmla="*/ 1055 w 1874"/>
                <a:gd name="T59" fmla="*/ 1501 h 2877"/>
                <a:gd name="T60" fmla="*/ 1055 w 1874"/>
                <a:gd name="T61" fmla="*/ 1413 h 2877"/>
                <a:gd name="T62" fmla="*/ 1021 w 1874"/>
                <a:gd name="T63" fmla="*/ 1375 h 2877"/>
                <a:gd name="T64" fmla="*/ 941 w 1874"/>
                <a:gd name="T65" fmla="*/ 1425 h 2877"/>
                <a:gd name="T66" fmla="*/ 873 w 1874"/>
                <a:gd name="T67" fmla="*/ 1451 h 2877"/>
                <a:gd name="T68" fmla="*/ 816 w 1874"/>
                <a:gd name="T69" fmla="*/ 1425 h 2877"/>
                <a:gd name="T70" fmla="*/ 816 w 1874"/>
                <a:gd name="T71" fmla="*/ 1297 h 2877"/>
                <a:gd name="T72" fmla="*/ 873 w 1874"/>
                <a:gd name="T73" fmla="*/ 1310 h 2877"/>
                <a:gd name="T74" fmla="*/ 850 w 1874"/>
                <a:gd name="T75" fmla="*/ 1247 h 2877"/>
                <a:gd name="T76" fmla="*/ 839 w 1874"/>
                <a:gd name="T77" fmla="*/ 1196 h 2877"/>
                <a:gd name="T78" fmla="*/ 839 w 1874"/>
                <a:gd name="T79" fmla="*/ 1146 h 2877"/>
                <a:gd name="T80" fmla="*/ 863 w 1874"/>
                <a:gd name="T81" fmla="*/ 1043 h 2877"/>
                <a:gd name="T82" fmla="*/ 839 w 1874"/>
                <a:gd name="T83" fmla="*/ 967 h 2877"/>
                <a:gd name="T84" fmla="*/ 759 w 1874"/>
                <a:gd name="T85" fmla="*/ 942 h 2877"/>
                <a:gd name="T86" fmla="*/ 681 w 1874"/>
                <a:gd name="T87" fmla="*/ 866 h 2877"/>
                <a:gd name="T88" fmla="*/ 645 w 1874"/>
                <a:gd name="T89" fmla="*/ 776 h 2877"/>
                <a:gd name="T90" fmla="*/ 567 w 1874"/>
                <a:gd name="T91" fmla="*/ 725 h 2877"/>
                <a:gd name="T92" fmla="*/ 534 w 1874"/>
                <a:gd name="T93" fmla="*/ 687 h 2877"/>
                <a:gd name="T94" fmla="*/ 443 w 1874"/>
                <a:gd name="T95" fmla="*/ 662 h 2877"/>
                <a:gd name="T96" fmla="*/ 464 w 1874"/>
                <a:gd name="T97" fmla="*/ 584 h 2877"/>
                <a:gd name="T98" fmla="*/ 420 w 1874"/>
                <a:gd name="T99" fmla="*/ 458 h 2877"/>
                <a:gd name="T100" fmla="*/ 373 w 1874"/>
                <a:gd name="T101" fmla="*/ 0 h 28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74"/>
                <a:gd name="T154" fmla="*/ 0 h 2877"/>
                <a:gd name="T155" fmla="*/ 1874 w 1874"/>
                <a:gd name="T156" fmla="*/ 2877 h 287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74" h="2877">
                  <a:moveTo>
                    <a:pt x="67" y="0"/>
                  </a:moveTo>
                  <a:lnTo>
                    <a:pt x="67" y="1095"/>
                  </a:lnTo>
                  <a:lnTo>
                    <a:pt x="80" y="1108"/>
                  </a:lnTo>
                  <a:lnTo>
                    <a:pt x="91" y="1121"/>
                  </a:lnTo>
                  <a:lnTo>
                    <a:pt x="91" y="1221"/>
                  </a:lnTo>
                  <a:lnTo>
                    <a:pt x="101" y="1247"/>
                  </a:lnTo>
                  <a:lnTo>
                    <a:pt x="148" y="1297"/>
                  </a:lnTo>
                  <a:lnTo>
                    <a:pt x="148" y="1310"/>
                  </a:lnTo>
                  <a:lnTo>
                    <a:pt x="171" y="1324"/>
                  </a:lnTo>
                  <a:lnTo>
                    <a:pt x="205" y="1324"/>
                  </a:lnTo>
                  <a:lnTo>
                    <a:pt x="228" y="1350"/>
                  </a:lnTo>
                  <a:lnTo>
                    <a:pt x="228" y="1388"/>
                  </a:lnTo>
                  <a:lnTo>
                    <a:pt x="215" y="1400"/>
                  </a:lnTo>
                  <a:lnTo>
                    <a:pt x="192" y="1451"/>
                  </a:lnTo>
                  <a:lnTo>
                    <a:pt x="181" y="1451"/>
                  </a:lnTo>
                  <a:lnTo>
                    <a:pt x="158" y="1476"/>
                  </a:lnTo>
                  <a:lnTo>
                    <a:pt x="158" y="1488"/>
                  </a:lnTo>
                  <a:lnTo>
                    <a:pt x="158" y="1579"/>
                  </a:lnTo>
                  <a:lnTo>
                    <a:pt x="137" y="1591"/>
                  </a:lnTo>
                  <a:lnTo>
                    <a:pt x="124" y="1617"/>
                  </a:lnTo>
                  <a:lnTo>
                    <a:pt x="101" y="1629"/>
                  </a:lnTo>
                  <a:lnTo>
                    <a:pt x="101" y="1680"/>
                  </a:lnTo>
                  <a:lnTo>
                    <a:pt x="101" y="1692"/>
                  </a:lnTo>
                  <a:lnTo>
                    <a:pt x="80" y="1730"/>
                  </a:lnTo>
                  <a:lnTo>
                    <a:pt x="46" y="1743"/>
                  </a:lnTo>
                  <a:lnTo>
                    <a:pt x="34" y="1781"/>
                  </a:lnTo>
                  <a:lnTo>
                    <a:pt x="34" y="1821"/>
                  </a:lnTo>
                  <a:lnTo>
                    <a:pt x="11" y="1846"/>
                  </a:lnTo>
                  <a:lnTo>
                    <a:pt x="11" y="1871"/>
                  </a:lnTo>
                  <a:lnTo>
                    <a:pt x="0" y="1909"/>
                  </a:lnTo>
                  <a:lnTo>
                    <a:pt x="0" y="1922"/>
                  </a:lnTo>
                  <a:lnTo>
                    <a:pt x="46" y="1947"/>
                  </a:lnTo>
                  <a:lnTo>
                    <a:pt x="80" y="1959"/>
                  </a:lnTo>
                  <a:lnTo>
                    <a:pt x="91" y="1972"/>
                  </a:lnTo>
                  <a:lnTo>
                    <a:pt x="91" y="2010"/>
                  </a:lnTo>
                  <a:lnTo>
                    <a:pt x="80" y="2050"/>
                  </a:lnTo>
                  <a:lnTo>
                    <a:pt x="57" y="2075"/>
                  </a:lnTo>
                  <a:lnTo>
                    <a:pt x="51" y="2113"/>
                  </a:lnTo>
                  <a:lnTo>
                    <a:pt x="46" y="2876"/>
                  </a:lnTo>
                  <a:lnTo>
                    <a:pt x="1873" y="2876"/>
                  </a:lnTo>
                  <a:lnTo>
                    <a:pt x="1871" y="1858"/>
                  </a:lnTo>
                  <a:lnTo>
                    <a:pt x="1848" y="1858"/>
                  </a:lnTo>
                  <a:lnTo>
                    <a:pt x="1824" y="1833"/>
                  </a:lnTo>
                  <a:lnTo>
                    <a:pt x="1824" y="1808"/>
                  </a:lnTo>
                  <a:lnTo>
                    <a:pt x="1814" y="1808"/>
                  </a:lnTo>
                  <a:lnTo>
                    <a:pt x="1814" y="1781"/>
                  </a:lnTo>
                  <a:lnTo>
                    <a:pt x="1780" y="1768"/>
                  </a:lnTo>
                  <a:lnTo>
                    <a:pt x="1746" y="1755"/>
                  </a:lnTo>
                  <a:lnTo>
                    <a:pt x="1734" y="1781"/>
                  </a:lnTo>
                  <a:lnTo>
                    <a:pt x="1753" y="1827"/>
                  </a:lnTo>
                  <a:lnTo>
                    <a:pt x="1740" y="1865"/>
                  </a:lnTo>
                  <a:lnTo>
                    <a:pt x="1700" y="1833"/>
                  </a:lnTo>
                  <a:lnTo>
                    <a:pt x="1666" y="1846"/>
                  </a:lnTo>
                  <a:lnTo>
                    <a:pt x="1622" y="1821"/>
                  </a:lnTo>
                  <a:lnTo>
                    <a:pt x="1609" y="1846"/>
                  </a:lnTo>
                  <a:lnTo>
                    <a:pt x="1565" y="1871"/>
                  </a:lnTo>
                  <a:lnTo>
                    <a:pt x="1542" y="1846"/>
                  </a:lnTo>
                  <a:lnTo>
                    <a:pt x="1498" y="1821"/>
                  </a:lnTo>
                  <a:lnTo>
                    <a:pt x="1474" y="1846"/>
                  </a:lnTo>
                  <a:lnTo>
                    <a:pt x="1462" y="1871"/>
                  </a:lnTo>
                  <a:lnTo>
                    <a:pt x="1428" y="1858"/>
                  </a:lnTo>
                  <a:lnTo>
                    <a:pt x="1417" y="1858"/>
                  </a:lnTo>
                  <a:lnTo>
                    <a:pt x="1384" y="1833"/>
                  </a:lnTo>
                  <a:lnTo>
                    <a:pt x="1360" y="1833"/>
                  </a:lnTo>
                  <a:lnTo>
                    <a:pt x="1316" y="1846"/>
                  </a:lnTo>
                  <a:lnTo>
                    <a:pt x="1327" y="1884"/>
                  </a:lnTo>
                  <a:lnTo>
                    <a:pt x="1327" y="1896"/>
                  </a:lnTo>
                  <a:lnTo>
                    <a:pt x="1316" y="1896"/>
                  </a:lnTo>
                  <a:lnTo>
                    <a:pt x="1293" y="1858"/>
                  </a:lnTo>
                  <a:lnTo>
                    <a:pt x="1270" y="1846"/>
                  </a:lnTo>
                  <a:lnTo>
                    <a:pt x="1270" y="1821"/>
                  </a:lnTo>
                  <a:lnTo>
                    <a:pt x="1259" y="1808"/>
                  </a:lnTo>
                  <a:lnTo>
                    <a:pt x="1259" y="1781"/>
                  </a:lnTo>
                  <a:lnTo>
                    <a:pt x="1247" y="1768"/>
                  </a:lnTo>
                  <a:lnTo>
                    <a:pt x="1247" y="1755"/>
                  </a:lnTo>
                  <a:lnTo>
                    <a:pt x="1247" y="1743"/>
                  </a:lnTo>
                  <a:lnTo>
                    <a:pt x="1247" y="1730"/>
                  </a:lnTo>
                  <a:lnTo>
                    <a:pt x="1225" y="1730"/>
                  </a:lnTo>
                  <a:lnTo>
                    <a:pt x="1190" y="1730"/>
                  </a:lnTo>
                  <a:lnTo>
                    <a:pt x="1156" y="1718"/>
                  </a:lnTo>
                  <a:lnTo>
                    <a:pt x="1156" y="1692"/>
                  </a:lnTo>
                  <a:lnTo>
                    <a:pt x="1156" y="1680"/>
                  </a:lnTo>
                  <a:lnTo>
                    <a:pt x="1156" y="1655"/>
                  </a:lnTo>
                  <a:lnTo>
                    <a:pt x="1156" y="1617"/>
                  </a:lnTo>
                  <a:lnTo>
                    <a:pt x="1112" y="1604"/>
                  </a:lnTo>
                  <a:lnTo>
                    <a:pt x="1099" y="1604"/>
                  </a:lnTo>
                  <a:lnTo>
                    <a:pt x="1088" y="1579"/>
                  </a:lnTo>
                  <a:lnTo>
                    <a:pt x="1078" y="1552"/>
                  </a:lnTo>
                  <a:lnTo>
                    <a:pt x="1065" y="1514"/>
                  </a:lnTo>
                  <a:lnTo>
                    <a:pt x="1055" y="1501"/>
                  </a:lnTo>
                  <a:lnTo>
                    <a:pt x="1055" y="1476"/>
                  </a:lnTo>
                  <a:lnTo>
                    <a:pt x="1055" y="1451"/>
                  </a:lnTo>
                  <a:lnTo>
                    <a:pt x="1055" y="1413"/>
                  </a:lnTo>
                  <a:lnTo>
                    <a:pt x="1031" y="1413"/>
                  </a:lnTo>
                  <a:lnTo>
                    <a:pt x="1031" y="1388"/>
                  </a:lnTo>
                  <a:lnTo>
                    <a:pt x="1021" y="1375"/>
                  </a:lnTo>
                  <a:lnTo>
                    <a:pt x="987" y="1362"/>
                  </a:lnTo>
                  <a:lnTo>
                    <a:pt x="953" y="1400"/>
                  </a:lnTo>
                  <a:lnTo>
                    <a:pt x="941" y="1425"/>
                  </a:lnTo>
                  <a:lnTo>
                    <a:pt x="930" y="1425"/>
                  </a:lnTo>
                  <a:lnTo>
                    <a:pt x="896" y="1438"/>
                  </a:lnTo>
                  <a:lnTo>
                    <a:pt x="873" y="1451"/>
                  </a:lnTo>
                  <a:lnTo>
                    <a:pt x="850" y="1451"/>
                  </a:lnTo>
                  <a:lnTo>
                    <a:pt x="839" y="1425"/>
                  </a:lnTo>
                  <a:lnTo>
                    <a:pt x="816" y="1425"/>
                  </a:lnTo>
                  <a:lnTo>
                    <a:pt x="816" y="1375"/>
                  </a:lnTo>
                  <a:lnTo>
                    <a:pt x="827" y="1350"/>
                  </a:lnTo>
                  <a:lnTo>
                    <a:pt x="816" y="1297"/>
                  </a:lnTo>
                  <a:lnTo>
                    <a:pt x="827" y="1297"/>
                  </a:lnTo>
                  <a:lnTo>
                    <a:pt x="850" y="1297"/>
                  </a:lnTo>
                  <a:lnTo>
                    <a:pt x="873" y="1310"/>
                  </a:lnTo>
                  <a:lnTo>
                    <a:pt x="873" y="1285"/>
                  </a:lnTo>
                  <a:lnTo>
                    <a:pt x="850" y="1272"/>
                  </a:lnTo>
                  <a:lnTo>
                    <a:pt x="850" y="1247"/>
                  </a:lnTo>
                  <a:lnTo>
                    <a:pt x="839" y="1247"/>
                  </a:lnTo>
                  <a:lnTo>
                    <a:pt x="816" y="1209"/>
                  </a:lnTo>
                  <a:lnTo>
                    <a:pt x="839" y="1196"/>
                  </a:lnTo>
                  <a:lnTo>
                    <a:pt x="816" y="1184"/>
                  </a:lnTo>
                  <a:lnTo>
                    <a:pt x="839" y="1184"/>
                  </a:lnTo>
                  <a:lnTo>
                    <a:pt x="839" y="1146"/>
                  </a:lnTo>
                  <a:lnTo>
                    <a:pt x="827" y="1095"/>
                  </a:lnTo>
                  <a:lnTo>
                    <a:pt x="839" y="1055"/>
                  </a:lnTo>
                  <a:lnTo>
                    <a:pt x="863" y="1043"/>
                  </a:lnTo>
                  <a:lnTo>
                    <a:pt x="884" y="1005"/>
                  </a:lnTo>
                  <a:lnTo>
                    <a:pt x="873" y="961"/>
                  </a:lnTo>
                  <a:lnTo>
                    <a:pt x="839" y="967"/>
                  </a:lnTo>
                  <a:lnTo>
                    <a:pt x="793" y="967"/>
                  </a:lnTo>
                  <a:lnTo>
                    <a:pt x="793" y="942"/>
                  </a:lnTo>
                  <a:lnTo>
                    <a:pt x="759" y="942"/>
                  </a:lnTo>
                  <a:lnTo>
                    <a:pt x="726" y="942"/>
                  </a:lnTo>
                  <a:lnTo>
                    <a:pt x="726" y="917"/>
                  </a:lnTo>
                  <a:lnTo>
                    <a:pt x="681" y="866"/>
                  </a:lnTo>
                  <a:lnTo>
                    <a:pt x="692" y="841"/>
                  </a:lnTo>
                  <a:lnTo>
                    <a:pt x="662" y="788"/>
                  </a:lnTo>
                  <a:lnTo>
                    <a:pt x="645" y="776"/>
                  </a:lnTo>
                  <a:lnTo>
                    <a:pt x="612" y="788"/>
                  </a:lnTo>
                  <a:lnTo>
                    <a:pt x="591" y="738"/>
                  </a:lnTo>
                  <a:lnTo>
                    <a:pt x="567" y="725"/>
                  </a:lnTo>
                  <a:lnTo>
                    <a:pt x="544" y="713"/>
                  </a:lnTo>
                  <a:lnTo>
                    <a:pt x="534" y="713"/>
                  </a:lnTo>
                  <a:lnTo>
                    <a:pt x="534" y="687"/>
                  </a:lnTo>
                  <a:lnTo>
                    <a:pt x="510" y="662"/>
                  </a:lnTo>
                  <a:lnTo>
                    <a:pt x="500" y="662"/>
                  </a:lnTo>
                  <a:lnTo>
                    <a:pt x="443" y="662"/>
                  </a:lnTo>
                  <a:lnTo>
                    <a:pt x="430" y="637"/>
                  </a:lnTo>
                  <a:lnTo>
                    <a:pt x="464" y="624"/>
                  </a:lnTo>
                  <a:lnTo>
                    <a:pt x="464" y="584"/>
                  </a:lnTo>
                  <a:lnTo>
                    <a:pt x="453" y="534"/>
                  </a:lnTo>
                  <a:lnTo>
                    <a:pt x="420" y="509"/>
                  </a:lnTo>
                  <a:lnTo>
                    <a:pt x="420" y="458"/>
                  </a:lnTo>
                  <a:lnTo>
                    <a:pt x="386" y="446"/>
                  </a:lnTo>
                  <a:lnTo>
                    <a:pt x="373" y="446"/>
                  </a:lnTo>
                  <a:lnTo>
                    <a:pt x="373" y="0"/>
                  </a:lnTo>
                  <a:lnTo>
                    <a:pt x="67" y="0"/>
                  </a:lnTo>
                </a:path>
              </a:pathLst>
            </a:custGeom>
            <a:solidFill>
              <a:srgbClr val="FFFFAF"/>
            </a:solidFill>
            <a:ln w="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003" name="Group 12"/>
            <p:cNvGrpSpPr>
              <a:grpSpLocks/>
            </p:cNvGrpSpPr>
            <p:nvPr/>
          </p:nvGrpSpPr>
          <p:grpSpPr bwMode="auto">
            <a:xfrm>
              <a:off x="136" y="1951"/>
              <a:ext cx="2973" cy="2249"/>
              <a:chOff x="24" y="1926"/>
              <a:chExt cx="3101" cy="2387"/>
            </a:xfrm>
          </p:grpSpPr>
          <p:sp>
            <p:nvSpPr>
              <p:cNvPr id="11" name="Freeform 13"/>
              <p:cNvSpPr>
                <a:spLocks/>
              </p:cNvSpPr>
              <p:nvPr/>
            </p:nvSpPr>
            <p:spPr bwMode="auto">
              <a:xfrm>
                <a:off x="90" y="1926"/>
                <a:ext cx="3035" cy="2387"/>
              </a:xfrm>
              <a:custGeom>
                <a:avLst/>
                <a:gdLst>
                  <a:gd name="T0" fmla="*/ 2149 w 3037"/>
                  <a:gd name="T1" fmla="*/ 1641 h 2387"/>
                  <a:gd name="T2" fmla="*/ 2380 w 3037"/>
                  <a:gd name="T3" fmla="*/ 1793 h 2387"/>
                  <a:gd name="T4" fmla="*/ 2510 w 3037"/>
                  <a:gd name="T5" fmla="*/ 1779 h 2387"/>
                  <a:gd name="T6" fmla="*/ 2675 w 3037"/>
                  <a:gd name="T7" fmla="*/ 1938 h 2387"/>
                  <a:gd name="T8" fmla="*/ 2942 w 3037"/>
                  <a:gd name="T9" fmla="*/ 2140 h 2387"/>
                  <a:gd name="T10" fmla="*/ 3022 w 3037"/>
                  <a:gd name="T11" fmla="*/ 2314 h 2387"/>
                  <a:gd name="T12" fmla="*/ 2921 w 3037"/>
                  <a:gd name="T13" fmla="*/ 2205 h 2387"/>
                  <a:gd name="T14" fmla="*/ 2820 w 3037"/>
                  <a:gd name="T15" fmla="*/ 2191 h 2387"/>
                  <a:gd name="T16" fmla="*/ 2639 w 3037"/>
                  <a:gd name="T17" fmla="*/ 1945 h 2387"/>
                  <a:gd name="T18" fmla="*/ 2481 w 3037"/>
                  <a:gd name="T19" fmla="*/ 1841 h 2387"/>
                  <a:gd name="T20" fmla="*/ 2334 w 3037"/>
                  <a:gd name="T21" fmla="*/ 1861 h 2387"/>
                  <a:gd name="T22" fmla="*/ 2163 w 3037"/>
                  <a:gd name="T23" fmla="*/ 1815 h 2387"/>
                  <a:gd name="T24" fmla="*/ 1940 w 3037"/>
                  <a:gd name="T25" fmla="*/ 1714 h 2387"/>
                  <a:gd name="T26" fmla="*/ 1702 w 3037"/>
                  <a:gd name="T27" fmla="*/ 1677 h 2387"/>
                  <a:gd name="T28" fmla="*/ 1529 w 3037"/>
                  <a:gd name="T29" fmla="*/ 1605 h 2387"/>
                  <a:gd name="T30" fmla="*/ 1486 w 3037"/>
                  <a:gd name="T31" fmla="*/ 1721 h 2387"/>
                  <a:gd name="T32" fmla="*/ 1248 w 3037"/>
                  <a:gd name="T33" fmla="*/ 1851 h 2387"/>
                  <a:gd name="T34" fmla="*/ 1204 w 3037"/>
                  <a:gd name="T35" fmla="*/ 1743 h 2387"/>
                  <a:gd name="T36" fmla="*/ 1341 w 3037"/>
                  <a:gd name="T37" fmla="*/ 1598 h 2387"/>
                  <a:gd name="T38" fmla="*/ 1305 w 3037"/>
                  <a:gd name="T39" fmla="*/ 1540 h 2387"/>
                  <a:gd name="T40" fmla="*/ 1139 w 3037"/>
                  <a:gd name="T41" fmla="*/ 1685 h 2387"/>
                  <a:gd name="T42" fmla="*/ 1017 w 3037"/>
                  <a:gd name="T43" fmla="*/ 1829 h 2387"/>
                  <a:gd name="T44" fmla="*/ 1031 w 3037"/>
                  <a:gd name="T45" fmla="*/ 1930 h 2387"/>
                  <a:gd name="T46" fmla="*/ 808 w 3037"/>
                  <a:gd name="T47" fmla="*/ 2097 h 2387"/>
                  <a:gd name="T48" fmla="*/ 642 w 3037"/>
                  <a:gd name="T49" fmla="*/ 2205 h 2387"/>
                  <a:gd name="T50" fmla="*/ 440 w 3037"/>
                  <a:gd name="T51" fmla="*/ 2285 h 2387"/>
                  <a:gd name="T52" fmla="*/ 231 w 3037"/>
                  <a:gd name="T53" fmla="*/ 2350 h 2387"/>
                  <a:gd name="T54" fmla="*/ 72 w 3037"/>
                  <a:gd name="T55" fmla="*/ 2372 h 2387"/>
                  <a:gd name="T56" fmla="*/ 43 w 3037"/>
                  <a:gd name="T57" fmla="*/ 2328 h 2387"/>
                  <a:gd name="T58" fmla="*/ 288 w 3037"/>
                  <a:gd name="T59" fmla="*/ 2241 h 2387"/>
                  <a:gd name="T60" fmla="*/ 613 w 3037"/>
                  <a:gd name="T61" fmla="*/ 2118 h 2387"/>
                  <a:gd name="T62" fmla="*/ 750 w 3037"/>
                  <a:gd name="T63" fmla="*/ 1909 h 2387"/>
                  <a:gd name="T64" fmla="*/ 635 w 3037"/>
                  <a:gd name="T65" fmla="*/ 1858 h 2387"/>
                  <a:gd name="T66" fmla="*/ 606 w 3037"/>
                  <a:gd name="T67" fmla="*/ 1815 h 2387"/>
                  <a:gd name="T68" fmla="*/ 534 w 3037"/>
                  <a:gd name="T69" fmla="*/ 1764 h 2387"/>
                  <a:gd name="T70" fmla="*/ 418 w 3037"/>
                  <a:gd name="T71" fmla="*/ 1808 h 2387"/>
                  <a:gd name="T72" fmla="*/ 433 w 3037"/>
                  <a:gd name="T73" fmla="*/ 1656 h 2387"/>
                  <a:gd name="T74" fmla="*/ 296 w 3037"/>
                  <a:gd name="T75" fmla="*/ 1612 h 2387"/>
                  <a:gd name="T76" fmla="*/ 238 w 3037"/>
                  <a:gd name="T77" fmla="*/ 1489 h 2387"/>
                  <a:gd name="T78" fmla="*/ 274 w 3037"/>
                  <a:gd name="T79" fmla="*/ 1417 h 2387"/>
                  <a:gd name="T80" fmla="*/ 202 w 3037"/>
                  <a:gd name="T81" fmla="*/ 1323 h 2387"/>
                  <a:gd name="T82" fmla="*/ 288 w 3037"/>
                  <a:gd name="T83" fmla="*/ 1215 h 2387"/>
                  <a:gd name="T84" fmla="*/ 469 w 3037"/>
                  <a:gd name="T85" fmla="*/ 1142 h 2387"/>
                  <a:gd name="T86" fmla="*/ 584 w 3037"/>
                  <a:gd name="T87" fmla="*/ 1113 h 2387"/>
                  <a:gd name="T88" fmla="*/ 692 w 3037"/>
                  <a:gd name="T89" fmla="*/ 976 h 2387"/>
                  <a:gd name="T90" fmla="*/ 591 w 3037"/>
                  <a:gd name="T91" fmla="*/ 925 h 2387"/>
                  <a:gd name="T92" fmla="*/ 476 w 3037"/>
                  <a:gd name="T93" fmla="*/ 904 h 2387"/>
                  <a:gd name="T94" fmla="*/ 339 w 3037"/>
                  <a:gd name="T95" fmla="*/ 839 h 2387"/>
                  <a:gd name="T96" fmla="*/ 346 w 3037"/>
                  <a:gd name="T97" fmla="*/ 745 h 2387"/>
                  <a:gd name="T98" fmla="*/ 332 w 3037"/>
                  <a:gd name="T99" fmla="*/ 665 h 2387"/>
                  <a:gd name="T100" fmla="*/ 498 w 3037"/>
                  <a:gd name="T101" fmla="*/ 615 h 2387"/>
                  <a:gd name="T102" fmla="*/ 555 w 3037"/>
                  <a:gd name="T103" fmla="*/ 694 h 2387"/>
                  <a:gd name="T104" fmla="*/ 692 w 3037"/>
                  <a:gd name="T105" fmla="*/ 687 h 2387"/>
                  <a:gd name="T106" fmla="*/ 678 w 3037"/>
                  <a:gd name="T107" fmla="*/ 557 h 2387"/>
                  <a:gd name="T108" fmla="*/ 599 w 3037"/>
                  <a:gd name="T109" fmla="*/ 470 h 2387"/>
                  <a:gd name="T110" fmla="*/ 483 w 3037"/>
                  <a:gd name="T111" fmla="*/ 311 h 2387"/>
                  <a:gd name="T112" fmla="*/ 656 w 3037"/>
                  <a:gd name="T113" fmla="*/ 239 h 2387"/>
                  <a:gd name="T114" fmla="*/ 808 w 3037"/>
                  <a:gd name="T115" fmla="*/ 108 h 2387"/>
                  <a:gd name="T116" fmla="*/ 981 w 3037"/>
                  <a:gd name="T117" fmla="*/ 58 h 2387"/>
                  <a:gd name="T118" fmla="*/ 1139 w 3037"/>
                  <a:gd name="T119" fmla="*/ 29 h 2387"/>
                  <a:gd name="T120" fmla="*/ 1284 w 3037"/>
                  <a:gd name="T121" fmla="*/ 123 h 2387"/>
                  <a:gd name="T122" fmla="*/ 1486 w 3037"/>
                  <a:gd name="T123" fmla="*/ 174 h 2387"/>
                  <a:gd name="T124" fmla="*/ 1687 w 3037"/>
                  <a:gd name="T125" fmla="*/ 224 h 238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037"/>
                  <a:gd name="T190" fmla="*/ 0 h 2387"/>
                  <a:gd name="T191" fmla="*/ 3037 w 3037"/>
                  <a:gd name="T192" fmla="*/ 2387 h 238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037" h="2387">
                    <a:moveTo>
                      <a:pt x="1889" y="268"/>
                    </a:moveTo>
                    <a:lnTo>
                      <a:pt x="2041" y="1656"/>
                    </a:lnTo>
                    <a:lnTo>
                      <a:pt x="2077" y="1641"/>
                    </a:lnTo>
                    <a:lnTo>
                      <a:pt x="2113" y="1656"/>
                    </a:lnTo>
                    <a:lnTo>
                      <a:pt x="2149" y="1641"/>
                    </a:lnTo>
                    <a:lnTo>
                      <a:pt x="2286" y="1800"/>
                    </a:lnTo>
                    <a:lnTo>
                      <a:pt x="2286" y="1822"/>
                    </a:lnTo>
                    <a:lnTo>
                      <a:pt x="2315" y="1800"/>
                    </a:lnTo>
                    <a:lnTo>
                      <a:pt x="2351" y="1800"/>
                    </a:lnTo>
                    <a:lnTo>
                      <a:pt x="2380" y="1793"/>
                    </a:lnTo>
                    <a:lnTo>
                      <a:pt x="2380" y="1757"/>
                    </a:lnTo>
                    <a:lnTo>
                      <a:pt x="2380" y="1714"/>
                    </a:lnTo>
                    <a:lnTo>
                      <a:pt x="2437" y="1714"/>
                    </a:lnTo>
                    <a:lnTo>
                      <a:pt x="2481" y="1721"/>
                    </a:lnTo>
                    <a:lnTo>
                      <a:pt x="2510" y="1779"/>
                    </a:lnTo>
                    <a:lnTo>
                      <a:pt x="2572" y="1805"/>
                    </a:lnTo>
                    <a:lnTo>
                      <a:pt x="2591" y="1836"/>
                    </a:lnTo>
                    <a:lnTo>
                      <a:pt x="2618" y="1844"/>
                    </a:lnTo>
                    <a:lnTo>
                      <a:pt x="2675" y="1909"/>
                    </a:lnTo>
                    <a:lnTo>
                      <a:pt x="2675" y="1938"/>
                    </a:lnTo>
                    <a:lnTo>
                      <a:pt x="2748" y="1996"/>
                    </a:lnTo>
                    <a:lnTo>
                      <a:pt x="2791" y="2053"/>
                    </a:lnTo>
                    <a:lnTo>
                      <a:pt x="2827" y="2090"/>
                    </a:lnTo>
                    <a:lnTo>
                      <a:pt x="2834" y="2111"/>
                    </a:lnTo>
                    <a:lnTo>
                      <a:pt x="2942" y="2140"/>
                    </a:lnTo>
                    <a:lnTo>
                      <a:pt x="2993" y="2162"/>
                    </a:lnTo>
                    <a:lnTo>
                      <a:pt x="3007" y="2205"/>
                    </a:lnTo>
                    <a:lnTo>
                      <a:pt x="3022" y="2249"/>
                    </a:lnTo>
                    <a:lnTo>
                      <a:pt x="3036" y="2278"/>
                    </a:lnTo>
                    <a:lnTo>
                      <a:pt x="3022" y="2314"/>
                    </a:lnTo>
                    <a:lnTo>
                      <a:pt x="2986" y="2343"/>
                    </a:lnTo>
                    <a:lnTo>
                      <a:pt x="2971" y="2335"/>
                    </a:lnTo>
                    <a:lnTo>
                      <a:pt x="2949" y="2278"/>
                    </a:lnTo>
                    <a:lnTo>
                      <a:pt x="2949" y="2234"/>
                    </a:lnTo>
                    <a:lnTo>
                      <a:pt x="2921" y="2205"/>
                    </a:lnTo>
                    <a:lnTo>
                      <a:pt x="2885" y="2205"/>
                    </a:lnTo>
                    <a:lnTo>
                      <a:pt x="2870" y="2205"/>
                    </a:lnTo>
                    <a:lnTo>
                      <a:pt x="2863" y="2241"/>
                    </a:lnTo>
                    <a:lnTo>
                      <a:pt x="2834" y="2220"/>
                    </a:lnTo>
                    <a:lnTo>
                      <a:pt x="2820" y="2191"/>
                    </a:lnTo>
                    <a:lnTo>
                      <a:pt x="2791" y="2184"/>
                    </a:lnTo>
                    <a:lnTo>
                      <a:pt x="2791" y="2133"/>
                    </a:lnTo>
                    <a:lnTo>
                      <a:pt x="2755" y="2090"/>
                    </a:lnTo>
                    <a:lnTo>
                      <a:pt x="2704" y="2053"/>
                    </a:lnTo>
                    <a:lnTo>
                      <a:pt x="2639" y="1945"/>
                    </a:lnTo>
                    <a:lnTo>
                      <a:pt x="2599" y="1894"/>
                    </a:lnTo>
                    <a:lnTo>
                      <a:pt x="2531" y="1848"/>
                    </a:lnTo>
                    <a:lnTo>
                      <a:pt x="2466" y="1773"/>
                    </a:lnTo>
                    <a:lnTo>
                      <a:pt x="2440" y="1779"/>
                    </a:lnTo>
                    <a:lnTo>
                      <a:pt x="2481" y="1841"/>
                    </a:lnTo>
                    <a:lnTo>
                      <a:pt x="2471" y="1908"/>
                    </a:lnTo>
                    <a:lnTo>
                      <a:pt x="2430" y="1902"/>
                    </a:lnTo>
                    <a:lnTo>
                      <a:pt x="2385" y="1860"/>
                    </a:lnTo>
                    <a:lnTo>
                      <a:pt x="2317" y="1834"/>
                    </a:lnTo>
                    <a:lnTo>
                      <a:pt x="2334" y="1861"/>
                    </a:lnTo>
                    <a:lnTo>
                      <a:pt x="2380" y="1896"/>
                    </a:lnTo>
                    <a:lnTo>
                      <a:pt x="2293" y="1887"/>
                    </a:lnTo>
                    <a:lnTo>
                      <a:pt x="2243" y="1858"/>
                    </a:lnTo>
                    <a:lnTo>
                      <a:pt x="2207" y="1829"/>
                    </a:lnTo>
                    <a:lnTo>
                      <a:pt x="2163" y="1815"/>
                    </a:lnTo>
                    <a:lnTo>
                      <a:pt x="2135" y="1786"/>
                    </a:lnTo>
                    <a:lnTo>
                      <a:pt x="2113" y="1750"/>
                    </a:lnTo>
                    <a:lnTo>
                      <a:pt x="2041" y="1757"/>
                    </a:lnTo>
                    <a:lnTo>
                      <a:pt x="1983" y="1721"/>
                    </a:lnTo>
                    <a:lnTo>
                      <a:pt x="1940" y="1714"/>
                    </a:lnTo>
                    <a:lnTo>
                      <a:pt x="1875" y="1728"/>
                    </a:lnTo>
                    <a:lnTo>
                      <a:pt x="1803" y="1743"/>
                    </a:lnTo>
                    <a:lnTo>
                      <a:pt x="1752" y="1714"/>
                    </a:lnTo>
                    <a:lnTo>
                      <a:pt x="1731" y="1677"/>
                    </a:lnTo>
                    <a:lnTo>
                      <a:pt x="1702" y="1677"/>
                    </a:lnTo>
                    <a:lnTo>
                      <a:pt x="1673" y="1677"/>
                    </a:lnTo>
                    <a:lnTo>
                      <a:pt x="1637" y="1656"/>
                    </a:lnTo>
                    <a:lnTo>
                      <a:pt x="1623" y="1612"/>
                    </a:lnTo>
                    <a:lnTo>
                      <a:pt x="1572" y="1598"/>
                    </a:lnTo>
                    <a:lnTo>
                      <a:pt x="1529" y="1605"/>
                    </a:lnTo>
                    <a:lnTo>
                      <a:pt x="1488" y="1588"/>
                    </a:lnTo>
                    <a:lnTo>
                      <a:pt x="1471" y="1620"/>
                    </a:lnTo>
                    <a:lnTo>
                      <a:pt x="1471" y="1670"/>
                    </a:lnTo>
                    <a:lnTo>
                      <a:pt x="1486" y="1692"/>
                    </a:lnTo>
                    <a:lnTo>
                      <a:pt x="1486" y="1721"/>
                    </a:lnTo>
                    <a:lnTo>
                      <a:pt x="1457" y="1728"/>
                    </a:lnTo>
                    <a:lnTo>
                      <a:pt x="1406" y="1743"/>
                    </a:lnTo>
                    <a:lnTo>
                      <a:pt x="1363" y="1771"/>
                    </a:lnTo>
                    <a:lnTo>
                      <a:pt x="1291" y="1829"/>
                    </a:lnTo>
                    <a:lnTo>
                      <a:pt x="1248" y="1851"/>
                    </a:lnTo>
                    <a:lnTo>
                      <a:pt x="1204" y="1844"/>
                    </a:lnTo>
                    <a:lnTo>
                      <a:pt x="1204" y="1822"/>
                    </a:lnTo>
                    <a:lnTo>
                      <a:pt x="1240" y="1793"/>
                    </a:lnTo>
                    <a:lnTo>
                      <a:pt x="1204" y="1764"/>
                    </a:lnTo>
                    <a:lnTo>
                      <a:pt x="1204" y="1743"/>
                    </a:lnTo>
                    <a:lnTo>
                      <a:pt x="1240" y="1685"/>
                    </a:lnTo>
                    <a:lnTo>
                      <a:pt x="1255" y="1649"/>
                    </a:lnTo>
                    <a:lnTo>
                      <a:pt x="1255" y="1620"/>
                    </a:lnTo>
                    <a:lnTo>
                      <a:pt x="1305" y="1598"/>
                    </a:lnTo>
                    <a:lnTo>
                      <a:pt x="1341" y="1598"/>
                    </a:lnTo>
                    <a:lnTo>
                      <a:pt x="1442" y="1608"/>
                    </a:lnTo>
                    <a:lnTo>
                      <a:pt x="1373" y="1574"/>
                    </a:lnTo>
                    <a:lnTo>
                      <a:pt x="1433" y="1557"/>
                    </a:lnTo>
                    <a:lnTo>
                      <a:pt x="1329" y="1535"/>
                    </a:lnTo>
                    <a:lnTo>
                      <a:pt x="1305" y="1540"/>
                    </a:lnTo>
                    <a:lnTo>
                      <a:pt x="1226" y="1591"/>
                    </a:lnTo>
                    <a:lnTo>
                      <a:pt x="1190" y="1649"/>
                    </a:lnTo>
                    <a:lnTo>
                      <a:pt x="1168" y="1670"/>
                    </a:lnTo>
                    <a:lnTo>
                      <a:pt x="1161" y="1685"/>
                    </a:lnTo>
                    <a:lnTo>
                      <a:pt x="1139" y="1685"/>
                    </a:lnTo>
                    <a:lnTo>
                      <a:pt x="1139" y="1728"/>
                    </a:lnTo>
                    <a:lnTo>
                      <a:pt x="1111" y="1757"/>
                    </a:lnTo>
                    <a:lnTo>
                      <a:pt x="1089" y="1764"/>
                    </a:lnTo>
                    <a:lnTo>
                      <a:pt x="1053" y="1771"/>
                    </a:lnTo>
                    <a:lnTo>
                      <a:pt x="1017" y="1829"/>
                    </a:lnTo>
                    <a:lnTo>
                      <a:pt x="1002" y="1851"/>
                    </a:lnTo>
                    <a:lnTo>
                      <a:pt x="1017" y="1873"/>
                    </a:lnTo>
                    <a:lnTo>
                      <a:pt x="1060" y="1887"/>
                    </a:lnTo>
                    <a:lnTo>
                      <a:pt x="1060" y="1909"/>
                    </a:lnTo>
                    <a:lnTo>
                      <a:pt x="1031" y="1930"/>
                    </a:lnTo>
                    <a:lnTo>
                      <a:pt x="1010" y="1952"/>
                    </a:lnTo>
                    <a:lnTo>
                      <a:pt x="995" y="1988"/>
                    </a:lnTo>
                    <a:lnTo>
                      <a:pt x="894" y="2032"/>
                    </a:lnTo>
                    <a:lnTo>
                      <a:pt x="858" y="2075"/>
                    </a:lnTo>
                    <a:lnTo>
                      <a:pt x="808" y="2097"/>
                    </a:lnTo>
                    <a:lnTo>
                      <a:pt x="808" y="2126"/>
                    </a:lnTo>
                    <a:lnTo>
                      <a:pt x="764" y="2147"/>
                    </a:lnTo>
                    <a:lnTo>
                      <a:pt x="721" y="2169"/>
                    </a:lnTo>
                    <a:lnTo>
                      <a:pt x="678" y="2169"/>
                    </a:lnTo>
                    <a:lnTo>
                      <a:pt x="642" y="2205"/>
                    </a:lnTo>
                    <a:lnTo>
                      <a:pt x="613" y="2241"/>
                    </a:lnTo>
                    <a:lnTo>
                      <a:pt x="591" y="2270"/>
                    </a:lnTo>
                    <a:lnTo>
                      <a:pt x="548" y="2270"/>
                    </a:lnTo>
                    <a:lnTo>
                      <a:pt x="512" y="2285"/>
                    </a:lnTo>
                    <a:lnTo>
                      <a:pt x="440" y="2285"/>
                    </a:lnTo>
                    <a:lnTo>
                      <a:pt x="411" y="2306"/>
                    </a:lnTo>
                    <a:lnTo>
                      <a:pt x="346" y="2306"/>
                    </a:lnTo>
                    <a:lnTo>
                      <a:pt x="310" y="2314"/>
                    </a:lnTo>
                    <a:lnTo>
                      <a:pt x="260" y="2350"/>
                    </a:lnTo>
                    <a:lnTo>
                      <a:pt x="231" y="2350"/>
                    </a:lnTo>
                    <a:lnTo>
                      <a:pt x="180" y="2350"/>
                    </a:lnTo>
                    <a:lnTo>
                      <a:pt x="159" y="2364"/>
                    </a:lnTo>
                    <a:lnTo>
                      <a:pt x="130" y="2386"/>
                    </a:lnTo>
                    <a:lnTo>
                      <a:pt x="87" y="2379"/>
                    </a:lnTo>
                    <a:lnTo>
                      <a:pt x="72" y="2372"/>
                    </a:lnTo>
                    <a:lnTo>
                      <a:pt x="58" y="2372"/>
                    </a:lnTo>
                    <a:lnTo>
                      <a:pt x="0" y="2386"/>
                    </a:lnTo>
                    <a:lnTo>
                      <a:pt x="0" y="2372"/>
                    </a:lnTo>
                    <a:lnTo>
                      <a:pt x="22" y="2364"/>
                    </a:lnTo>
                    <a:lnTo>
                      <a:pt x="43" y="2328"/>
                    </a:lnTo>
                    <a:lnTo>
                      <a:pt x="87" y="2321"/>
                    </a:lnTo>
                    <a:lnTo>
                      <a:pt x="144" y="2321"/>
                    </a:lnTo>
                    <a:lnTo>
                      <a:pt x="195" y="2306"/>
                    </a:lnTo>
                    <a:lnTo>
                      <a:pt x="216" y="2299"/>
                    </a:lnTo>
                    <a:lnTo>
                      <a:pt x="288" y="2241"/>
                    </a:lnTo>
                    <a:lnTo>
                      <a:pt x="389" y="2234"/>
                    </a:lnTo>
                    <a:lnTo>
                      <a:pt x="425" y="2256"/>
                    </a:lnTo>
                    <a:lnTo>
                      <a:pt x="483" y="2191"/>
                    </a:lnTo>
                    <a:lnTo>
                      <a:pt x="548" y="2155"/>
                    </a:lnTo>
                    <a:lnTo>
                      <a:pt x="613" y="2118"/>
                    </a:lnTo>
                    <a:lnTo>
                      <a:pt x="649" y="2082"/>
                    </a:lnTo>
                    <a:lnTo>
                      <a:pt x="707" y="2053"/>
                    </a:lnTo>
                    <a:lnTo>
                      <a:pt x="721" y="2017"/>
                    </a:lnTo>
                    <a:lnTo>
                      <a:pt x="721" y="1967"/>
                    </a:lnTo>
                    <a:lnTo>
                      <a:pt x="750" y="1909"/>
                    </a:lnTo>
                    <a:lnTo>
                      <a:pt x="808" y="1880"/>
                    </a:lnTo>
                    <a:lnTo>
                      <a:pt x="772" y="1858"/>
                    </a:lnTo>
                    <a:lnTo>
                      <a:pt x="707" y="1858"/>
                    </a:lnTo>
                    <a:lnTo>
                      <a:pt x="649" y="1836"/>
                    </a:lnTo>
                    <a:lnTo>
                      <a:pt x="635" y="1858"/>
                    </a:lnTo>
                    <a:lnTo>
                      <a:pt x="635" y="1887"/>
                    </a:lnTo>
                    <a:lnTo>
                      <a:pt x="620" y="1887"/>
                    </a:lnTo>
                    <a:lnTo>
                      <a:pt x="606" y="1851"/>
                    </a:lnTo>
                    <a:lnTo>
                      <a:pt x="591" y="1836"/>
                    </a:lnTo>
                    <a:lnTo>
                      <a:pt x="606" y="1815"/>
                    </a:lnTo>
                    <a:lnTo>
                      <a:pt x="584" y="1822"/>
                    </a:lnTo>
                    <a:lnTo>
                      <a:pt x="570" y="1822"/>
                    </a:lnTo>
                    <a:lnTo>
                      <a:pt x="562" y="1800"/>
                    </a:lnTo>
                    <a:lnTo>
                      <a:pt x="562" y="1771"/>
                    </a:lnTo>
                    <a:lnTo>
                      <a:pt x="534" y="1764"/>
                    </a:lnTo>
                    <a:lnTo>
                      <a:pt x="490" y="1800"/>
                    </a:lnTo>
                    <a:lnTo>
                      <a:pt x="469" y="1800"/>
                    </a:lnTo>
                    <a:lnTo>
                      <a:pt x="440" y="1822"/>
                    </a:lnTo>
                    <a:lnTo>
                      <a:pt x="418" y="1829"/>
                    </a:lnTo>
                    <a:lnTo>
                      <a:pt x="418" y="1808"/>
                    </a:lnTo>
                    <a:lnTo>
                      <a:pt x="425" y="1800"/>
                    </a:lnTo>
                    <a:lnTo>
                      <a:pt x="418" y="1728"/>
                    </a:lnTo>
                    <a:lnTo>
                      <a:pt x="440" y="1714"/>
                    </a:lnTo>
                    <a:lnTo>
                      <a:pt x="440" y="1670"/>
                    </a:lnTo>
                    <a:lnTo>
                      <a:pt x="433" y="1656"/>
                    </a:lnTo>
                    <a:lnTo>
                      <a:pt x="418" y="1583"/>
                    </a:lnTo>
                    <a:lnTo>
                      <a:pt x="404" y="1583"/>
                    </a:lnTo>
                    <a:lnTo>
                      <a:pt x="382" y="1605"/>
                    </a:lnTo>
                    <a:lnTo>
                      <a:pt x="361" y="1627"/>
                    </a:lnTo>
                    <a:lnTo>
                      <a:pt x="296" y="1612"/>
                    </a:lnTo>
                    <a:lnTo>
                      <a:pt x="288" y="1605"/>
                    </a:lnTo>
                    <a:lnTo>
                      <a:pt x="288" y="1569"/>
                    </a:lnTo>
                    <a:lnTo>
                      <a:pt x="288" y="1540"/>
                    </a:lnTo>
                    <a:lnTo>
                      <a:pt x="252" y="1518"/>
                    </a:lnTo>
                    <a:lnTo>
                      <a:pt x="238" y="1489"/>
                    </a:lnTo>
                    <a:lnTo>
                      <a:pt x="260" y="1468"/>
                    </a:lnTo>
                    <a:lnTo>
                      <a:pt x="281" y="1446"/>
                    </a:lnTo>
                    <a:lnTo>
                      <a:pt x="281" y="1424"/>
                    </a:lnTo>
                    <a:lnTo>
                      <a:pt x="274" y="1424"/>
                    </a:lnTo>
                    <a:lnTo>
                      <a:pt x="274" y="1417"/>
                    </a:lnTo>
                    <a:lnTo>
                      <a:pt x="281" y="1410"/>
                    </a:lnTo>
                    <a:lnTo>
                      <a:pt x="281" y="1388"/>
                    </a:lnTo>
                    <a:lnTo>
                      <a:pt x="231" y="1381"/>
                    </a:lnTo>
                    <a:lnTo>
                      <a:pt x="216" y="1359"/>
                    </a:lnTo>
                    <a:lnTo>
                      <a:pt x="202" y="1323"/>
                    </a:lnTo>
                    <a:lnTo>
                      <a:pt x="216" y="1287"/>
                    </a:lnTo>
                    <a:lnTo>
                      <a:pt x="245" y="1280"/>
                    </a:lnTo>
                    <a:lnTo>
                      <a:pt x="267" y="1273"/>
                    </a:lnTo>
                    <a:lnTo>
                      <a:pt x="274" y="1236"/>
                    </a:lnTo>
                    <a:lnTo>
                      <a:pt x="288" y="1215"/>
                    </a:lnTo>
                    <a:lnTo>
                      <a:pt x="346" y="1186"/>
                    </a:lnTo>
                    <a:lnTo>
                      <a:pt x="375" y="1135"/>
                    </a:lnTo>
                    <a:lnTo>
                      <a:pt x="404" y="1099"/>
                    </a:lnTo>
                    <a:lnTo>
                      <a:pt x="433" y="1106"/>
                    </a:lnTo>
                    <a:lnTo>
                      <a:pt x="469" y="1142"/>
                    </a:lnTo>
                    <a:lnTo>
                      <a:pt x="498" y="1128"/>
                    </a:lnTo>
                    <a:lnTo>
                      <a:pt x="526" y="1106"/>
                    </a:lnTo>
                    <a:lnTo>
                      <a:pt x="519" y="1085"/>
                    </a:lnTo>
                    <a:lnTo>
                      <a:pt x="548" y="1077"/>
                    </a:lnTo>
                    <a:lnTo>
                      <a:pt x="584" y="1113"/>
                    </a:lnTo>
                    <a:lnTo>
                      <a:pt x="620" y="1113"/>
                    </a:lnTo>
                    <a:lnTo>
                      <a:pt x="649" y="1085"/>
                    </a:lnTo>
                    <a:lnTo>
                      <a:pt x="649" y="1019"/>
                    </a:lnTo>
                    <a:lnTo>
                      <a:pt x="649" y="962"/>
                    </a:lnTo>
                    <a:lnTo>
                      <a:pt x="692" y="976"/>
                    </a:lnTo>
                    <a:lnTo>
                      <a:pt x="700" y="962"/>
                    </a:lnTo>
                    <a:lnTo>
                      <a:pt x="700" y="933"/>
                    </a:lnTo>
                    <a:lnTo>
                      <a:pt x="671" y="904"/>
                    </a:lnTo>
                    <a:lnTo>
                      <a:pt x="627" y="904"/>
                    </a:lnTo>
                    <a:lnTo>
                      <a:pt x="591" y="925"/>
                    </a:lnTo>
                    <a:lnTo>
                      <a:pt x="555" y="940"/>
                    </a:lnTo>
                    <a:lnTo>
                      <a:pt x="519" y="954"/>
                    </a:lnTo>
                    <a:lnTo>
                      <a:pt x="498" y="954"/>
                    </a:lnTo>
                    <a:lnTo>
                      <a:pt x="490" y="918"/>
                    </a:lnTo>
                    <a:lnTo>
                      <a:pt x="476" y="904"/>
                    </a:lnTo>
                    <a:lnTo>
                      <a:pt x="447" y="904"/>
                    </a:lnTo>
                    <a:lnTo>
                      <a:pt x="389" y="897"/>
                    </a:lnTo>
                    <a:lnTo>
                      <a:pt x="375" y="875"/>
                    </a:lnTo>
                    <a:lnTo>
                      <a:pt x="339" y="853"/>
                    </a:lnTo>
                    <a:lnTo>
                      <a:pt x="339" y="839"/>
                    </a:lnTo>
                    <a:lnTo>
                      <a:pt x="325" y="810"/>
                    </a:lnTo>
                    <a:lnTo>
                      <a:pt x="332" y="788"/>
                    </a:lnTo>
                    <a:lnTo>
                      <a:pt x="346" y="781"/>
                    </a:lnTo>
                    <a:lnTo>
                      <a:pt x="361" y="766"/>
                    </a:lnTo>
                    <a:lnTo>
                      <a:pt x="346" y="745"/>
                    </a:lnTo>
                    <a:lnTo>
                      <a:pt x="317" y="737"/>
                    </a:lnTo>
                    <a:lnTo>
                      <a:pt x="281" y="716"/>
                    </a:lnTo>
                    <a:lnTo>
                      <a:pt x="281" y="672"/>
                    </a:lnTo>
                    <a:lnTo>
                      <a:pt x="288" y="672"/>
                    </a:lnTo>
                    <a:lnTo>
                      <a:pt x="332" y="665"/>
                    </a:lnTo>
                    <a:lnTo>
                      <a:pt x="361" y="643"/>
                    </a:lnTo>
                    <a:lnTo>
                      <a:pt x="397" y="643"/>
                    </a:lnTo>
                    <a:lnTo>
                      <a:pt x="418" y="658"/>
                    </a:lnTo>
                    <a:lnTo>
                      <a:pt x="462" y="615"/>
                    </a:lnTo>
                    <a:lnTo>
                      <a:pt x="498" y="615"/>
                    </a:lnTo>
                    <a:lnTo>
                      <a:pt x="541" y="600"/>
                    </a:lnTo>
                    <a:lnTo>
                      <a:pt x="562" y="622"/>
                    </a:lnTo>
                    <a:lnTo>
                      <a:pt x="562" y="636"/>
                    </a:lnTo>
                    <a:lnTo>
                      <a:pt x="541" y="665"/>
                    </a:lnTo>
                    <a:lnTo>
                      <a:pt x="555" y="694"/>
                    </a:lnTo>
                    <a:lnTo>
                      <a:pt x="606" y="701"/>
                    </a:lnTo>
                    <a:lnTo>
                      <a:pt x="661" y="723"/>
                    </a:lnTo>
                    <a:lnTo>
                      <a:pt x="611" y="627"/>
                    </a:lnTo>
                    <a:lnTo>
                      <a:pt x="675" y="694"/>
                    </a:lnTo>
                    <a:lnTo>
                      <a:pt x="692" y="687"/>
                    </a:lnTo>
                    <a:lnTo>
                      <a:pt x="656" y="622"/>
                    </a:lnTo>
                    <a:lnTo>
                      <a:pt x="649" y="607"/>
                    </a:lnTo>
                    <a:lnTo>
                      <a:pt x="671" y="600"/>
                    </a:lnTo>
                    <a:lnTo>
                      <a:pt x="700" y="586"/>
                    </a:lnTo>
                    <a:lnTo>
                      <a:pt x="678" y="557"/>
                    </a:lnTo>
                    <a:lnTo>
                      <a:pt x="649" y="557"/>
                    </a:lnTo>
                    <a:lnTo>
                      <a:pt x="606" y="550"/>
                    </a:lnTo>
                    <a:lnTo>
                      <a:pt x="599" y="535"/>
                    </a:lnTo>
                    <a:lnTo>
                      <a:pt x="584" y="506"/>
                    </a:lnTo>
                    <a:lnTo>
                      <a:pt x="599" y="470"/>
                    </a:lnTo>
                    <a:lnTo>
                      <a:pt x="562" y="434"/>
                    </a:lnTo>
                    <a:lnTo>
                      <a:pt x="526" y="412"/>
                    </a:lnTo>
                    <a:lnTo>
                      <a:pt x="526" y="362"/>
                    </a:lnTo>
                    <a:lnTo>
                      <a:pt x="505" y="340"/>
                    </a:lnTo>
                    <a:lnTo>
                      <a:pt x="483" y="311"/>
                    </a:lnTo>
                    <a:lnTo>
                      <a:pt x="505" y="296"/>
                    </a:lnTo>
                    <a:lnTo>
                      <a:pt x="519" y="253"/>
                    </a:lnTo>
                    <a:lnTo>
                      <a:pt x="570" y="253"/>
                    </a:lnTo>
                    <a:lnTo>
                      <a:pt x="606" y="246"/>
                    </a:lnTo>
                    <a:lnTo>
                      <a:pt x="656" y="239"/>
                    </a:lnTo>
                    <a:lnTo>
                      <a:pt x="685" y="239"/>
                    </a:lnTo>
                    <a:lnTo>
                      <a:pt x="707" y="217"/>
                    </a:lnTo>
                    <a:lnTo>
                      <a:pt x="736" y="152"/>
                    </a:lnTo>
                    <a:lnTo>
                      <a:pt x="772" y="137"/>
                    </a:lnTo>
                    <a:lnTo>
                      <a:pt x="808" y="108"/>
                    </a:lnTo>
                    <a:lnTo>
                      <a:pt x="851" y="94"/>
                    </a:lnTo>
                    <a:lnTo>
                      <a:pt x="894" y="87"/>
                    </a:lnTo>
                    <a:lnTo>
                      <a:pt x="916" y="58"/>
                    </a:lnTo>
                    <a:lnTo>
                      <a:pt x="945" y="43"/>
                    </a:lnTo>
                    <a:lnTo>
                      <a:pt x="981" y="58"/>
                    </a:lnTo>
                    <a:lnTo>
                      <a:pt x="1024" y="43"/>
                    </a:lnTo>
                    <a:lnTo>
                      <a:pt x="1053" y="29"/>
                    </a:lnTo>
                    <a:lnTo>
                      <a:pt x="1067" y="7"/>
                    </a:lnTo>
                    <a:lnTo>
                      <a:pt x="1089" y="0"/>
                    </a:lnTo>
                    <a:lnTo>
                      <a:pt x="1139" y="29"/>
                    </a:lnTo>
                    <a:lnTo>
                      <a:pt x="1175" y="36"/>
                    </a:lnTo>
                    <a:lnTo>
                      <a:pt x="1197" y="65"/>
                    </a:lnTo>
                    <a:lnTo>
                      <a:pt x="1255" y="72"/>
                    </a:lnTo>
                    <a:lnTo>
                      <a:pt x="1305" y="94"/>
                    </a:lnTo>
                    <a:lnTo>
                      <a:pt x="1284" y="123"/>
                    </a:lnTo>
                    <a:lnTo>
                      <a:pt x="1284" y="137"/>
                    </a:lnTo>
                    <a:lnTo>
                      <a:pt x="1334" y="152"/>
                    </a:lnTo>
                    <a:lnTo>
                      <a:pt x="1392" y="152"/>
                    </a:lnTo>
                    <a:lnTo>
                      <a:pt x="1421" y="159"/>
                    </a:lnTo>
                    <a:lnTo>
                      <a:pt x="1486" y="174"/>
                    </a:lnTo>
                    <a:lnTo>
                      <a:pt x="1550" y="195"/>
                    </a:lnTo>
                    <a:lnTo>
                      <a:pt x="1565" y="210"/>
                    </a:lnTo>
                    <a:lnTo>
                      <a:pt x="1623" y="202"/>
                    </a:lnTo>
                    <a:lnTo>
                      <a:pt x="1644" y="224"/>
                    </a:lnTo>
                    <a:lnTo>
                      <a:pt x="1687" y="224"/>
                    </a:lnTo>
                    <a:lnTo>
                      <a:pt x="1731" y="217"/>
                    </a:lnTo>
                    <a:lnTo>
                      <a:pt x="1752" y="202"/>
                    </a:lnTo>
                    <a:lnTo>
                      <a:pt x="1788" y="224"/>
                    </a:lnTo>
                    <a:lnTo>
                      <a:pt x="1889" y="268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grpSp>
            <p:nvGrpSpPr>
              <p:cNvPr id="38006" name="Group 14"/>
              <p:cNvGrpSpPr>
                <a:grpSpLocks/>
              </p:cNvGrpSpPr>
              <p:nvPr/>
            </p:nvGrpSpPr>
            <p:grpSpPr bwMode="auto">
              <a:xfrm>
                <a:off x="24" y="2807"/>
                <a:ext cx="2998" cy="1489"/>
                <a:chOff x="24" y="2807"/>
                <a:chExt cx="2998" cy="1489"/>
              </a:xfrm>
            </p:grpSpPr>
            <p:sp>
              <p:nvSpPr>
                <p:cNvPr id="13" name="Freeform 15"/>
                <p:cNvSpPr>
                  <a:spLocks/>
                </p:cNvSpPr>
                <p:nvPr/>
              </p:nvSpPr>
              <p:spPr bwMode="auto">
                <a:xfrm>
                  <a:off x="26" y="2807"/>
                  <a:ext cx="137" cy="148"/>
                </a:xfrm>
                <a:custGeom>
                  <a:avLst/>
                  <a:gdLst>
                    <a:gd name="T0" fmla="*/ 0 w 138"/>
                    <a:gd name="T1" fmla="*/ 58 h 147"/>
                    <a:gd name="T2" fmla="*/ 50 w 138"/>
                    <a:gd name="T3" fmla="*/ 51 h 147"/>
                    <a:gd name="T4" fmla="*/ 72 w 138"/>
                    <a:gd name="T5" fmla="*/ 73 h 147"/>
                    <a:gd name="T6" fmla="*/ 87 w 138"/>
                    <a:gd name="T7" fmla="*/ 102 h 147"/>
                    <a:gd name="T8" fmla="*/ 108 w 138"/>
                    <a:gd name="T9" fmla="*/ 146 h 147"/>
                    <a:gd name="T10" fmla="*/ 123 w 138"/>
                    <a:gd name="T11" fmla="*/ 124 h 147"/>
                    <a:gd name="T12" fmla="*/ 137 w 138"/>
                    <a:gd name="T13" fmla="*/ 124 h 147"/>
                    <a:gd name="T14" fmla="*/ 137 w 138"/>
                    <a:gd name="T15" fmla="*/ 102 h 147"/>
                    <a:gd name="T16" fmla="*/ 123 w 138"/>
                    <a:gd name="T17" fmla="*/ 66 h 147"/>
                    <a:gd name="T18" fmla="*/ 108 w 138"/>
                    <a:gd name="T19" fmla="*/ 44 h 147"/>
                    <a:gd name="T20" fmla="*/ 65 w 138"/>
                    <a:gd name="T21" fmla="*/ 22 h 147"/>
                    <a:gd name="T22" fmla="*/ 43 w 138"/>
                    <a:gd name="T23" fmla="*/ 22 h 147"/>
                    <a:gd name="T24" fmla="*/ 14 w 138"/>
                    <a:gd name="T25" fmla="*/ 7 h 147"/>
                    <a:gd name="T26" fmla="*/ 0 w 138"/>
                    <a:gd name="T27" fmla="*/ 0 h 147"/>
                    <a:gd name="T28" fmla="*/ 0 w 138"/>
                    <a:gd name="T29" fmla="*/ 58 h 14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8"/>
                    <a:gd name="T46" fmla="*/ 0 h 147"/>
                    <a:gd name="T47" fmla="*/ 138 w 138"/>
                    <a:gd name="T48" fmla="*/ 147 h 14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8" h="147">
                      <a:moveTo>
                        <a:pt x="0" y="58"/>
                      </a:moveTo>
                      <a:lnTo>
                        <a:pt x="50" y="51"/>
                      </a:lnTo>
                      <a:lnTo>
                        <a:pt x="72" y="73"/>
                      </a:lnTo>
                      <a:lnTo>
                        <a:pt x="87" y="102"/>
                      </a:lnTo>
                      <a:lnTo>
                        <a:pt x="108" y="146"/>
                      </a:lnTo>
                      <a:lnTo>
                        <a:pt x="123" y="124"/>
                      </a:lnTo>
                      <a:lnTo>
                        <a:pt x="137" y="124"/>
                      </a:lnTo>
                      <a:lnTo>
                        <a:pt x="137" y="102"/>
                      </a:lnTo>
                      <a:lnTo>
                        <a:pt x="123" y="66"/>
                      </a:lnTo>
                      <a:lnTo>
                        <a:pt x="108" y="44"/>
                      </a:lnTo>
                      <a:lnTo>
                        <a:pt x="65" y="22"/>
                      </a:lnTo>
                      <a:lnTo>
                        <a:pt x="43" y="22"/>
                      </a:lnTo>
                      <a:lnTo>
                        <a:pt x="14" y="7"/>
                      </a:lnTo>
                      <a:lnTo>
                        <a:pt x="0" y="0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12700" cap="rnd">
                  <a:solidFill>
                    <a:srgbClr val="4747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4" name="Freeform 16"/>
                <p:cNvSpPr>
                  <a:spLocks/>
                </p:cNvSpPr>
                <p:nvPr/>
              </p:nvSpPr>
              <p:spPr bwMode="auto">
                <a:xfrm>
                  <a:off x="141" y="3404"/>
                  <a:ext cx="135" cy="84"/>
                </a:xfrm>
                <a:custGeom>
                  <a:avLst/>
                  <a:gdLst>
                    <a:gd name="T0" fmla="*/ 0 w 136"/>
                    <a:gd name="T1" fmla="*/ 7 h 84"/>
                    <a:gd name="T2" fmla="*/ 21 w 136"/>
                    <a:gd name="T3" fmla="*/ 42 h 84"/>
                    <a:gd name="T4" fmla="*/ 36 w 136"/>
                    <a:gd name="T5" fmla="*/ 76 h 84"/>
                    <a:gd name="T6" fmla="*/ 64 w 136"/>
                    <a:gd name="T7" fmla="*/ 83 h 84"/>
                    <a:gd name="T8" fmla="*/ 121 w 136"/>
                    <a:gd name="T9" fmla="*/ 83 h 84"/>
                    <a:gd name="T10" fmla="*/ 135 w 136"/>
                    <a:gd name="T11" fmla="*/ 48 h 84"/>
                    <a:gd name="T12" fmla="*/ 135 w 136"/>
                    <a:gd name="T13" fmla="*/ 28 h 84"/>
                    <a:gd name="T14" fmla="*/ 107 w 136"/>
                    <a:gd name="T15" fmla="*/ 14 h 84"/>
                    <a:gd name="T16" fmla="*/ 92 w 136"/>
                    <a:gd name="T17" fmla="*/ 0 h 84"/>
                    <a:gd name="T18" fmla="*/ 57 w 136"/>
                    <a:gd name="T19" fmla="*/ 14 h 84"/>
                    <a:gd name="T20" fmla="*/ 0 w 136"/>
                    <a:gd name="T21" fmla="*/ 7 h 8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6"/>
                    <a:gd name="T34" fmla="*/ 0 h 84"/>
                    <a:gd name="T35" fmla="*/ 136 w 136"/>
                    <a:gd name="T36" fmla="*/ 84 h 8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6" h="84">
                      <a:moveTo>
                        <a:pt x="0" y="7"/>
                      </a:moveTo>
                      <a:lnTo>
                        <a:pt x="21" y="42"/>
                      </a:lnTo>
                      <a:lnTo>
                        <a:pt x="36" y="76"/>
                      </a:lnTo>
                      <a:lnTo>
                        <a:pt x="64" y="83"/>
                      </a:lnTo>
                      <a:lnTo>
                        <a:pt x="121" y="83"/>
                      </a:lnTo>
                      <a:lnTo>
                        <a:pt x="135" y="48"/>
                      </a:lnTo>
                      <a:lnTo>
                        <a:pt x="135" y="28"/>
                      </a:lnTo>
                      <a:lnTo>
                        <a:pt x="107" y="14"/>
                      </a:lnTo>
                      <a:lnTo>
                        <a:pt x="92" y="0"/>
                      </a:lnTo>
                      <a:lnTo>
                        <a:pt x="57" y="14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12700" cap="rnd">
                  <a:solidFill>
                    <a:srgbClr val="4747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1034" y="3972"/>
                  <a:ext cx="188" cy="155"/>
                </a:xfrm>
                <a:custGeom>
                  <a:avLst/>
                  <a:gdLst>
                    <a:gd name="T0" fmla="*/ 86 w 188"/>
                    <a:gd name="T1" fmla="*/ 7 h 155"/>
                    <a:gd name="T2" fmla="*/ 72 w 188"/>
                    <a:gd name="T3" fmla="*/ 37 h 155"/>
                    <a:gd name="T4" fmla="*/ 43 w 188"/>
                    <a:gd name="T5" fmla="*/ 37 h 155"/>
                    <a:gd name="T6" fmla="*/ 0 w 188"/>
                    <a:gd name="T7" fmla="*/ 59 h 155"/>
                    <a:gd name="T8" fmla="*/ 0 w 188"/>
                    <a:gd name="T9" fmla="*/ 88 h 155"/>
                    <a:gd name="T10" fmla="*/ 0 w 188"/>
                    <a:gd name="T11" fmla="*/ 132 h 155"/>
                    <a:gd name="T12" fmla="*/ 36 w 188"/>
                    <a:gd name="T13" fmla="*/ 132 h 155"/>
                    <a:gd name="T14" fmla="*/ 36 w 188"/>
                    <a:gd name="T15" fmla="*/ 154 h 155"/>
                    <a:gd name="T16" fmla="*/ 65 w 188"/>
                    <a:gd name="T17" fmla="*/ 154 h 155"/>
                    <a:gd name="T18" fmla="*/ 86 w 188"/>
                    <a:gd name="T19" fmla="*/ 132 h 155"/>
                    <a:gd name="T20" fmla="*/ 108 w 188"/>
                    <a:gd name="T21" fmla="*/ 110 h 155"/>
                    <a:gd name="T22" fmla="*/ 187 w 188"/>
                    <a:gd name="T23" fmla="*/ 66 h 155"/>
                    <a:gd name="T24" fmla="*/ 187 w 188"/>
                    <a:gd name="T25" fmla="*/ 44 h 155"/>
                    <a:gd name="T26" fmla="*/ 187 w 188"/>
                    <a:gd name="T27" fmla="*/ 0 h 155"/>
                    <a:gd name="T28" fmla="*/ 158 w 188"/>
                    <a:gd name="T29" fmla="*/ 0 h 155"/>
                    <a:gd name="T30" fmla="*/ 86 w 188"/>
                    <a:gd name="T31" fmla="*/ 7 h 15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8"/>
                    <a:gd name="T49" fmla="*/ 0 h 155"/>
                    <a:gd name="T50" fmla="*/ 188 w 188"/>
                    <a:gd name="T51" fmla="*/ 155 h 15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8" h="155">
                      <a:moveTo>
                        <a:pt x="86" y="7"/>
                      </a:moveTo>
                      <a:lnTo>
                        <a:pt x="72" y="37"/>
                      </a:lnTo>
                      <a:lnTo>
                        <a:pt x="43" y="37"/>
                      </a:lnTo>
                      <a:lnTo>
                        <a:pt x="0" y="59"/>
                      </a:lnTo>
                      <a:lnTo>
                        <a:pt x="0" y="88"/>
                      </a:lnTo>
                      <a:lnTo>
                        <a:pt x="0" y="132"/>
                      </a:lnTo>
                      <a:lnTo>
                        <a:pt x="36" y="132"/>
                      </a:lnTo>
                      <a:lnTo>
                        <a:pt x="36" y="154"/>
                      </a:lnTo>
                      <a:lnTo>
                        <a:pt x="65" y="154"/>
                      </a:lnTo>
                      <a:lnTo>
                        <a:pt x="86" y="132"/>
                      </a:lnTo>
                      <a:lnTo>
                        <a:pt x="108" y="110"/>
                      </a:lnTo>
                      <a:lnTo>
                        <a:pt x="187" y="66"/>
                      </a:lnTo>
                      <a:lnTo>
                        <a:pt x="187" y="44"/>
                      </a:lnTo>
                      <a:lnTo>
                        <a:pt x="187" y="0"/>
                      </a:lnTo>
                      <a:lnTo>
                        <a:pt x="158" y="0"/>
                      </a:lnTo>
                      <a:lnTo>
                        <a:pt x="86" y="7"/>
                      </a:lnTo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12700" cap="rnd">
                  <a:solidFill>
                    <a:srgbClr val="4747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6" name="Freeform 18"/>
                <p:cNvSpPr>
                  <a:spLocks/>
                </p:cNvSpPr>
                <p:nvPr/>
              </p:nvSpPr>
              <p:spPr bwMode="auto">
                <a:xfrm>
                  <a:off x="1174" y="3884"/>
                  <a:ext cx="84" cy="66"/>
                </a:xfrm>
                <a:custGeom>
                  <a:avLst/>
                  <a:gdLst>
                    <a:gd name="T0" fmla="*/ 0 w 85"/>
                    <a:gd name="T1" fmla="*/ 64 h 65"/>
                    <a:gd name="T2" fmla="*/ 42 w 85"/>
                    <a:gd name="T3" fmla="*/ 64 h 65"/>
                    <a:gd name="T4" fmla="*/ 84 w 85"/>
                    <a:gd name="T5" fmla="*/ 50 h 65"/>
                    <a:gd name="T6" fmla="*/ 84 w 85"/>
                    <a:gd name="T7" fmla="*/ 28 h 65"/>
                    <a:gd name="T8" fmla="*/ 56 w 85"/>
                    <a:gd name="T9" fmla="*/ 21 h 65"/>
                    <a:gd name="T10" fmla="*/ 49 w 85"/>
                    <a:gd name="T11" fmla="*/ 0 h 65"/>
                    <a:gd name="T12" fmla="*/ 35 w 85"/>
                    <a:gd name="T13" fmla="*/ 14 h 65"/>
                    <a:gd name="T14" fmla="*/ 0 w 85"/>
                    <a:gd name="T15" fmla="*/ 64 h 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5"/>
                    <a:gd name="T25" fmla="*/ 0 h 65"/>
                    <a:gd name="T26" fmla="*/ 85 w 85"/>
                    <a:gd name="T27" fmla="*/ 65 h 6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5" h="65">
                      <a:moveTo>
                        <a:pt x="0" y="64"/>
                      </a:moveTo>
                      <a:lnTo>
                        <a:pt x="42" y="64"/>
                      </a:lnTo>
                      <a:lnTo>
                        <a:pt x="84" y="50"/>
                      </a:lnTo>
                      <a:lnTo>
                        <a:pt x="84" y="28"/>
                      </a:lnTo>
                      <a:lnTo>
                        <a:pt x="56" y="21"/>
                      </a:lnTo>
                      <a:lnTo>
                        <a:pt x="49" y="0"/>
                      </a:lnTo>
                      <a:lnTo>
                        <a:pt x="35" y="14"/>
                      </a:lnTo>
                      <a:lnTo>
                        <a:pt x="0" y="64"/>
                      </a:lnTo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12700" cap="rnd">
                  <a:solidFill>
                    <a:srgbClr val="4747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7" name="Freeform 19"/>
                <p:cNvSpPr>
                  <a:spLocks/>
                </p:cNvSpPr>
                <p:nvPr/>
              </p:nvSpPr>
              <p:spPr bwMode="auto">
                <a:xfrm>
                  <a:off x="2430" y="3836"/>
                  <a:ext cx="214" cy="144"/>
                </a:xfrm>
                <a:custGeom>
                  <a:avLst/>
                  <a:gdLst>
                    <a:gd name="T0" fmla="*/ 58 w 213"/>
                    <a:gd name="T1" fmla="*/ 0 h 144"/>
                    <a:gd name="T2" fmla="*/ 11 w 213"/>
                    <a:gd name="T3" fmla="*/ 1 h 144"/>
                    <a:gd name="T4" fmla="*/ 0 w 213"/>
                    <a:gd name="T5" fmla="*/ 35 h 144"/>
                    <a:gd name="T6" fmla="*/ 19 w 213"/>
                    <a:gd name="T7" fmla="*/ 75 h 144"/>
                    <a:gd name="T8" fmla="*/ 17 w 213"/>
                    <a:gd name="T9" fmla="*/ 72 h 144"/>
                    <a:gd name="T10" fmla="*/ 33 w 213"/>
                    <a:gd name="T11" fmla="*/ 106 h 144"/>
                    <a:gd name="T12" fmla="*/ 49 w 213"/>
                    <a:gd name="T13" fmla="*/ 128 h 144"/>
                    <a:gd name="T14" fmla="*/ 79 w 213"/>
                    <a:gd name="T15" fmla="*/ 143 h 144"/>
                    <a:gd name="T16" fmla="*/ 79 w 213"/>
                    <a:gd name="T17" fmla="*/ 84 h 144"/>
                    <a:gd name="T18" fmla="*/ 120 w 213"/>
                    <a:gd name="T19" fmla="*/ 90 h 144"/>
                    <a:gd name="T20" fmla="*/ 147 w 213"/>
                    <a:gd name="T21" fmla="*/ 97 h 144"/>
                    <a:gd name="T22" fmla="*/ 212 w 213"/>
                    <a:gd name="T23" fmla="*/ 118 h 144"/>
                    <a:gd name="T24" fmla="*/ 158 w 213"/>
                    <a:gd name="T25" fmla="*/ 41 h 144"/>
                    <a:gd name="T26" fmla="*/ 138 w 213"/>
                    <a:gd name="T27" fmla="*/ 24 h 144"/>
                    <a:gd name="T28" fmla="*/ 58 w 213"/>
                    <a:gd name="T29" fmla="*/ 0 h 14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13"/>
                    <a:gd name="T46" fmla="*/ 0 h 144"/>
                    <a:gd name="T47" fmla="*/ 213 w 213"/>
                    <a:gd name="T48" fmla="*/ 144 h 14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13" h="144">
                      <a:moveTo>
                        <a:pt x="58" y="0"/>
                      </a:moveTo>
                      <a:lnTo>
                        <a:pt x="11" y="1"/>
                      </a:lnTo>
                      <a:lnTo>
                        <a:pt x="0" y="35"/>
                      </a:lnTo>
                      <a:lnTo>
                        <a:pt x="19" y="75"/>
                      </a:lnTo>
                      <a:lnTo>
                        <a:pt x="17" y="72"/>
                      </a:lnTo>
                      <a:lnTo>
                        <a:pt x="33" y="106"/>
                      </a:lnTo>
                      <a:lnTo>
                        <a:pt x="49" y="128"/>
                      </a:lnTo>
                      <a:lnTo>
                        <a:pt x="79" y="143"/>
                      </a:lnTo>
                      <a:lnTo>
                        <a:pt x="79" y="84"/>
                      </a:lnTo>
                      <a:lnTo>
                        <a:pt x="120" y="90"/>
                      </a:lnTo>
                      <a:lnTo>
                        <a:pt x="147" y="97"/>
                      </a:lnTo>
                      <a:lnTo>
                        <a:pt x="212" y="118"/>
                      </a:lnTo>
                      <a:lnTo>
                        <a:pt x="158" y="41"/>
                      </a:lnTo>
                      <a:lnTo>
                        <a:pt x="138" y="2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12700" cap="rnd">
                  <a:solidFill>
                    <a:srgbClr val="4747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8" name="Freeform 20"/>
                <p:cNvSpPr>
                  <a:spLocks/>
                </p:cNvSpPr>
                <p:nvPr/>
              </p:nvSpPr>
              <p:spPr bwMode="auto">
                <a:xfrm>
                  <a:off x="2579" y="3787"/>
                  <a:ext cx="154" cy="170"/>
                </a:xfrm>
                <a:custGeom>
                  <a:avLst/>
                  <a:gdLst>
                    <a:gd name="T0" fmla="*/ 0 w 154"/>
                    <a:gd name="T1" fmla="*/ 45 h 171"/>
                    <a:gd name="T2" fmla="*/ 27 w 154"/>
                    <a:gd name="T3" fmla="*/ 90 h 171"/>
                    <a:gd name="T4" fmla="*/ 49 w 154"/>
                    <a:gd name="T5" fmla="*/ 117 h 171"/>
                    <a:gd name="T6" fmla="*/ 77 w 154"/>
                    <a:gd name="T7" fmla="*/ 146 h 171"/>
                    <a:gd name="T8" fmla="*/ 115 w 154"/>
                    <a:gd name="T9" fmla="*/ 170 h 171"/>
                    <a:gd name="T10" fmla="*/ 153 w 154"/>
                    <a:gd name="T11" fmla="*/ 151 h 171"/>
                    <a:gd name="T12" fmla="*/ 139 w 154"/>
                    <a:gd name="T13" fmla="*/ 112 h 171"/>
                    <a:gd name="T14" fmla="*/ 98 w 154"/>
                    <a:gd name="T15" fmla="*/ 72 h 171"/>
                    <a:gd name="T16" fmla="*/ 55 w 154"/>
                    <a:gd name="T17" fmla="*/ 21 h 171"/>
                    <a:gd name="T18" fmla="*/ 11 w 154"/>
                    <a:gd name="T19" fmla="*/ 0 h 171"/>
                    <a:gd name="T20" fmla="*/ 0 w 154"/>
                    <a:gd name="T21" fmla="*/ 45 h 1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4"/>
                    <a:gd name="T34" fmla="*/ 0 h 171"/>
                    <a:gd name="T35" fmla="*/ 154 w 154"/>
                    <a:gd name="T36" fmla="*/ 171 h 17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4" h="171">
                      <a:moveTo>
                        <a:pt x="0" y="45"/>
                      </a:moveTo>
                      <a:lnTo>
                        <a:pt x="27" y="90"/>
                      </a:lnTo>
                      <a:lnTo>
                        <a:pt x="49" y="117"/>
                      </a:lnTo>
                      <a:lnTo>
                        <a:pt x="77" y="146"/>
                      </a:lnTo>
                      <a:lnTo>
                        <a:pt x="115" y="170"/>
                      </a:lnTo>
                      <a:lnTo>
                        <a:pt x="153" y="151"/>
                      </a:lnTo>
                      <a:lnTo>
                        <a:pt x="139" y="112"/>
                      </a:lnTo>
                      <a:lnTo>
                        <a:pt x="98" y="72"/>
                      </a:lnTo>
                      <a:lnTo>
                        <a:pt x="55" y="21"/>
                      </a:lnTo>
                      <a:lnTo>
                        <a:pt x="11" y="0"/>
                      </a:lnTo>
                      <a:lnTo>
                        <a:pt x="0" y="45"/>
                      </a:lnTo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12700" cap="rnd">
                  <a:solidFill>
                    <a:srgbClr val="4747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38013" name="Freeform 21"/>
                <p:cNvSpPr>
                  <a:spLocks/>
                </p:cNvSpPr>
                <p:nvPr/>
              </p:nvSpPr>
              <p:spPr bwMode="auto">
                <a:xfrm>
                  <a:off x="2801" y="4070"/>
                  <a:ext cx="29" cy="35"/>
                </a:xfrm>
                <a:custGeom>
                  <a:avLst/>
                  <a:gdLst>
                    <a:gd name="T0" fmla="*/ 2 w 29"/>
                    <a:gd name="T1" fmla="*/ 0 h 35"/>
                    <a:gd name="T2" fmla="*/ 0 w 29"/>
                    <a:gd name="T3" fmla="*/ 10 h 35"/>
                    <a:gd name="T4" fmla="*/ 14 w 29"/>
                    <a:gd name="T5" fmla="*/ 34 h 35"/>
                    <a:gd name="T6" fmla="*/ 28 w 29"/>
                    <a:gd name="T7" fmla="*/ 24 h 35"/>
                    <a:gd name="T8" fmla="*/ 28 w 29"/>
                    <a:gd name="T9" fmla="*/ 16 h 35"/>
                    <a:gd name="T10" fmla="*/ 23 w 29"/>
                    <a:gd name="T11" fmla="*/ 3 h 35"/>
                    <a:gd name="T12" fmla="*/ 2 w 29"/>
                    <a:gd name="T13" fmla="*/ 0 h 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35"/>
                    <a:gd name="T23" fmla="*/ 29 w 29"/>
                    <a:gd name="T24" fmla="*/ 35 h 3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35">
                      <a:moveTo>
                        <a:pt x="2" y="0"/>
                      </a:moveTo>
                      <a:lnTo>
                        <a:pt x="0" y="10"/>
                      </a:lnTo>
                      <a:lnTo>
                        <a:pt x="14" y="34"/>
                      </a:lnTo>
                      <a:lnTo>
                        <a:pt x="28" y="24"/>
                      </a:lnTo>
                      <a:lnTo>
                        <a:pt x="28" y="16"/>
                      </a:lnTo>
                      <a:lnTo>
                        <a:pt x="23" y="3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F0DDFF"/>
                </a:solidFill>
                <a:ln w="12700" cap="rnd">
                  <a:solidFill>
                    <a:srgbClr val="4747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22"/>
                <p:cNvSpPr>
                  <a:spLocks/>
                </p:cNvSpPr>
                <p:nvPr/>
              </p:nvSpPr>
              <p:spPr bwMode="auto">
                <a:xfrm>
                  <a:off x="2732" y="3957"/>
                  <a:ext cx="119" cy="104"/>
                </a:xfrm>
                <a:custGeom>
                  <a:avLst/>
                  <a:gdLst>
                    <a:gd name="T0" fmla="*/ 6 w 120"/>
                    <a:gd name="T1" fmla="*/ 0 h 106"/>
                    <a:gd name="T2" fmla="*/ 0 w 120"/>
                    <a:gd name="T3" fmla="*/ 13 h 106"/>
                    <a:gd name="T4" fmla="*/ 0 w 120"/>
                    <a:gd name="T5" fmla="*/ 39 h 106"/>
                    <a:gd name="T6" fmla="*/ 25 w 120"/>
                    <a:gd name="T7" fmla="*/ 59 h 106"/>
                    <a:gd name="T8" fmla="*/ 69 w 120"/>
                    <a:gd name="T9" fmla="*/ 79 h 106"/>
                    <a:gd name="T10" fmla="*/ 119 w 120"/>
                    <a:gd name="T11" fmla="*/ 105 h 106"/>
                    <a:gd name="T12" fmla="*/ 106 w 120"/>
                    <a:gd name="T13" fmla="*/ 85 h 106"/>
                    <a:gd name="T14" fmla="*/ 88 w 120"/>
                    <a:gd name="T15" fmla="*/ 59 h 106"/>
                    <a:gd name="T16" fmla="*/ 56 w 120"/>
                    <a:gd name="T17" fmla="*/ 39 h 106"/>
                    <a:gd name="T18" fmla="*/ 6 w 120"/>
                    <a:gd name="T19" fmla="*/ 0 h 10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0"/>
                    <a:gd name="T31" fmla="*/ 0 h 106"/>
                    <a:gd name="T32" fmla="*/ 120 w 120"/>
                    <a:gd name="T33" fmla="*/ 106 h 10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0" h="106">
                      <a:moveTo>
                        <a:pt x="6" y="0"/>
                      </a:moveTo>
                      <a:lnTo>
                        <a:pt x="0" y="13"/>
                      </a:lnTo>
                      <a:lnTo>
                        <a:pt x="0" y="39"/>
                      </a:lnTo>
                      <a:lnTo>
                        <a:pt x="25" y="59"/>
                      </a:lnTo>
                      <a:lnTo>
                        <a:pt x="69" y="79"/>
                      </a:lnTo>
                      <a:lnTo>
                        <a:pt x="119" y="105"/>
                      </a:lnTo>
                      <a:lnTo>
                        <a:pt x="106" y="85"/>
                      </a:lnTo>
                      <a:lnTo>
                        <a:pt x="88" y="59"/>
                      </a:lnTo>
                      <a:lnTo>
                        <a:pt x="56" y="39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12700" cap="rnd">
                  <a:solidFill>
                    <a:srgbClr val="4747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1" name="Freeform 23"/>
                <p:cNvSpPr>
                  <a:spLocks/>
                </p:cNvSpPr>
                <p:nvPr/>
              </p:nvSpPr>
              <p:spPr bwMode="auto">
                <a:xfrm>
                  <a:off x="2719" y="4027"/>
                  <a:ext cx="82" cy="61"/>
                </a:xfrm>
                <a:custGeom>
                  <a:avLst/>
                  <a:gdLst>
                    <a:gd name="T0" fmla="*/ 0 w 82"/>
                    <a:gd name="T1" fmla="*/ 6 h 61"/>
                    <a:gd name="T2" fmla="*/ 22 w 82"/>
                    <a:gd name="T3" fmla="*/ 24 h 61"/>
                    <a:gd name="T4" fmla="*/ 43 w 82"/>
                    <a:gd name="T5" fmla="*/ 48 h 61"/>
                    <a:gd name="T6" fmla="*/ 65 w 82"/>
                    <a:gd name="T7" fmla="*/ 60 h 61"/>
                    <a:gd name="T8" fmla="*/ 81 w 82"/>
                    <a:gd name="T9" fmla="*/ 42 h 61"/>
                    <a:gd name="T10" fmla="*/ 76 w 82"/>
                    <a:gd name="T11" fmla="*/ 30 h 61"/>
                    <a:gd name="T12" fmla="*/ 59 w 82"/>
                    <a:gd name="T13" fmla="*/ 12 h 61"/>
                    <a:gd name="T14" fmla="*/ 32 w 82"/>
                    <a:gd name="T15" fmla="*/ 0 h 61"/>
                    <a:gd name="T16" fmla="*/ 0 w 82"/>
                    <a:gd name="T17" fmla="*/ 6 h 6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2"/>
                    <a:gd name="T28" fmla="*/ 0 h 61"/>
                    <a:gd name="T29" fmla="*/ 82 w 82"/>
                    <a:gd name="T30" fmla="*/ 61 h 6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2" h="61">
                      <a:moveTo>
                        <a:pt x="0" y="6"/>
                      </a:moveTo>
                      <a:lnTo>
                        <a:pt x="22" y="24"/>
                      </a:lnTo>
                      <a:lnTo>
                        <a:pt x="43" y="48"/>
                      </a:lnTo>
                      <a:lnTo>
                        <a:pt x="65" y="60"/>
                      </a:lnTo>
                      <a:lnTo>
                        <a:pt x="81" y="42"/>
                      </a:lnTo>
                      <a:lnTo>
                        <a:pt x="76" y="30"/>
                      </a:lnTo>
                      <a:lnTo>
                        <a:pt x="59" y="12"/>
                      </a:lnTo>
                      <a:lnTo>
                        <a:pt x="32" y="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12700" cap="rnd">
                  <a:solidFill>
                    <a:srgbClr val="4747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2" name="Freeform 24"/>
                <p:cNvSpPr>
                  <a:spLocks/>
                </p:cNvSpPr>
                <p:nvPr/>
              </p:nvSpPr>
              <p:spPr bwMode="auto">
                <a:xfrm>
                  <a:off x="2770" y="4129"/>
                  <a:ext cx="224" cy="167"/>
                </a:xfrm>
                <a:custGeom>
                  <a:avLst/>
                  <a:gdLst>
                    <a:gd name="T0" fmla="*/ 52 w 224"/>
                    <a:gd name="T1" fmla="*/ 0 h 167"/>
                    <a:gd name="T2" fmla="*/ 0 w 224"/>
                    <a:gd name="T3" fmla="*/ 14 h 167"/>
                    <a:gd name="T4" fmla="*/ 9 w 224"/>
                    <a:gd name="T5" fmla="*/ 60 h 167"/>
                    <a:gd name="T6" fmla="*/ 63 w 224"/>
                    <a:gd name="T7" fmla="*/ 71 h 167"/>
                    <a:gd name="T8" fmla="*/ 48 w 224"/>
                    <a:gd name="T9" fmla="*/ 106 h 167"/>
                    <a:gd name="T10" fmla="*/ 55 w 224"/>
                    <a:gd name="T11" fmla="*/ 131 h 167"/>
                    <a:gd name="T12" fmla="*/ 82 w 224"/>
                    <a:gd name="T13" fmla="*/ 151 h 167"/>
                    <a:gd name="T14" fmla="*/ 116 w 224"/>
                    <a:gd name="T15" fmla="*/ 166 h 167"/>
                    <a:gd name="T16" fmla="*/ 116 w 224"/>
                    <a:gd name="T17" fmla="*/ 151 h 167"/>
                    <a:gd name="T18" fmla="*/ 102 w 224"/>
                    <a:gd name="T19" fmla="*/ 131 h 167"/>
                    <a:gd name="T20" fmla="*/ 102 w 224"/>
                    <a:gd name="T21" fmla="*/ 121 h 167"/>
                    <a:gd name="T22" fmla="*/ 127 w 224"/>
                    <a:gd name="T23" fmla="*/ 126 h 167"/>
                    <a:gd name="T24" fmla="*/ 143 w 224"/>
                    <a:gd name="T25" fmla="*/ 136 h 167"/>
                    <a:gd name="T26" fmla="*/ 167 w 224"/>
                    <a:gd name="T27" fmla="*/ 158 h 167"/>
                    <a:gd name="T28" fmla="*/ 167 w 224"/>
                    <a:gd name="T29" fmla="*/ 142 h 167"/>
                    <a:gd name="T30" fmla="*/ 191 w 224"/>
                    <a:gd name="T31" fmla="*/ 166 h 167"/>
                    <a:gd name="T32" fmla="*/ 220 w 224"/>
                    <a:gd name="T33" fmla="*/ 148 h 167"/>
                    <a:gd name="T34" fmla="*/ 184 w 224"/>
                    <a:gd name="T35" fmla="*/ 131 h 167"/>
                    <a:gd name="T36" fmla="*/ 223 w 224"/>
                    <a:gd name="T37" fmla="*/ 125 h 167"/>
                    <a:gd name="T38" fmla="*/ 194 w 224"/>
                    <a:gd name="T39" fmla="*/ 95 h 167"/>
                    <a:gd name="T40" fmla="*/ 184 w 224"/>
                    <a:gd name="T41" fmla="*/ 74 h 167"/>
                    <a:gd name="T42" fmla="*/ 159 w 224"/>
                    <a:gd name="T43" fmla="*/ 53 h 167"/>
                    <a:gd name="T44" fmla="*/ 119 w 224"/>
                    <a:gd name="T45" fmla="*/ 28 h 167"/>
                    <a:gd name="T46" fmla="*/ 76 w 224"/>
                    <a:gd name="T47" fmla="*/ 30 h 167"/>
                    <a:gd name="T48" fmla="*/ 52 w 224"/>
                    <a:gd name="T49" fmla="*/ 0 h 16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24"/>
                    <a:gd name="T76" fmla="*/ 0 h 167"/>
                    <a:gd name="T77" fmla="*/ 224 w 224"/>
                    <a:gd name="T78" fmla="*/ 167 h 16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24" h="167">
                      <a:moveTo>
                        <a:pt x="52" y="0"/>
                      </a:moveTo>
                      <a:lnTo>
                        <a:pt x="0" y="14"/>
                      </a:lnTo>
                      <a:lnTo>
                        <a:pt x="9" y="60"/>
                      </a:lnTo>
                      <a:lnTo>
                        <a:pt x="63" y="71"/>
                      </a:lnTo>
                      <a:lnTo>
                        <a:pt x="48" y="106"/>
                      </a:lnTo>
                      <a:lnTo>
                        <a:pt x="55" y="131"/>
                      </a:lnTo>
                      <a:lnTo>
                        <a:pt x="82" y="151"/>
                      </a:lnTo>
                      <a:lnTo>
                        <a:pt x="116" y="166"/>
                      </a:lnTo>
                      <a:lnTo>
                        <a:pt x="116" y="151"/>
                      </a:lnTo>
                      <a:lnTo>
                        <a:pt x="102" y="131"/>
                      </a:lnTo>
                      <a:lnTo>
                        <a:pt x="102" y="121"/>
                      </a:lnTo>
                      <a:lnTo>
                        <a:pt x="127" y="126"/>
                      </a:lnTo>
                      <a:lnTo>
                        <a:pt x="143" y="136"/>
                      </a:lnTo>
                      <a:lnTo>
                        <a:pt x="167" y="158"/>
                      </a:lnTo>
                      <a:lnTo>
                        <a:pt x="167" y="142"/>
                      </a:lnTo>
                      <a:lnTo>
                        <a:pt x="191" y="166"/>
                      </a:lnTo>
                      <a:lnTo>
                        <a:pt x="220" y="148"/>
                      </a:lnTo>
                      <a:lnTo>
                        <a:pt x="184" y="131"/>
                      </a:lnTo>
                      <a:lnTo>
                        <a:pt x="223" y="125"/>
                      </a:lnTo>
                      <a:lnTo>
                        <a:pt x="194" y="95"/>
                      </a:lnTo>
                      <a:lnTo>
                        <a:pt x="184" y="74"/>
                      </a:lnTo>
                      <a:lnTo>
                        <a:pt x="159" y="53"/>
                      </a:lnTo>
                      <a:lnTo>
                        <a:pt x="119" y="28"/>
                      </a:lnTo>
                      <a:lnTo>
                        <a:pt x="76" y="30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12700" cap="rnd">
                  <a:solidFill>
                    <a:srgbClr val="4747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3" name="Freeform 25"/>
                <p:cNvSpPr>
                  <a:spLocks/>
                </p:cNvSpPr>
                <p:nvPr/>
              </p:nvSpPr>
              <p:spPr bwMode="auto">
                <a:xfrm>
                  <a:off x="2972" y="4148"/>
                  <a:ext cx="50" cy="79"/>
                </a:xfrm>
                <a:custGeom>
                  <a:avLst/>
                  <a:gdLst>
                    <a:gd name="T0" fmla="*/ 5 w 49"/>
                    <a:gd name="T1" fmla="*/ 0 h 79"/>
                    <a:gd name="T2" fmla="*/ 0 w 49"/>
                    <a:gd name="T3" fmla="*/ 46 h 79"/>
                    <a:gd name="T4" fmla="*/ 10 w 49"/>
                    <a:gd name="T5" fmla="*/ 72 h 79"/>
                    <a:gd name="T6" fmla="*/ 29 w 49"/>
                    <a:gd name="T7" fmla="*/ 78 h 79"/>
                    <a:gd name="T8" fmla="*/ 48 w 49"/>
                    <a:gd name="T9" fmla="*/ 72 h 79"/>
                    <a:gd name="T10" fmla="*/ 48 w 49"/>
                    <a:gd name="T11" fmla="*/ 46 h 79"/>
                    <a:gd name="T12" fmla="*/ 34 w 49"/>
                    <a:gd name="T13" fmla="*/ 26 h 79"/>
                    <a:gd name="T14" fmla="*/ 34 w 49"/>
                    <a:gd name="T15" fmla="*/ 13 h 79"/>
                    <a:gd name="T16" fmla="*/ 5 w 49"/>
                    <a:gd name="T17" fmla="*/ 0 h 7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"/>
                    <a:gd name="T28" fmla="*/ 0 h 79"/>
                    <a:gd name="T29" fmla="*/ 49 w 49"/>
                    <a:gd name="T30" fmla="*/ 79 h 7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" h="79">
                      <a:moveTo>
                        <a:pt x="5" y="0"/>
                      </a:moveTo>
                      <a:lnTo>
                        <a:pt x="0" y="46"/>
                      </a:lnTo>
                      <a:lnTo>
                        <a:pt x="10" y="72"/>
                      </a:lnTo>
                      <a:lnTo>
                        <a:pt x="29" y="78"/>
                      </a:lnTo>
                      <a:lnTo>
                        <a:pt x="48" y="72"/>
                      </a:lnTo>
                      <a:lnTo>
                        <a:pt x="48" y="46"/>
                      </a:lnTo>
                      <a:lnTo>
                        <a:pt x="34" y="26"/>
                      </a:lnTo>
                      <a:lnTo>
                        <a:pt x="34" y="13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12700" cap="rnd">
                  <a:solidFill>
                    <a:srgbClr val="4747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38018" name="Freeform 26"/>
                <p:cNvSpPr>
                  <a:spLocks/>
                </p:cNvSpPr>
                <p:nvPr/>
              </p:nvSpPr>
              <p:spPr bwMode="auto">
                <a:xfrm>
                  <a:off x="1614" y="3627"/>
                  <a:ext cx="52" cy="45"/>
                </a:xfrm>
                <a:custGeom>
                  <a:avLst/>
                  <a:gdLst>
                    <a:gd name="T0" fmla="*/ 9 w 52"/>
                    <a:gd name="T1" fmla="*/ 5 h 45"/>
                    <a:gd name="T2" fmla="*/ 9 w 52"/>
                    <a:gd name="T3" fmla="*/ 24 h 45"/>
                    <a:gd name="T4" fmla="*/ 0 w 52"/>
                    <a:gd name="T5" fmla="*/ 44 h 45"/>
                    <a:gd name="T6" fmla="*/ 37 w 52"/>
                    <a:gd name="T7" fmla="*/ 34 h 45"/>
                    <a:gd name="T8" fmla="*/ 51 w 52"/>
                    <a:gd name="T9" fmla="*/ 24 h 45"/>
                    <a:gd name="T10" fmla="*/ 51 w 52"/>
                    <a:gd name="T11" fmla="*/ 5 h 45"/>
                    <a:gd name="T12" fmla="*/ 37 w 52"/>
                    <a:gd name="T13" fmla="*/ 0 h 45"/>
                    <a:gd name="T14" fmla="*/ 9 w 52"/>
                    <a:gd name="T15" fmla="*/ 5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2"/>
                    <a:gd name="T25" fmla="*/ 0 h 45"/>
                    <a:gd name="T26" fmla="*/ 52 w 52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2" h="45">
                      <a:moveTo>
                        <a:pt x="9" y="5"/>
                      </a:moveTo>
                      <a:lnTo>
                        <a:pt x="9" y="24"/>
                      </a:lnTo>
                      <a:lnTo>
                        <a:pt x="0" y="44"/>
                      </a:lnTo>
                      <a:lnTo>
                        <a:pt x="37" y="34"/>
                      </a:lnTo>
                      <a:lnTo>
                        <a:pt x="51" y="24"/>
                      </a:lnTo>
                      <a:lnTo>
                        <a:pt x="51" y="5"/>
                      </a:lnTo>
                      <a:lnTo>
                        <a:pt x="37" y="0"/>
                      </a:lnTo>
                      <a:lnTo>
                        <a:pt x="9" y="5"/>
                      </a:lnTo>
                    </a:path>
                  </a:pathLst>
                </a:custGeom>
                <a:solidFill>
                  <a:srgbClr val="F0DDFF"/>
                </a:solidFill>
                <a:ln w="12700" cap="rnd">
                  <a:solidFill>
                    <a:srgbClr val="4747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19" name="Freeform 27"/>
                <p:cNvSpPr>
                  <a:spLocks/>
                </p:cNvSpPr>
                <p:nvPr/>
              </p:nvSpPr>
              <p:spPr bwMode="auto">
                <a:xfrm>
                  <a:off x="1689" y="3609"/>
                  <a:ext cx="43" cy="22"/>
                </a:xfrm>
                <a:custGeom>
                  <a:avLst/>
                  <a:gdLst>
                    <a:gd name="T0" fmla="*/ 0 w 43"/>
                    <a:gd name="T1" fmla="*/ 0 h 22"/>
                    <a:gd name="T2" fmla="*/ 19 w 43"/>
                    <a:gd name="T3" fmla="*/ 13 h 22"/>
                    <a:gd name="T4" fmla="*/ 42 w 43"/>
                    <a:gd name="T5" fmla="*/ 21 h 22"/>
                    <a:gd name="T6" fmla="*/ 42 w 43"/>
                    <a:gd name="T7" fmla="*/ 13 h 22"/>
                    <a:gd name="T8" fmla="*/ 28 w 43"/>
                    <a:gd name="T9" fmla="*/ 4 h 22"/>
                    <a:gd name="T10" fmla="*/ 0 w 43"/>
                    <a:gd name="T11" fmla="*/ 0 h 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3"/>
                    <a:gd name="T19" fmla="*/ 0 h 22"/>
                    <a:gd name="T20" fmla="*/ 43 w 43"/>
                    <a:gd name="T21" fmla="*/ 22 h 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3" h="22">
                      <a:moveTo>
                        <a:pt x="0" y="0"/>
                      </a:moveTo>
                      <a:lnTo>
                        <a:pt x="19" y="13"/>
                      </a:lnTo>
                      <a:lnTo>
                        <a:pt x="42" y="21"/>
                      </a:lnTo>
                      <a:lnTo>
                        <a:pt x="42" y="13"/>
                      </a:lnTo>
                      <a:lnTo>
                        <a:pt x="28" y="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0DDFF"/>
                </a:solidFill>
                <a:ln w="12700" cap="rnd">
                  <a:solidFill>
                    <a:srgbClr val="4747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Freeform 28"/>
                <p:cNvSpPr>
                  <a:spLocks/>
                </p:cNvSpPr>
                <p:nvPr/>
              </p:nvSpPr>
              <p:spPr bwMode="auto">
                <a:xfrm>
                  <a:off x="457" y="4273"/>
                  <a:ext cx="42" cy="20"/>
                </a:xfrm>
                <a:custGeom>
                  <a:avLst/>
                  <a:gdLst>
                    <a:gd name="T0" fmla="*/ 0 w 42"/>
                    <a:gd name="T1" fmla="*/ 0 h 21"/>
                    <a:gd name="T2" fmla="*/ 21 w 42"/>
                    <a:gd name="T3" fmla="*/ 20 h 21"/>
                    <a:gd name="T4" fmla="*/ 41 w 42"/>
                    <a:gd name="T5" fmla="*/ 15 h 21"/>
                    <a:gd name="T6" fmla="*/ 41 w 42"/>
                    <a:gd name="T7" fmla="*/ 0 h 21"/>
                    <a:gd name="T8" fmla="*/ 0 w 42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"/>
                    <a:gd name="T16" fmla="*/ 0 h 21"/>
                    <a:gd name="T17" fmla="*/ 42 w 42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" h="21">
                      <a:moveTo>
                        <a:pt x="0" y="0"/>
                      </a:moveTo>
                      <a:lnTo>
                        <a:pt x="21" y="20"/>
                      </a:lnTo>
                      <a:lnTo>
                        <a:pt x="41" y="15"/>
                      </a:lnTo>
                      <a:lnTo>
                        <a:pt x="4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12700" cap="rnd">
                  <a:solidFill>
                    <a:srgbClr val="4747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7" name="Freeform 29"/>
                <p:cNvSpPr>
                  <a:spLocks/>
                </p:cNvSpPr>
                <p:nvPr/>
              </p:nvSpPr>
              <p:spPr bwMode="auto">
                <a:xfrm>
                  <a:off x="2529" y="3948"/>
                  <a:ext cx="213" cy="220"/>
                </a:xfrm>
                <a:custGeom>
                  <a:avLst/>
                  <a:gdLst>
                    <a:gd name="T0" fmla="*/ 12 w 214"/>
                    <a:gd name="T1" fmla="*/ 0 h 220"/>
                    <a:gd name="T2" fmla="*/ 56 w 214"/>
                    <a:gd name="T3" fmla="*/ 10 h 220"/>
                    <a:gd name="T4" fmla="*/ 114 w 214"/>
                    <a:gd name="T5" fmla="*/ 24 h 220"/>
                    <a:gd name="T6" fmla="*/ 126 w 214"/>
                    <a:gd name="T7" fmla="*/ 34 h 220"/>
                    <a:gd name="T8" fmla="*/ 162 w 214"/>
                    <a:gd name="T9" fmla="*/ 66 h 220"/>
                    <a:gd name="T10" fmla="*/ 211 w 214"/>
                    <a:gd name="T11" fmla="*/ 129 h 220"/>
                    <a:gd name="T12" fmla="*/ 213 w 214"/>
                    <a:gd name="T13" fmla="*/ 219 h 220"/>
                    <a:gd name="T14" fmla="*/ 182 w 214"/>
                    <a:gd name="T15" fmla="*/ 195 h 220"/>
                    <a:gd name="T16" fmla="*/ 152 w 214"/>
                    <a:gd name="T17" fmla="*/ 153 h 220"/>
                    <a:gd name="T18" fmla="*/ 77 w 214"/>
                    <a:gd name="T19" fmla="*/ 105 h 220"/>
                    <a:gd name="T20" fmla="*/ 19 w 214"/>
                    <a:gd name="T21" fmla="*/ 73 h 220"/>
                    <a:gd name="T22" fmla="*/ 0 w 214"/>
                    <a:gd name="T23" fmla="*/ 44 h 220"/>
                    <a:gd name="T24" fmla="*/ 12 w 214"/>
                    <a:gd name="T25" fmla="*/ 0 h 22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14"/>
                    <a:gd name="T40" fmla="*/ 0 h 220"/>
                    <a:gd name="T41" fmla="*/ 214 w 214"/>
                    <a:gd name="T42" fmla="*/ 220 h 22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14" h="220">
                      <a:moveTo>
                        <a:pt x="12" y="0"/>
                      </a:moveTo>
                      <a:lnTo>
                        <a:pt x="56" y="10"/>
                      </a:lnTo>
                      <a:lnTo>
                        <a:pt x="114" y="24"/>
                      </a:lnTo>
                      <a:lnTo>
                        <a:pt x="126" y="34"/>
                      </a:lnTo>
                      <a:lnTo>
                        <a:pt x="162" y="66"/>
                      </a:lnTo>
                      <a:lnTo>
                        <a:pt x="211" y="129"/>
                      </a:lnTo>
                      <a:lnTo>
                        <a:pt x="213" y="219"/>
                      </a:lnTo>
                      <a:lnTo>
                        <a:pt x="182" y="195"/>
                      </a:lnTo>
                      <a:lnTo>
                        <a:pt x="152" y="153"/>
                      </a:lnTo>
                      <a:lnTo>
                        <a:pt x="77" y="105"/>
                      </a:lnTo>
                      <a:lnTo>
                        <a:pt x="19" y="73"/>
                      </a:lnTo>
                      <a:lnTo>
                        <a:pt x="0" y="44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12700" cap="rnd">
                  <a:solidFill>
                    <a:srgbClr val="4747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38022" name="Freeform 30"/>
                <p:cNvSpPr>
                  <a:spLocks/>
                </p:cNvSpPr>
                <p:nvPr/>
              </p:nvSpPr>
              <p:spPr bwMode="auto">
                <a:xfrm>
                  <a:off x="2840" y="4091"/>
                  <a:ext cx="35" cy="41"/>
                </a:xfrm>
                <a:custGeom>
                  <a:avLst/>
                  <a:gdLst>
                    <a:gd name="T0" fmla="*/ 0 w 35"/>
                    <a:gd name="T1" fmla="*/ 0 h 41"/>
                    <a:gd name="T2" fmla="*/ 0 w 35"/>
                    <a:gd name="T3" fmla="*/ 16 h 41"/>
                    <a:gd name="T4" fmla="*/ 19 w 35"/>
                    <a:gd name="T5" fmla="*/ 40 h 41"/>
                    <a:gd name="T6" fmla="*/ 34 w 35"/>
                    <a:gd name="T7" fmla="*/ 40 h 41"/>
                    <a:gd name="T8" fmla="*/ 34 w 35"/>
                    <a:gd name="T9" fmla="*/ 28 h 41"/>
                    <a:gd name="T10" fmla="*/ 29 w 35"/>
                    <a:gd name="T11" fmla="*/ 16 h 41"/>
                    <a:gd name="T12" fmla="*/ 0 w 35"/>
                    <a:gd name="T13" fmla="*/ 0 h 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5"/>
                    <a:gd name="T22" fmla="*/ 0 h 41"/>
                    <a:gd name="T23" fmla="*/ 35 w 35"/>
                    <a:gd name="T24" fmla="*/ 41 h 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5" h="41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19" y="40"/>
                      </a:lnTo>
                      <a:lnTo>
                        <a:pt x="34" y="40"/>
                      </a:lnTo>
                      <a:lnTo>
                        <a:pt x="34" y="28"/>
                      </a:lnTo>
                      <a:lnTo>
                        <a:pt x="29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0DDFF"/>
                </a:solidFill>
                <a:ln w="12700" cap="rnd">
                  <a:solidFill>
                    <a:srgbClr val="4747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" name="Freeform 34"/>
            <p:cNvSpPr>
              <a:spLocks/>
            </p:cNvSpPr>
            <p:nvPr/>
          </p:nvSpPr>
          <p:spPr bwMode="auto">
            <a:xfrm>
              <a:off x="4226" y="2100"/>
              <a:ext cx="2165" cy="1688"/>
            </a:xfrm>
            <a:custGeom>
              <a:avLst/>
              <a:gdLst>
                <a:gd name="T0" fmla="*/ 0 w 2165"/>
                <a:gd name="T1" fmla="*/ 0 h 1688"/>
                <a:gd name="T2" fmla="*/ 0 w 2165"/>
                <a:gd name="T3" fmla="*/ 1687 h 1688"/>
                <a:gd name="T4" fmla="*/ 2164 w 2165"/>
                <a:gd name="T5" fmla="*/ 1687 h 1688"/>
                <a:gd name="T6" fmla="*/ 2164 w 2165"/>
                <a:gd name="T7" fmla="*/ 1 h 1688"/>
                <a:gd name="T8" fmla="*/ 0 w 2165"/>
                <a:gd name="T9" fmla="*/ 0 h 16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5"/>
                <a:gd name="T16" fmla="*/ 0 h 1688"/>
                <a:gd name="T17" fmla="*/ 2165 w 2165"/>
                <a:gd name="T18" fmla="*/ 1688 h 16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5" h="1688">
                  <a:moveTo>
                    <a:pt x="0" y="0"/>
                  </a:moveTo>
                  <a:lnTo>
                    <a:pt x="0" y="1687"/>
                  </a:lnTo>
                  <a:lnTo>
                    <a:pt x="2164" y="1687"/>
                  </a:lnTo>
                  <a:lnTo>
                    <a:pt x="2164" y="1"/>
                  </a:lnTo>
                  <a:lnTo>
                    <a:pt x="0" y="0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r"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37892" name="AutoShape 39"/>
          <p:cNvSpPr>
            <a:spLocks noChangeArrowheads="1"/>
          </p:cNvSpPr>
          <p:nvPr/>
        </p:nvSpPr>
        <p:spPr bwMode="auto">
          <a:xfrm>
            <a:off x="3698875" y="1955800"/>
            <a:ext cx="219075" cy="184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Text Box 49"/>
          <p:cNvSpPr txBox="1">
            <a:spLocks noChangeArrowheads="1"/>
          </p:cNvSpPr>
          <p:nvPr/>
        </p:nvSpPr>
        <p:spPr bwMode="auto">
          <a:xfrm>
            <a:off x="3498850" y="2108200"/>
            <a:ext cx="8270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232323"/>
                </a:solidFill>
                <a:latin typeface="Tw Cen MT" panose="020B0602020104020603" pitchFamily="34" charset="0"/>
              </a:rPr>
              <a:t>Sandpoint</a:t>
            </a:r>
          </a:p>
        </p:txBody>
      </p:sp>
      <p:sp>
        <p:nvSpPr>
          <p:cNvPr id="37894" name="Text Box 50"/>
          <p:cNvSpPr txBox="1">
            <a:spLocks noChangeArrowheads="1"/>
          </p:cNvSpPr>
          <p:nvPr/>
        </p:nvSpPr>
        <p:spPr bwMode="auto">
          <a:xfrm>
            <a:off x="4129088" y="2038350"/>
            <a:ext cx="581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232323"/>
                </a:solidFill>
                <a:latin typeface="Tw Cen MT" panose="020B0602020104020603" pitchFamily="34" charset="0"/>
              </a:rPr>
              <a:t>Libby</a:t>
            </a:r>
          </a:p>
        </p:txBody>
      </p:sp>
      <p:sp>
        <p:nvSpPr>
          <p:cNvPr id="37895" name="Text Box 51"/>
          <p:cNvSpPr txBox="1">
            <a:spLocks noChangeArrowheads="1"/>
          </p:cNvSpPr>
          <p:nvPr/>
        </p:nvSpPr>
        <p:spPr bwMode="auto">
          <a:xfrm>
            <a:off x="4051300" y="3675063"/>
            <a:ext cx="723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232323"/>
                </a:solidFill>
                <a:latin typeface="Tw Cen MT" panose="020B0602020104020603" pitchFamily="34" charset="0"/>
              </a:rPr>
              <a:t>McCall</a:t>
            </a:r>
          </a:p>
        </p:txBody>
      </p:sp>
      <p:sp>
        <p:nvSpPr>
          <p:cNvPr id="37896" name="Text Box 52"/>
          <p:cNvSpPr txBox="1">
            <a:spLocks noChangeArrowheads="1"/>
          </p:cNvSpPr>
          <p:nvPr/>
        </p:nvSpPr>
        <p:spPr bwMode="auto">
          <a:xfrm>
            <a:off x="4576763" y="4481513"/>
            <a:ext cx="7207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232323"/>
                </a:solidFill>
                <a:latin typeface="Tw Cen MT" panose="020B0602020104020603" pitchFamily="34" charset="0"/>
              </a:rPr>
              <a:t>Hailey</a:t>
            </a:r>
          </a:p>
        </p:txBody>
      </p:sp>
      <p:sp>
        <p:nvSpPr>
          <p:cNvPr id="37897" name="Text Box 57"/>
          <p:cNvSpPr txBox="1">
            <a:spLocks noChangeArrowheads="1"/>
          </p:cNvSpPr>
          <p:nvPr/>
        </p:nvSpPr>
        <p:spPr bwMode="auto">
          <a:xfrm>
            <a:off x="1766888" y="2582863"/>
            <a:ext cx="9048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232323"/>
                </a:solidFill>
                <a:latin typeface="Tw Cen MT" panose="020B0602020104020603" pitchFamily="34" charset="0"/>
              </a:rPr>
              <a:t>Ellensburg</a:t>
            </a:r>
          </a:p>
        </p:txBody>
      </p:sp>
      <p:sp>
        <p:nvSpPr>
          <p:cNvPr id="37898" name="Text Box 60"/>
          <p:cNvSpPr txBox="1">
            <a:spLocks noChangeArrowheads="1"/>
          </p:cNvSpPr>
          <p:nvPr/>
        </p:nvSpPr>
        <p:spPr bwMode="auto">
          <a:xfrm>
            <a:off x="5981700" y="2378075"/>
            <a:ext cx="2174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  <a:latin typeface="Tw Cen MT" panose="020B0602020104020603" pitchFamily="34" charset="0"/>
              </a:rPr>
              <a:t>W</a:t>
            </a:r>
            <a:endParaRPr lang="en-US" altLang="en-US" sz="10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37899" name="AutoShape 61"/>
          <p:cNvSpPr>
            <a:spLocks noChangeArrowheads="1"/>
          </p:cNvSpPr>
          <p:nvPr/>
        </p:nvSpPr>
        <p:spPr bwMode="auto">
          <a:xfrm>
            <a:off x="5988050" y="2400300"/>
            <a:ext cx="230188" cy="19843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Text Box 62"/>
          <p:cNvSpPr txBox="1">
            <a:spLocks noChangeArrowheads="1"/>
          </p:cNvSpPr>
          <p:nvPr/>
        </p:nvSpPr>
        <p:spPr bwMode="auto">
          <a:xfrm>
            <a:off x="5932488" y="2598738"/>
            <a:ext cx="9286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232323"/>
                </a:solidFill>
                <a:latin typeface="Tw Cen MT" panose="020B0602020104020603" pitchFamily="34" charset="0"/>
              </a:rPr>
              <a:t>Lewistown</a:t>
            </a:r>
          </a:p>
        </p:txBody>
      </p:sp>
      <p:sp>
        <p:nvSpPr>
          <p:cNvPr id="37901" name="Text Box 64"/>
          <p:cNvSpPr txBox="1">
            <a:spLocks noChangeArrowheads="1"/>
          </p:cNvSpPr>
          <p:nvPr/>
        </p:nvSpPr>
        <p:spPr bwMode="auto">
          <a:xfrm>
            <a:off x="2497138" y="1728788"/>
            <a:ext cx="6445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232323"/>
                </a:solidFill>
                <a:latin typeface="Tw Cen MT" panose="020B0602020104020603" pitchFamily="34" charset="0"/>
              </a:rPr>
              <a:t>Grand Coulee</a:t>
            </a:r>
          </a:p>
        </p:txBody>
      </p:sp>
      <p:grpSp>
        <p:nvGrpSpPr>
          <p:cNvPr id="37902" name="Group 66"/>
          <p:cNvGrpSpPr>
            <a:grpSpLocks/>
          </p:cNvGrpSpPr>
          <p:nvPr/>
        </p:nvGrpSpPr>
        <p:grpSpPr bwMode="auto">
          <a:xfrm>
            <a:off x="4002088" y="4433888"/>
            <a:ext cx="231775" cy="227012"/>
            <a:chOff x="2784" y="2250"/>
            <a:chExt cx="106" cy="102"/>
          </a:xfrm>
        </p:grpSpPr>
        <p:sp>
          <p:nvSpPr>
            <p:cNvPr id="37998" name="AutoShape 67"/>
            <p:cNvSpPr>
              <a:spLocks noChangeArrowheads="1"/>
            </p:cNvSpPr>
            <p:nvPr/>
          </p:nvSpPr>
          <p:spPr bwMode="auto">
            <a:xfrm flipH="1" flipV="1">
              <a:off x="2784" y="2250"/>
              <a:ext cx="106" cy="10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w Cen MT" panose="020B0602020104020603" pitchFamily="34" charset="0"/>
              </a:endParaRPr>
            </a:p>
          </p:txBody>
        </p:sp>
        <p:pic>
          <p:nvPicPr>
            <p:cNvPr id="37999" name="Picture 68" descr="MCj0291040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" y="2257"/>
              <a:ext cx="45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903" name="Text Box 69"/>
          <p:cNvSpPr txBox="1">
            <a:spLocks noChangeArrowheads="1"/>
          </p:cNvSpPr>
          <p:nvPr/>
        </p:nvSpPr>
        <p:spPr bwMode="auto">
          <a:xfrm>
            <a:off x="3802063" y="4562475"/>
            <a:ext cx="722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232323"/>
                </a:solidFill>
                <a:latin typeface="Tw Cen MT" panose="020B0602020104020603" pitchFamily="34" charset="0"/>
              </a:rPr>
              <a:t>Boise</a:t>
            </a:r>
          </a:p>
        </p:txBody>
      </p:sp>
      <p:grpSp>
        <p:nvGrpSpPr>
          <p:cNvPr id="37904" name="Group 70"/>
          <p:cNvGrpSpPr>
            <a:grpSpLocks/>
          </p:cNvGrpSpPr>
          <p:nvPr/>
        </p:nvGrpSpPr>
        <p:grpSpPr bwMode="auto">
          <a:xfrm>
            <a:off x="4684713" y="1884363"/>
            <a:ext cx="230187" cy="227012"/>
            <a:chOff x="2784" y="2250"/>
            <a:chExt cx="106" cy="102"/>
          </a:xfrm>
        </p:grpSpPr>
        <p:sp>
          <p:nvSpPr>
            <p:cNvPr id="37996" name="AutoShape 71"/>
            <p:cNvSpPr>
              <a:spLocks noChangeArrowheads="1"/>
            </p:cNvSpPr>
            <p:nvPr/>
          </p:nvSpPr>
          <p:spPr bwMode="auto">
            <a:xfrm flipH="1" flipV="1">
              <a:off x="2784" y="2250"/>
              <a:ext cx="106" cy="10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w Cen MT" panose="020B0602020104020603" pitchFamily="34" charset="0"/>
              </a:endParaRPr>
            </a:p>
          </p:txBody>
        </p:sp>
        <p:pic>
          <p:nvPicPr>
            <p:cNvPr id="37997" name="Picture 72" descr="MCj0291040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" y="2257"/>
              <a:ext cx="45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905" name="Group 73"/>
          <p:cNvGrpSpPr>
            <a:grpSpLocks/>
          </p:cNvGrpSpPr>
          <p:nvPr/>
        </p:nvGrpSpPr>
        <p:grpSpPr bwMode="auto">
          <a:xfrm>
            <a:off x="2095500" y="5456238"/>
            <a:ext cx="228600" cy="228600"/>
            <a:chOff x="2784" y="2250"/>
            <a:chExt cx="106" cy="102"/>
          </a:xfrm>
        </p:grpSpPr>
        <p:sp>
          <p:nvSpPr>
            <p:cNvPr id="37994" name="AutoShape 74"/>
            <p:cNvSpPr>
              <a:spLocks noChangeArrowheads="1"/>
            </p:cNvSpPr>
            <p:nvPr/>
          </p:nvSpPr>
          <p:spPr bwMode="auto">
            <a:xfrm flipH="1" flipV="1">
              <a:off x="2784" y="2250"/>
              <a:ext cx="106" cy="10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w Cen MT" panose="020B0602020104020603" pitchFamily="34" charset="0"/>
              </a:endParaRPr>
            </a:p>
          </p:txBody>
        </p:sp>
        <p:pic>
          <p:nvPicPr>
            <p:cNvPr id="37995" name="Picture 75" descr="MCj0291040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" y="2257"/>
              <a:ext cx="45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906" name="Text Box 76"/>
          <p:cNvSpPr txBox="1">
            <a:spLocks noChangeArrowheads="1"/>
          </p:cNvSpPr>
          <p:nvPr/>
        </p:nvSpPr>
        <p:spPr bwMode="auto">
          <a:xfrm>
            <a:off x="2209800" y="5410200"/>
            <a:ext cx="981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232323"/>
                </a:solidFill>
                <a:latin typeface="Tw Cen MT" panose="020B0602020104020603" pitchFamily="34" charset="0"/>
              </a:rPr>
              <a:t>Anchorage</a:t>
            </a:r>
          </a:p>
        </p:txBody>
      </p:sp>
      <p:grpSp>
        <p:nvGrpSpPr>
          <p:cNvPr id="37907" name="Group 77"/>
          <p:cNvGrpSpPr>
            <a:grpSpLocks/>
          </p:cNvGrpSpPr>
          <p:nvPr/>
        </p:nvGrpSpPr>
        <p:grpSpPr bwMode="auto">
          <a:xfrm>
            <a:off x="3316288" y="2228850"/>
            <a:ext cx="228600" cy="227013"/>
            <a:chOff x="2784" y="2250"/>
            <a:chExt cx="106" cy="102"/>
          </a:xfrm>
        </p:grpSpPr>
        <p:sp>
          <p:nvSpPr>
            <p:cNvPr id="37992" name="AutoShape 78"/>
            <p:cNvSpPr>
              <a:spLocks noChangeArrowheads="1"/>
            </p:cNvSpPr>
            <p:nvPr/>
          </p:nvSpPr>
          <p:spPr bwMode="auto">
            <a:xfrm flipH="1" flipV="1">
              <a:off x="2784" y="2250"/>
              <a:ext cx="106" cy="10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w Cen MT" panose="020B0602020104020603" pitchFamily="34" charset="0"/>
              </a:endParaRPr>
            </a:p>
          </p:txBody>
        </p:sp>
        <p:pic>
          <p:nvPicPr>
            <p:cNvPr id="37993" name="Picture 79" descr="MCj0291040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" y="2257"/>
              <a:ext cx="45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908" name="Group 80"/>
          <p:cNvGrpSpPr>
            <a:grpSpLocks/>
          </p:cNvGrpSpPr>
          <p:nvPr/>
        </p:nvGrpSpPr>
        <p:grpSpPr bwMode="auto">
          <a:xfrm>
            <a:off x="7643813" y="5461000"/>
            <a:ext cx="230187" cy="227013"/>
            <a:chOff x="2784" y="2250"/>
            <a:chExt cx="106" cy="102"/>
          </a:xfrm>
        </p:grpSpPr>
        <p:sp>
          <p:nvSpPr>
            <p:cNvPr id="37990" name="AutoShape 81"/>
            <p:cNvSpPr>
              <a:spLocks noChangeArrowheads="1"/>
            </p:cNvSpPr>
            <p:nvPr/>
          </p:nvSpPr>
          <p:spPr bwMode="auto">
            <a:xfrm flipH="1" flipV="1">
              <a:off x="2784" y="2250"/>
              <a:ext cx="106" cy="10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w Cen MT" panose="020B0602020104020603" pitchFamily="34" charset="0"/>
              </a:endParaRPr>
            </a:p>
          </p:txBody>
        </p:sp>
        <p:pic>
          <p:nvPicPr>
            <p:cNvPr id="37991" name="Picture 82" descr="MCj0291040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" y="2257"/>
              <a:ext cx="45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909" name="Text Box 83"/>
          <p:cNvSpPr txBox="1">
            <a:spLocks noChangeArrowheads="1"/>
          </p:cNvSpPr>
          <p:nvPr/>
        </p:nvSpPr>
        <p:spPr bwMode="auto">
          <a:xfrm>
            <a:off x="7364413" y="5568950"/>
            <a:ext cx="920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Tw Cen MT" panose="020B0602020104020603" pitchFamily="34" charset="0"/>
              </a:rPr>
              <a:t>Cheyenne</a:t>
            </a:r>
          </a:p>
        </p:txBody>
      </p:sp>
      <p:sp>
        <p:nvSpPr>
          <p:cNvPr id="37910" name="Text Box 84"/>
          <p:cNvSpPr txBox="1">
            <a:spLocks noChangeArrowheads="1"/>
          </p:cNvSpPr>
          <p:nvPr/>
        </p:nvSpPr>
        <p:spPr bwMode="auto">
          <a:xfrm>
            <a:off x="2741613" y="2170113"/>
            <a:ext cx="735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232323"/>
                </a:solidFill>
                <a:latin typeface="Tw Cen MT" panose="020B0602020104020603" pitchFamily="34" charset="0"/>
              </a:rPr>
              <a:t>Spokane</a:t>
            </a:r>
          </a:p>
        </p:txBody>
      </p:sp>
      <p:grpSp>
        <p:nvGrpSpPr>
          <p:cNvPr id="37911" name="Group 87"/>
          <p:cNvGrpSpPr>
            <a:grpSpLocks/>
          </p:cNvGrpSpPr>
          <p:nvPr/>
        </p:nvGrpSpPr>
        <p:grpSpPr bwMode="auto">
          <a:xfrm>
            <a:off x="6130925" y="6310313"/>
            <a:ext cx="230188" cy="227012"/>
            <a:chOff x="2784" y="2250"/>
            <a:chExt cx="106" cy="102"/>
          </a:xfrm>
        </p:grpSpPr>
        <p:sp>
          <p:nvSpPr>
            <p:cNvPr id="37988" name="AutoShape 88"/>
            <p:cNvSpPr>
              <a:spLocks noChangeArrowheads="1"/>
            </p:cNvSpPr>
            <p:nvPr/>
          </p:nvSpPr>
          <p:spPr bwMode="auto">
            <a:xfrm flipH="1" flipV="1">
              <a:off x="2784" y="2250"/>
              <a:ext cx="106" cy="10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w Cen MT" panose="020B0602020104020603" pitchFamily="34" charset="0"/>
              </a:endParaRPr>
            </a:p>
          </p:txBody>
        </p:sp>
        <p:pic>
          <p:nvPicPr>
            <p:cNvPr id="37989" name="Picture 89" descr="MCj0291040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" y="2257"/>
              <a:ext cx="45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912" name="Text Box 91"/>
          <p:cNvSpPr txBox="1">
            <a:spLocks noChangeArrowheads="1"/>
          </p:cNvSpPr>
          <p:nvPr/>
        </p:nvSpPr>
        <p:spPr bwMode="auto">
          <a:xfrm>
            <a:off x="6126163" y="5935663"/>
            <a:ext cx="2063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Tw Cen MT" panose="020B0602020104020603" pitchFamily="34" charset="0"/>
              </a:rPr>
              <a:t>     TRUST/WRITE</a:t>
            </a:r>
            <a:r>
              <a:rPr lang="en-US" altLang="en-US" sz="1400" b="1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en-US" altLang="en-US" sz="1400" b="1">
                <a:latin typeface="Tw Cen MT" panose="020B0602020104020603" pitchFamily="34" charset="0"/>
              </a:rPr>
              <a:t>Sites </a:t>
            </a:r>
          </a:p>
        </p:txBody>
      </p:sp>
      <p:sp>
        <p:nvSpPr>
          <p:cNvPr id="37913" name="Text Box 92"/>
          <p:cNvSpPr txBox="1">
            <a:spLocks noChangeArrowheads="1"/>
          </p:cNvSpPr>
          <p:nvPr/>
        </p:nvSpPr>
        <p:spPr bwMode="auto">
          <a:xfrm>
            <a:off x="6324600" y="6272213"/>
            <a:ext cx="210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Tw Cen MT" panose="020B0602020104020603" pitchFamily="34" charset="0"/>
              </a:rPr>
              <a:t>WWAMI Regional Offices</a:t>
            </a:r>
            <a:endParaRPr lang="en-US" altLang="en-US" sz="1400" b="1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37914" name="AutoShape 42"/>
          <p:cNvSpPr>
            <a:spLocks noChangeArrowheads="1"/>
          </p:cNvSpPr>
          <p:nvPr/>
        </p:nvSpPr>
        <p:spPr bwMode="auto">
          <a:xfrm>
            <a:off x="4254500" y="1858963"/>
            <a:ext cx="219075" cy="184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5" name="Text Box 94"/>
          <p:cNvSpPr txBox="1">
            <a:spLocks noChangeArrowheads="1"/>
          </p:cNvSpPr>
          <p:nvPr/>
        </p:nvSpPr>
        <p:spPr bwMode="auto">
          <a:xfrm>
            <a:off x="5946775" y="2338388"/>
            <a:ext cx="217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lang="en-US" altLang="en-US" sz="14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37916" name="Text Box 97"/>
          <p:cNvSpPr txBox="1">
            <a:spLocks noChangeArrowheads="1"/>
          </p:cNvSpPr>
          <p:nvPr/>
        </p:nvSpPr>
        <p:spPr bwMode="auto">
          <a:xfrm>
            <a:off x="4576763" y="2073275"/>
            <a:ext cx="9286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232323"/>
                </a:solidFill>
                <a:latin typeface="Tw Cen MT" panose="020B0602020104020603" pitchFamily="34" charset="0"/>
              </a:rPr>
              <a:t>Whitefish</a:t>
            </a:r>
          </a:p>
        </p:txBody>
      </p:sp>
      <p:sp>
        <p:nvSpPr>
          <p:cNvPr id="37917" name="AutoShape 61"/>
          <p:cNvSpPr>
            <a:spLocks noChangeArrowheads="1"/>
          </p:cNvSpPr>
          <p:nvPr/>
        </p:nvSpPr>
        <p:spPr bwMode="auto">
          <a:xfrm>
            <a:off x="1344613" y="1887538"/>
            <a:ext cx="230187" cy="1984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8" name="AutoShape 63"/>
          <p:cNvSpPr>
            <a:spLocks noChangeArrowheads="1"/>
          </p:cNvSpPr>
          <p:nvPr/>
        </p:nvSpPr>
        <p:spPr bwMode="auto">
          <a:xfrm>
            <a:off x="2728913" y="2384425"/>
            <a:ext cx="219075" cy="184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9" name="Text Box 84"/>
          <p:cNvSpPr txBox="1">
            <a:spLocks noChangeArrowheads="1"/>
          </p:cNvSpPr>
          <p:nvPr/>
        </p:nvSpPr>
        <p:spPr bwMode="auto">
          <a:xfrm>
            <a:off x="2466975" y="2516188"/>
            <a:ext cx="1135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232323"/>
                </a:solidFill>
                <a:latin typeface="Tw Cen MT" panose="020B0602020104020603" pitchFamily="34" charset="0"/>
              </a:rPr>
              <a:t>Moses Lake</a:t>
            </a:r>
          </a:p>
        </p:txBody>
      </p:sp>
      <p:sp>
        <p:nvSpPr>
          <p:cNvPr id="37920" name="Text Box 62"/>
          <p:cNvSpPr txBox="1">
            <a:spLocks noChangeArrowheads="1"/>
          </p:cNvSpPr>
          <p:nvPr/>
        </p:nvSpPr>
        <p:spPr bwMode="auto">
          <a:xfrm>
            <a:off x="2024063" y="1898650"/>
            <a:ext cx="676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232323"/>
                </a:solidFill>
                <a:latin typeface="Tw Cen MT" panose="020B0602020104020603" pitchFamily="34" charset="0"/>
              </a:rPr>
              <a:t>Chelan</a:t>
            </a:r>
          </a:p>
        </p:txBody>
      </p:sp>
      <p:sp>
        <p:nvSpPr>
          <p:cNvPr id="37921" name="AutoShape 42"/>
          <p:cNvSpPr>
            <a:spLocks noChangeArrowheads="1"/>
          </p:cNvSpPr>
          <p:nvPr/>
        </p:nvSpPr>
        <p:spPr bwMode="auto">
          <a:xfrm>
            <a:off x="3898900" y="3751263"/>
            <a:ext cx="219075" cy="184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AutoShape 42"/>
          <p:cNvSpPr>
            <a:spLocks noChangeArrowheads="1"/>
          </p:cNvSpPr>
          <p:nvPr/>
        </p:nvSpPr>
        <p:spPr bwMode="auto">
          <a:xfrm>
            <a:off x="6111875" y="6016625"/>
            <a:ext cx="219075" cy="184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3" name="AutoShape 42"/>
          <p:cNvSpPr>
            <a:spLocks noChangeArrowheads="1"/>
          </p:cNvSpPr>
          <p:nvPr/>
        </p:nvSpPr>
        <p:spPr bwMode="auto">
          <a:xfrm>
            <a:off x="2159000" y="2468563"/>
            <a:ext cx="219075" cy="184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4" name="AutoShape 42"/>
          <p:cNvSpPr>
            <a:spLocks noChangeArrowheads="1"/>
          </p:cNvSpPr>
          <p:nvPr/>
        </p:nvSpPr>
        <p:spPr bwMode="auto">
          <a:xfrm>
            <a:off x="2281238" y="2128838"/>
            <a:ext cx="219075" cy="184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Text Box 93"/>
          <p:cNvSpPr txBox="1">
            <a:spLocks noChangeArrowheads="1"/>
          </p:cNvSpPr>
          <p:nvPr/>
        </p:nvSpPr>
        <p:spPr bwMode="auto">
          <a:xfrm>
            <a:off x="4665663" y="4262438"/>
            <a:ext cx="219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lang="en-US" altLang="en-US" sz="14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37926" name="AutoShape 42"/>
          <p:cNvSpPr>
            <a:spLocks noChangeArrowheads="1"/>
          </p:cNvSpPr>
          <p:nvPr/>
        </p:nvSpPr>
        <p:spPr bwMode="auto">
          <a:xfrm>
            <a:off x="2638425" y="2084388"/>
            <a:ext cx="219075" cy="184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7" name="TextBox 117"/>
          <p:cNvSpPr txBox="1">
            <a:spLocks noChangeArrowheads="1"/>
          </p:cNvSpPr>
          <p:nvPr/>
        </p:nvSpPr>
        <p:spPr bwMode="auto">
          <a:xfrm>
            <a:off x="1676400" y="2895600"/>
            <a:ext cx="152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Washington</a:t>
            </a:r>
          </a:p>
        </p:txBody>
      </p:sp>
      <p:sp>
        <p:nvSpPr>
          <p:cNvPr id="37928" name="TextBox 118"/>
          <p:cNvSpPr txBox="1">
            <a:spLocks noChangeArrowheads="1"/>
          </p:cNvSpPr>
          <p:nvPr/>
        </p:nvSpPr>
        <p:spPr bwMode="auto">
          <a:xfrm>
            <a:off x="1984375" y="4510088"/>
            <a:ext cx="99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Alaska</a:t>
            </a:r>
          </a:p>
        </p:txBody>
      </p:sp>
      <p:sp>
        <p:nvSpPr>
          <p:cNvPr id="37929" name="TextBox 119"/>
          <p:cNvSpPr txBox="1">
            <a:spLocks noChangeArrowheads="1"/>
          </p:cNvSpPr>
          <p:nvPr/>
        </p:nvSpPr>
        <p:spPr bwMode="auto">
          <a:xfrm>
            <a:off x="6242050" y="4422775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Wyoming</a:t>
            </a:r>
          </a:p>
        </p:txBody>
      </p:sp>
      <p:sp>
        <p:nvSpPr>
          <p:cNvPr id="37930" name="TextBox 120"/>
          <p:cNvSpPr txBox="1">
            <a:spLocks noChangeArrowheads="1"/>
          </p:cNvSpPr>
          <p:nvPr/>
        </p:nvSpPr>
        <p:spPr bwMode="auto">
          <a:xfrm>
            <a:off x="6554788" y="22479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Montana</a:t>
            </a:r>
          </a:p>
        </p:txBody>
      </p:sp>
      <p:sp>
        <p:nvSpPr>
          <p:cNvPr id="37931" name="TextBox 121"/>
          <p:cNvSpPr txBox="1">
            <a:spLocks noChangeArrowheads="1"/>
          </p:cNvSpPr>
          <p:nvPr/>
        </p:nvSpPr>
        <p:spPr bwMode="auto">
          <a:xfrm>
            <a:off x="3938588" y="3973513"/>
            <a:ext cx="99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Idaho</a:t>
            </a:r>
          </a:p>
        </p:txBody>
      </p:sp>
      <p:sp>
        <p:nvSpPr>
          <p:cNvPr id="37932" name="AutoShape 42"/>
          <p:cNvSpPr>
            <a:spLocks noChangeArrowheads="1"/>
          </p:cNvSpPr>
          <p:nvPr/>
        </p:nvSpPr>
        <p:spPr bwMode="auto">
          <a:xfrm>
            <a:off x="7239000" y="3048000"/>
            <a:ext cx="219075" cy="184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33" name="AutoShape 42"/>
          <p:cNvSpPr>
            <a:spLocks noChangeArrowheads="1"/>
          </p:cNvSpPr>
          <p:nvPr/>
        </p:nvSpPr>
        <p:spPr bwMode="auto">
          <a:xfrm>
            <a:off x="4945063" y="2974975"/>
            <a:ext cx="219075" cy="18573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34" name="AutoShape 42"/>
          <p:cNvSpPr>
            <a:spLocks noChangeArrowheads="1"/>
          </p:cNvSpPr>
          <p:nvPr/>
        </p:nvSpPr>
        <p:spPr bwMode="auto">
          <a:xfrm>
            <a:off x="3397250" y="1989138"/>
            <a:ext cx="217488" cy="184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35" name="AutoShape 42"/>
          <p:cNvSpPr>
            <a:spLocks noChangeArrowheads="1"/>
          </p:cNvSpPr>
          <p:nvPr/>
        </p:nvSpPr>
        <p:spPr bwMode="auto">
          <a:xfrm>
            <a:off x="5105400" y="3521075"/>
            <a:ext cx="219075" cy="184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36" name="Rectangle 142"/>
          <p:cNvSpPr>
            <a:spLocks noChangeArrowheads="1"/>
          </p:cNvSpPr>
          <p:nvPr/>
        </p:nvSpPr>
        <p:spPr bwMode="auto">
          <a:xfrm>
            <a:off x="4387850" y="3244850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  <a:latin typeface="Tw Cen MT" panose="020B0602020104020603" pitchFamily="34" charset="0"/>
              </a:rPr>
              <a:t>W</a:t>
            </a:r>
            <a:endParaRPr lang="en-US" altLang="en-US" sz="18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37937" name="Rectangle 149"/>
          <p:cNvSpPr>
            <a:spLocks noChangeArrowheads="1"/>
          </p:cNvSpPr>
          <p:nvPr/>
        </p:nvSpPr>
        <p:spPr bwMode="auto">
          <a:xfrm>
            <a:off x="5181600" y="1828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37938" name="Text Box 84"/>
          <p:cNvSpPr txBox="1">
            <a:spLocks noChangeArrowheads="1"/>
          </p:cNvSpPr>
          <p:nvPr/>
        </p:nvSpPr>
        <p:spPr bwMode="auto">
          <a:xfrm>
            <a:off x="3048000" y="1778000"/>
            <a:ext cx="838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232323"/>
                </a:solidFill>
                <a:latin typeface="Tw Cen MT" panose="020B0602020104020603" pitchFamily="34" charset="0"/>
              </a:rPr>
              <a:t>Newport</a:t>
            </a:r>
          </a:p>
        </p:txBody>
      </p:sp>
      <p:sp>
        <p:nvSpPr>
          <p:cNvPr id="37939" name="Text Box 84"/>
          <p:cNvSpPr txBox="1">
            <a:spLocks noChangeArrowheads="1"/>
          </p:cNvSpPr>
          <p:nvPr/>
        </p:nvSpPr>
        <p:spPr bwMode="auto">
          <a:xfrm>
            <a:off x="6408738" y="3006725"/>
            <a:ext cx="91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232323"/>
                </a:solidFill>
                <a:latin typeface="Tw Cen MT" panose="020B0602020104020603" pitchFamily="34" charset="0"/>
              </a:rPr>
              <a:t>Miles City</a:t>
            </a:r>
          </a:p>
        </p:txBody>
      </p:sp>
      <p:sp>
        <p:nvSpPr>
          <p:cNvPr id="37940" name="Text Box 84"/>
          <p:cNvSpPr txBox="1">
            <a:spLocks noChangeArrowheads="1"/>
          </p:cNvSpPr>
          <p:nvPr/>
        </p:nvSpPr>
        <p:spPr bwMode="auto">
          <a:xfrm>
            <a:off x="5105400" y="3454400"/>
            <a:ext cx="735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232323"/>
                </a:solidFill>
                <a:latin typeface="Tw Cen MT" panose="020B0602020104020603" pitchFamily="34" charset="0"/>
              </a:rPr>
              <a:t>Dillon</a:t>
            </a:r>
          </a:p>
        </p:txBody>
      </p:sp>
      <p:sp>
        <p:nvSpPr>
          <p:cNvPr id="37941" name="Text Box 84"/>
          <p:cNvSpPr txBox="1">
            <a:spLocks noChangeArrowheads="1"/>
          </p:cNvSpPr>
          <p:nvPr/>
        </p:nvSpPr>
        <p:spPr bwMode="auto">
          <a:xfrm>
            <a:off x="4868863" y="2952750"/>
            <a:ext cx="7350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232323"/>
                </a:solidFill>
                <a:latin typeface="Tw Cen MT" panose="020B0602020104020603" pitchFamily="34" charset="0"/>
              </a:rPr>
              <a:t>Butte</a:t>
            </a:r>
          </a:p>
        </p:txBody>
      </p:sp>
      <p:sp>
        <p:nvSpPr>
          <p:cNvPr id="37942" name="AutoShape 86"/>
          <p:cNvSpPr>
            <a:spLocks noChangeArrowheads="1"/>
          </p:cNvSpPr>
          <p:nvPr/>
        </p:nvSpPr>
        <p:spPr bwMode="auto">
          <a:xfrm>
            <a:off x="1660525" y="1870075"/>
            <a:ext cx="217488" cy="184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43" name="AutoShape 86"/>
          <p:cNvSpPr>
            <a:spLocks noChangeArrowheads="1"/>
          </p:cNvSpPr>
          <p:nvPr/>
        </p:nvSpPr>
        <p:spPr bwMode="auto">
          <a:xfrm>
            <a:off x="1766888" y="1485900"/>
            <a:ext cx="217487" cy="184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44" name="AutoShape 86"/>
          <p:cNvSpPr>
            <a:spLocks noChangeArrowheads="1"/>
          </p:cNvSpPr>
          <p:nvPr/>
        </p:nvSpPr>
        <p:spPr bwMode="auto">
          <a:xfrm>
            <a:off x="1695450" y="1577975"/>
            <a:ext cx="217488" cy="184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45" name="AutoShape 86"/>
          <p:cNvSpPr>
            <a:spLocks noChangeArrowheads="1"/>
          </p:cNvSpPr>
          <p:nvPr/>
        </p:nvSpPr>
        <p:spPr bwMode="auto">
          <a:xfrm>
            <a:off x="1195388" y="2576513"/>
            <a:ext cx="217487" cy="184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46" name="Text Box 65"/>
          <p:cNvSpPr txBox="1">
            <a:spLocks noChangeArrowheads="1"/>
          </p:cNvSpPr>
          <p:nvPr/>
        </p:nvSpPr>
        <p:spPr bwMode="auto">
          <a:xfrm>
            <a:off x="446088" y="1828800"/>
            <a:ext cx="1108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200" b="1">
                <a:latin typeface="Tw Cen MT" panose="020B0602020104020603" pitchFamily="34" charset="0"/>
              </a:rPr>
              <a:t>Port Angeles</a:t>
            </a:r>
          </a:p>
        </p:txBody>
      </p:sp>
      <p:sp>
        <p:nvSpPr>
          <p:cNvPr id="37947" name="Text Box 65"/>
          <p:cNvSpPr txBox="1">
            <a:spLocks noChangeArrowheads="1"/>
          </p:cNvSpPr>
          <p:nvPr/>
        </p:nvSpPr>
        <p:spPr bwMode="auto">
          <a:xfrm>
            <a:off x="1531938" y="1233488"/>
            <a:ext cx="1306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200" b="1">
                <a:latin typeface="Tw Cen MT" panose="020B0602020104020603" pitchFamily="34" charset="0"/>
              </a:rPr>
              <a:t>Lynden/Birch Bay</a:t>
            </a:r>
          </a:p>
        </p:txBody>
      </p:sp>
      <p:sp>
        <p:nvSpPr>
          <p:cNvPr id="37948" name="Text Box 65"/>
          <p:cNvSpPr txBox="1">
            <a:spLocks noChangeArrowheads="1"/>
          </p:cNvSpPr>
          <p:nvPr/>
        </p:nvSpPr>
        <p:spPr bwMode="auto">
          <a:xfrm>
            <a:off x="1096963" y="1535113"/>
            <a:ext cx="76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200" b="1">
                <a:latin typeface="Tw Cen MT" panose="020B0602020104020603" pitchFamily="34" charset="0"/>
              </a:rPr>
              <a:t>Ferndale</a:t>
            </a:r>
          </a:p>
        </p:txBody>
      </p:sp>
      <p:sp>
        <p:nvSpPr>
          <p:cNvPr id="37949" name="Text Box 65"/>
          <p:cNvSpPr txBox="1">
            <a:spLocks noChangeArrowheads="1"/>
          </p:cNvSpPr>
          <p:nvPr/>
        </p:nvSpPr>
        <p:spPr bwMode="auto">
          <a:xfrm>
            <a:off x="1133475" y="2014538"/>
            <a:ext cx="1219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200" b="1">
                <a:latin typeface="Tw Cen MT" panose="020B0602020104020603" pitchFamily="34" charset="0"/>
              </a:rPr>
              <a:t>Port Townsend</a:t>
            </a:r>
          </a:p>
        </p:txBody>
      </p:sp>
      <p:sp>
        <p:nvSpPr>
          <p:cNvPr id="37950" name="Text Box 84"/>
          <p:cNvSpPr txBox="1">
            <a:spLocks noChangeArrowheads="1"/>
          </p:cNvSpPr>
          <p:nvPr/>
        </p:nvSpPr>
        <p:spPr bwMode="auto">
          <a:xfrm>
            <a:off x="3057525" y="2809875"/>
            <a:ext cx="720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232323"/>
                </a:solidFill>
                <a:latin typeface="Tw Cen MT" panose="020B0602020104020603" pitchFamily="34" charset="0"/>
              </a:rPr>
              <a:t>Pullman</a:t>
            </a:r>
          </a:p>
        </p:txBody>
      </p:sp>
      <p:sp>
        <p:nvSpPr>
          <p:cNvPr id="37951" name="AutoShape 42"/>
          <p:cNvSpPr>
            <a:spLocks noChangeArrowheads="1"/>
          </p:cNvSpPr>
          <p:nvPr/>
        </p:nvSpPr>
        <p:spPr bwMode="auto">
          <a:xfrm>
            <a:off x="4294188" y="4856163"/>
            <a:ext cx="219075" cy="184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52" name="Text Box 93"/>
          <p:cNvSpPr txBox="1">
            <a:spLocks noChangeArrowheads="1"/>
          </p:cNvSpPr>
          <p:nvPr/>
        </p:nvSpPr>
        <p:spPr bwMode="auto">
          <a:xfrm>
            <a:off x="3602038" y="4614863"/>
            <a:ext cx="219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lang="en-US" altLang="en-US" sz="14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37953" name="Text Box 69"/>
          <p:cNvSpPr txBox="1">
            <a:spLocks noChangeArrowheads="1"/>
          </p:cNvSpPr>
          <p:nvPr/>
        </p:nvSpPr>
        <p:spPr bwMode="auto">
          <a:xfrm>
            <a:off x="3533775" y="4819650"/>
            <a:ext cx="722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232323"/>
                </a:solidFill>
                <a:latin typeface="Tw Cen MT" panose="020B0602020104020603" pitchFamily="34" charset="0"/>
              </a:rPr>
              <a:t>Nampa</a:t>
            </a:r>
          </a:p>
        </p:txBody>
      </p:sp>
      <p:sp>
        <p:nvSpPr>
          <p:cNvPr id="37954" name="Text Box 69"/>
          <p:cNvSpPr txBox="1">
            <a:spLocks noChangeArrowheads="1"/>
          </p:cNvSpPr>
          <p:nvPr/>
        </p:nvSpPr>
        <p:spPr bwMode="auto">
          <a:xfrm>
            <a:off x="4152900" y="4941888"/>
            <a:ext cx="722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232323"/>
                </a:solidFill>
                <a:latin typeface="Tw Cen MT" panose="020B0602020104020603" pitchFamily="34" charset="0"/>
              </a:rPr>
              <a:t>Jerome</a:t>
            </a:r>
          </a:p>
        </p:txBody>
      </p:sp>
      <p:sp>
        <p:nvSpPr>
          <p:cNvPr id="37955" name="AutoShape 42"/>
          <p:cNvSpPr>
            <a:spLocks noChangeArrowheads="1"/>
          </p:cNvSpPr>
          <p:nvPr/>
        </p:nvSpPr>
        <p:spPr bwMode="auto">
          <a:xfrm>
            <a:off x="4743450" y="4362450"/>
            <a:ext cx="219075" cy="184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56" name="AutoShape 42"/>
          <p:cNvSpPr>
            <a:spLocks noChangeArrowheads="1"/>
          </p:cNvSpPr>
          <p:nvPr/>
        </p:nvSpPr>
        <p:spPr bwMode="auto">
          <a:xfrm>
            <a:off x="3654425" y="4700588"/>
            <a:ext cx="219075" cy="184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Text Box 65"/>
          <p:cNvSpPr txBox="1">
            <a:spLocks noChangeArrowheads="1"/>
          </p:cNvSpPr>
          <p:nvPr/>
        </p:nvSpPr>
        <p:spPr bwMode="auto">
          <a:xfrm>
            <a:off x="490538" y="2366963"/>
            <a:ext cx="9731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200" b="1">
                <a:latin typeface="Tw Cen MT" panose="020B0602020104020603" pitchFamily="34" charset="0"/>
              </a:rPr>
              <a:t>Montesano</a:t>
            </a:r>
          </a:p>
        </p:txBody>
      </p:sp>
      <p:grpSp>
        <p:nvGrpSpPr>
          <p:cNvPr id="37958" name="Group 87"/>
          <p:cNvGrpSpPr>
            <a:grpSpLocks/>
          </p:cNvGrpSpPr>
          <p:nvPr/>
        </p:nvGrpSpPr>
        <p:grpSpPr bwMode="auto">
          <a:xfrm>
            <a:off x="1331913" y="2425700"/>
            <a:ext cx="228600" cy="227013"/>
            <a:chOff x="2784" y="2250"/>
            <a:chExt cx="106" cy="102"/>
          </a:xfrm>
        </p:grpSpPr>
        <p:sp>
          <p:nvSpPr>
            <p:cNvPr id="37986" name="AutoShape 88"/>
            <p:cNvSpPr>
              <a:spLocks noChangeArrowheads="1"/>
            </p:cNvSpPr>
            <p:nvPr/>
          </p:nvSpPr>
          <p:spPr bwMode="auto">
            <a:xfrm flipH="1" flipV="1">
              <a:off x="2784" y="2250"/>
              <a:ext cx="106" cy="10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w Cen MT" panose="020B0602020104020603" pitchFamily="34" charset="0"/>
              </a:endParaRPr>
            </a:p>
          </p:txBody>
        </p:sp>
        <p:pic>
          <p:nvPicPr>
            <p:cNvPr id="37987" name="Picture 89" descr="MCj0291040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" y="2257"/>
              <a:ext cx="45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959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282575"/>
            <a:ext cx="1604962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60" name="Text Box 84"/>
          <p:cNvSpPr txBox="1">
            <a:spLocks noChangeArrowheads="1"/>
          </p:cNvSpPr>
          <p:nvPr/>
        </p:nvSpPr>
        <p:spPr bwMode="auto">
          <a:xfrm>
            <a:off x="5819775" y="4924425"/>
            <a:ext cx="6397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232323"/>
                </a:solidFill>
                <a:latin typeface="Tw Cen MT" panose="020B0602020104020603" pitchFamily="34" charset="0"/>
              </a:rPr>
              <a:t>Lander</a:t>
            </a:r>
          </a:p>
        </p:txBody>
      </p:sp>
      <p:sp>
        <p:nvSpPr>
          <p:cNvPr id="37961" name="Text Box 84"/>
          <p:cNvSpPr txBox="1">
            <a:spLocks noChangeArrowheads="1"/>
          </p:cNvSpPr>
          <p:nvPr/>
        </p:nvSpPr>
        <p:spPr bwMode="auto">
          <a:xfrm>
            <a:off x="6964363" y="4816475"/>
            <a:ext cx="7381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232323"/>
                </a:solidFill>
                <a:latin typeface="Tw Cen MT" panose="020B0602020104020603" pitchFamily="34" charset="0"/>
              </a:rPr>
              <a:t>Douglas</a:t>
            </a:r>
          </a:p>
        </p:txBody>
      </p:sp>
      <p:sp>
        <p:nvSpPr>
          <p:cNvPr id="37962" name="Text Box 84"/>
          <p:cNvSpPr txBox="1">
            <a:spLocks noChangeArrowheads="1"/>
          </p:cNvSpPr>
          <p:nvPr/>
        </p:nvSpPr>
        <p:spPr bwMode="auto">
          <a:xfrm>
            <a:off x="6494463" y="3827463"/>
            <a:ext cx="650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232323"/>
                </a:solidFill>
                <a:latin typeface="Tw Cen MT" panose="020B0602020104020603" pitchFamily="34" charset="0"/>
              </a:rPr>
              <a:t>Powell</a:t>
            </a:r>
          </a:p>
        </p:txBody>
      </p:sp>
      <p:sp>
        <p:nvSpPr>
          <p:cNvPr id="37963" name="Text Box 84"/>
          <p:cNvSpPr txBox="1">
            <a:spLocks noChangeArrowheads="1"/>
          </p:cNvSpPr>
          <p:nvPr/>
        </p:nvSpPr>
        <p:spPr bwMode="auto">
          <a:xfrm>
            <a:off x="5840413" y="3116263"/>
            <a:ext cx="91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232323"/>
                </a:solidFill>
                <a:latin typeface="Tw Cen MT" panose="020B0602020104020603" pitchFamily="34" charset="0"/>
              </a:rPr>
              <a:t>Livingston</a:t>
            </a:r>
          </a:p>
        </p:txBody>
      </p:sp>
      <p:sp>
        <p:nvSpPr>
          <p:cNvPr id="37964" name="Text Box 84"/>
          <p:cNvSpPr txBox="1">
            <a:spLocks noChangeArrowheads="1"/>
          </p:cNvSpPr>
          <p:nvPr/>
        </p:nvSpPr>
        <p:spPr bwMode="auto">
          <a:xfrm>
            <a:off x="6781800" y="3290888"/>
            <a:ext cx="676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232323"/>
                </a:solidFill>
                <a:latin typeface="Tw Cen MT" panose="020B0602020104020603" pitchFamily="34" charset="0"/>
              </a:rPr>
              <a:t>Hardin</a:t>
            </a:r>
          </a:p>
        </p:txBody>
      </p:sp>
      <p:sp>
        <p:nvSpPr>
          <p:cNvPr id="37965" name="AutoShape 42"/>
          <p:cNvSpPr>
            <a:spLocks noChangeArrowheads="1"/>
          </p:cNvSpPr>
          <p:nvPr/>
        </p:nvSpPr>
        <p:spPr bwMode="auto">
          <a:xfrm>
            <a:off x="5705475" y="3184525"/>
            <a:ext cx="219075" cy="184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AutoShape 42"/>
          <p:cNvSpPr>
            <a:spLocks noChangeArrowheads="1"/>
          </p:cNvSpPr>
          <p:nvPr/>
        </p:nvSpPr>
        <p:spPr bwMode="auto">
          <a:xfrm>
            <a:off x="6575425" y="3336925"/>
            <a:ext cx="219075" cy="184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67" name="Text Box 62"/>
          <p:cNvSpPr txBox="1">
            <a:spLocks noChangeArrowheads="1"/>
          </p:cNvSpPr>
          <p:nvPr/>
        </p:nvSpPr>
        <p:spPr bwMode="auto">
          <a:xfrm>
            <a:off x="2106613" y="6042025"/>
            <a:ext cx="660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232323"/>
                </a:solidFill>
                <a:latin typeface="Tw Cen MT" panose="020B0602020104020603" pitchFamily="34" charset="0"/>
              </a:rPr>
              <a:t>Kodiak</a:t>
            </a:r>
          </a:p>
        </p:txBody>
      </p:sp>
      <p:sp>
        <p:nvSpPr>
          <p:cNvPr id="37968" name="Text Box 62"/>
          <p:cNvSpPr txBox="1">
            <a:spLocks noChangeArrowheads="1"/>
          </p:cNvSpPr>
          <p:nvPr/>
        </p:nvSpPr>
        <p:spPr bwMode="auto">
          <a:xfrm>
            <a:off x="3262313" y="5807075"/>
            <a:ext cx="679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232323"/>
                </a:solidFill>
                <a:latin typeface="Tw Cen MT" panose="020B0602020104020603" pitchFamily="34" charset="0"/>
              </a:rPr>
              <a:t>Juneau</a:t>
            </a:r>
          </a:p>
        </p:txBody>
      </p:sp>
      <p:sp>
        <p:nvSpPr>
          <p:cNvPr id="37969" name="Text Box 62"/>
          <p:cNvSpPr txBox="1">
            <a:spLocks noChangeArrowheads="1"/>
          </p:cNvSpPr>
          <p:nvPr/>
        </p:nvSpPr>
        <p:spPr bwMode="auto">
          <a:xfrm>
            <a:off x="2513013" y="5230813"/>
            <a:ext cx="9286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232323"/>
                </a:solidFill>
                <a:latin typeface="Tw Cen MT" panose="020B0602020104020603" pitchFamily="34" charset="0"/>
              </a:rPr>
              <a:t>Wasilla</a:t>
            </a:r>
          </a:p>
        </p:txBody>
      </p:sp>
      <p:sp>
        <p:nvSpPr>
          <p:cNvPr id="37970" name="AutoShape 42"/>
          <p:cNvSpPr>
            <a:spLocks noChangeArrowheads="1"/>
          </p:cNvSpPr>
          <p:nvPr/>
        </p:nvSpPr>
        <p:spPr bwMode="auto">
          <a:xfrm>
            <a:off x="2971800" y="2794000"/>
            <a:ext cx="219075" cy="184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71" name="AutoShape 42"/>
          <p:cNvSpPr>
            <a:spLocks noChangeArrowheads="1"/>
          </p:cNvSpPr>
          <p:nvPr/>
        </p:nvSpPr>
        <p:spPr bwMode="auto">
          <a:xfrm>
            <a:off x="3744913" y="5697538"/>
            <a:ext cx="219075" cy="184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AutoShape 42"/>
          <p:cNvSpPr>
            <a:spLocks noChangeArrowheads="1"/>
          </p:cNvSpPr>
          <p:nvPr/>
        </p:nvSpPr>
        <p:spPr bwMode="auto">
          <a:xfrm>
            <a:off x="4110038" y="6124575"/>
            <a:ext cx="219075" cy="184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73" name="AutoShape 42"/>
          <p:cNvSpPr>
            <a:spLocks noChangeArrowheads="1"/>
          </p:cNvSpPr>
          <p:nvPr/>
        </p:nvSpPr>
        <p:spPr bwMode="auto">
          <a:xfrm>
            <a:off x="2074863" y="5849938"/>
            <a:ext cx="219075" cy="184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74" name="AutoShape 42"/>
          <p:cNvSpPr>
            <a:spLocks noChangeArrowheads="1"/>
          </p:cNvSpPr>
          <p:nvPr/>
        </p:nvSpPr>
        <p:spPr bwMode="auto">
          <a:xfrm>
            <a:off x="2670175" y="5202238"/>
            <a:ext cx="219075" cy="184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AutoShape 42"/>
          <p:cNvSpPr>
            <a:spLocks noChangeArrowheads="1"/>
          </p:cNvSpPr>
          <p:nvPr/>
        </p:nvSpPr>
        <p:spPr bwMode="auto">
          <a:xfrm>
            <a:off x="3965575" y="5695950"/>
            <a:ext cx="219075" cy="184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76" name="Text Box 62"/>
          <p:cNvSpPr txBox="1">
            <a:spLocks noChangeArrowheads="1"/>
          </p:cNvSpPr>
          <p:nvPr/>
        </p:nvSpPr>
        <p:spPr bwMode="auto">
          <a:xfrm>
            <a:off x="4249738" y="6224588"/>
            <a:ext cx="919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232323"/>
                </a:solidFill>
                <a:latin typeface="Tw Cen MT" panose="020B0602020104020603" pitchFamily="34" charset="0"/>
              </a:rPr>
              <a:t>Ketchikan</a:t>
            </a:r>
          </a:p>
        </p:txBody>
      </p:sp>
      <p:sp>
        <p:nvSpPr>
          <p:cNvPr id="37977" name="AutoShape 42"/>
          <p:cNvSpPr>
            <a:spLocks noChangeArrowheads="1"/>
          </p:cNvSpPr>
          <p:nvPr/>
        </p:nvSpPr>
        <p:spPr bwMode="auto">
          <a:xfrm>
            <a:off x="7643813" y="4970463"/>
            <a:ext cx="219075" cy="184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AutoShape 42"/>
          <p:cNvSpPr>
            <a:spLocks noChangeArrowheads="1"/>
          </p:cNvSpPr>
          <p:nvPr/>
        </p:nvSpPr>
        <p:spPr bwMode="auto">
          <a:xfrm>
            <a:off x="6375400" y="5073650"/>
            <a:ext cx="219075" cy="184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79" name="AutoShape 42"/>
          <p:cNvSpPr>
            <a:spLocks noChangeArrowheads="1"/>
          </p:cNvSpPr>
          <p:nvPr/>
        </p:nvSpPr>
        <p:spPr bwMode="auto">
          <a:xfrm>
            <a:off x="6264275" y="3856038"/>
            <a:ext cx="219075" cy="184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80" name="AutoShape 42"/>
          <p:cNvSpPr>
            <a:spLocks noChangeArrowheads="1"/>
          </p:cNvSpPr>
          <p:nvPr/>
        </p:nvSpPr>
        <p:spPr bwMode="auto">
          <a:xfrm>
            <a:off x="7070725" y="1968500"/>
            <a:ext cx="219075" cy="184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Text Box 62"/>
          <p:cNvSpPr txBox="1">
            <a:spLocks noChangeArrowheads="1"/>
          </p:cNvSpPr>
          <p:nvPr/>
        </p:nvSpPr>
        <p:spPr bwMode="auto">
          <a:xfrm>
            <a:off x="7096125" y="2028825"/>
            <a:ext cx="860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232323"/>
                </a:solidFill>
                <a:latin typeface="Tw Cen MT" panose="020B0602020104020603" pitchFamily="34" charset="0"/>
              </a:rPr>
              <a:t>Glasgow</a:t>
            </a:r>
          </a:p>
        </p:txBody>
      </p:sp>
      <p:sp>
        <p:nvSpPr>
          <p:cNvPr id="37982" name="AutoShape 42"/>
          <p:cNvSpPr>
            <a:spLocks noChangeArrowheads="1"/>
          </p:cNvSpPr>
          <p:nvPr/>
        </p:nvSpPr>
        <p:spPr bwMode="auto">
          <a:xfrm>
            <a:off x="4524375" y="3063875"/>
            <a:ext cx="219075" cy="184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83" name="Text Box 84"/>
          <p:cNvSpPr txBox="1">
            <a:spLocks noChangeArrowheads="1"/>
          </p:cNvSpPr>
          <p:nvPr/>
        </p:nvSpPr>
        <p:spPr bwMode="auto">
          <a:xfrm>
            <a:off x="4454525" y="3179763"/>
            <a:ext cx="842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232323"/>
                </a:solidFill>
                <a:latin typeface="Tw Cen MT" panose="020B0602020104020603" pitchFamily="34" charset="0"/>
              </a:rPr>
              <a:t>Hamilton</a:t>
            </a:r>
          </a:p>
        </p:txBody>
      </p:sp>
      <p:sp>
        <p:nvSpPr>
          <p:cNvPr id="37984" name="AutoShape 42"/>
          <p:cNvSpPr>
            <a:spLocks noChangeArrowheads="1"/>
          </p:cNvSpPr>
          <p:nvPr/>
        </p:nvSpPr>
        <p:spPr bwMode="auto">
          <a:xfrm>
            <a:off x="3778250" y="2457450"/>
            <a:ext cx="219075" cy="184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85" name="Text Box 51"/>
          <p:cNvSpPr txBox="1">
            <a:spLocks noChangeArrowheads="1"/>
          </p:cNvSpPr>
          <p:nvPr/>
        </p:nvSpPr>
        <p:spPr bwMode="auto">
          <a:xfrm>
            <a:off x="3665538" y="2587625"/>
            <a:ext cx="723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232323"/>
                </a:solidFill>
                <a:latin typeface="Tw Cen MT" panose="020B0602020104020603" pitchFamily="34" charset="0"/>
              </a:rPr>
              <a:t>Orofino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-4191000" y="4461341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00"/>
                </a:solidFill>
                <a:latin typeface="MS Reference Sans Serif" panose="020B0604030504040204" pitchFamily="34" charset="0"/>
              </a:rPr>
              <a:t>E15 TRUST Scholars</a:t>
            </a:r>
            <a:endParaRPr lang="en-US" sz="2000" dirty="0">
              <a:solidFill>
                <a:srgbClr val="000000"/>
              </a:solidFill>
              <a:latin typeface="MS Reference Sans Serif" panose="020B060403050404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970560"/>
              </p:ext>
            </p:extLst>
          </p:nvPr>
        </p:nvGraphicFramePr>
        <p:xfrm>
          <a:off x="-10160" y="0"/>
          <a:ext cx="8910320" cy="6885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Acrobat Document" r:id="rId4" imgW="7543649" imgH="5829183" progId="Acrobat.Document.11">
                  <p:embed/>
                </p:oleObj>
              </mc:Choice>
              <mc:Fallback>
                <p:oleObj name="Acrobat Document" r:id="rId4" imgW="7543649" imgH="5829183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0160" y="0"/>
                        <a:ext cx="8910320" cy="6885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963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11430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Montana Physician Workforce Data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0532" y="2057400"/>
            <a:ext cx="9220200" cy="5105400"/>
          </a:xfrm>
        </p:spPr>
        <p:txBody>
          <a:bodyPr>
            <a:normAutofit fontScale="70000" lnSpcReduction="20000"/>
          </a:bodyPr>
          <a:lstStyle/>
          <a:p>
            <a:pPr marL="118872" indent="0">
              <a:buSzPct val="100000"/>
              <a:buNone/>
            </a:pPr>
            <a:r>
              <a:rPr lang="en-US" sz="3700" b="1" dirty="0" smtClean="0">
                <a:solidFill>
                  <a:prstClr val="black"/>
                </a:solidFill>
              </a:rPr>
              <a:t>Per 100K population, Montana ranks:</a:t>
            </a:r>
            <a:endParaRPr lang="en-US" sz="3600" b="1" dirty="0" smtClean="0">
              <a:solidFill>
                <a:prstClr val="black"/>
              </a:solidFill>
            </a:endParaRP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3500" b="1" dirty="0" smtClean="0">
                <a:solidFill>
                  <a:prstClr val="black"/>
                </a:solidFill>
              </a:rPr>
              <a:t>29</a:t>
            </a:r>
            <a:r>
              <a:rPr lang="en-US" sz="3500" b="1" baseline="30000" dirty="0" smtClean="0">
                <a:solidFill>
                  <a:prstClr val="black"/>
                </a:solidFill>
              </a:rPr>
              <a:t>th</a:t>
            </a:r>
            <a:r>
              <a:rPr lang="en-US" sz="3500" b="1" dirty="0" smtClean="0">
                <a:solidFill>
                  <a:prstClr val="black"/>
                </a:solidFill>
              </a:rPr>
              <a:t> in nation </a:t>
            </a:r>
            <a:r>
              <a:rPr lang="en-US" sz="3500" b="1" dirty="0">
                <a:solidFill>
                  <a:prstClr val="black"/>
                </a:solidFill>
              </a:rPr>
              <a:t>for </a:t>
            </a:r>
            <a:r>
              <a:rPr lang="en-US" sz="3500" b="1" dirty="0" smtClean="0">
                <a:solidFill>
                  <a:prstClr val="black"/>
                </a:solidFill>
              </a:rPr>
              <a:t>total active patient care physicians </a:t>
            </a:r>
            <a:endParaRPr lang="en-US" sz="3500" b="1" dirty="0">
              <a:solidFill>
                <a:prstClr val="black"/>
              </a:solidFill>
            </a:endParaRP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3500" b="1" dirty="0" smtClean="0"/>
              <a:t>24</a:t>
            </a:r>
            <a:r>
              <a:rPr lang="en-US" sz="3500" b="1" baseline="30000" dirty="0" smtClean="0"/>
              <a:t>th</a:t>
            </a:r>
            <a:r>
              <a:rPr lang="en-US" sz="3500" b="1" dirty="0" smtClean="0"/>
              <a:t> for active patient care primary care physicians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3500" b="1" dirty="0" smtClean="0"/>
              <a:t>11</a:t>
            </a:r>
            <a:r>
              <a:rPr lang="en-US" sz="3500" b="1" baseline="30000" dirty="0" smtClean="0"/>
              <a:t>th</a:t>
            </a:r>
            <a:r>
              <a:rPr lang="en-US" sz="3500" b="1" dirty="0" smtClean="0"/>
              <a:t> for active patient care general surgeons </a:t>
            </a:r>
          </a:p>
          <a:p>
            <a:pPr lvl="1">
              <a:buClr>
                <a:srgbClr val="CC9900"/>
              </a:buClr>
              <a:buSzPct val="100000"/>
              <a:buFont typeface="Arial" panose="020B0604020202020204" pitchFamily="34" charset="0"/>
              <a:buChar char="•"/>
            </a:pPr>
            <a:endParaRPr lang="en-US" sz="3500" b="1" dirty="0" smtClean="0"/>
          </a:p>
          <a:p>
            <a:pPr marL="164592" indent="0">
              <a:buSzPct val="100000"/>
              <a:buNone/>
            </a:pPr>
            <a:r>
              <a:rPr lang="en-US" sz="3900" b="1" dirty="0" smtClean="0"/>
              <a:t>Montana’s physicians are aging: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</a:rPr>
              <a:t>32.7% </a:t>
            </a:r>
            <a:r>
              <a:rPr lang="en-US" sz="3200" b="1" dirty="0">
                <a:solidFill>
                  <a:prstClr val="black"/>
                </a:solidFill>
              </a:rPr>
              <a:t>of </a:t>
            </a:r>
            <a:r>
              <a:rPr lang="en-US" sz="3200" b="1" dirty="0" smtClean="0">
                <a:solidFill>
                  <a:prstClr val="black"/>
                </a:solidFill>
              </a:rPr>
              <a:t>Montana </a:t>
            </a:r>
            <a:r>
              <a:rPr lang="en-US" sz="3200" b="1" dirty="0">
                <a:solidFill>
                  <a:prstClr val="black"/>
                </a:solidFill>
              </a:rPr>
              <a:t>physicians are over age </a:t>
            </a:r>
            <a:r>
              <a:rPr lang="en-US" sz="3200" b="1" dirty="0" smtClean="0">
                <a:solidFill>
                  <a:prstClr val="black"/>
                </a:solidFill>
              </a:rPr>
              <a:t>sixty</a:t>
            </a:r>
          </a:p>
          <a:p>
            <a:pPr marL="857250" lvl="2" indent="0">
              <a:buSzPct val="100000"/>
              <a:buNone/>
            </a:pPr>
            <a:r>
              <a:rPr lang="en-US" b="1" dirty="0" smtClean="0">
                <a:solidFill>
                  <a:prstClr val="black"/>
                </a:solidFill>
              </a:rPr>
              <a:t>(National average is 29.4%)</a:t>
            </a:r>
            <a:endParaRPr lang="en-US" b="1" dirty="0">
              <a:solidFill>
                <a:prstClr val="black"/>
              </a:solidFill>
            </a:endParaRPr>
          </a:p>
          <a:p>
            <a:pPr marL="164592" indent="0">
              <a:buClr>
                <a:srgbClr val="CC9900"/>
              </a:buClr>
              <a:buSzPct val="100000"/>
              <a:buNone/>
            </a:pPr>
            <a:endParaRPr lang="en-US" sz="3900" b="1" dirty="0" smtClean="0">
              <a:latin typeface="MS Reference Sans Serif" pitchFamily="34" charset="0"/>
            </a:endParaRPr>
          </a:p>
          <a:p>
            <a:pPr marL="457200" lvl="1" indent="0">
              <a:buClr>
                <a:srgbClr val="CC9900"/>
              </a:buClr>
              <a:buSzPct val="100000"/>
              <a:buNone/>
            </a:pPr>
            <a:endParaRPr lang="en-US" sz="3500" b="1" dirty="0" smtClean="0">
              <a:latin typeface="MS Reference Sans Serif" pitchFamily="34" charset="0"/>
            </a:endParaRPr>
          </a:p>
          <a:p>
            <a:pPr marL="118872" indent="0">
              <a:buClr>
                <a:srgbClr val="F0AD00"/>
              </a:buClr>
              <a:buNone/>
            </a:pPr>
            <a:r>
              <a:rPr lang="en-US" sz="1900" b="1" dirty="0" smtClean="0">
                <a:solidFill>
                  <a:prstClr val="black"/>
                </a:solidFill>
                <a:latin typeface="MS Reference Sans Serif" panose="020B0604030504040204" pitchFamily="34" charset="0"/>
              </a:rPr>
              <a:t>                                                               </a:t>
            </a:r>
            <a:r>
              <a:rPr lang="en-US" sz="2000" b="1" dirty="0" smtClean="0">
                <a:solidFill>
                  <a:prstClr val="black"/>
                </a:solidFill>
              </a:rPr>
              <a:t>2015 AAMC State Physician Workforce Data Book</a:t>
            </a:r>
            <a:endParaRPr lang="en-US" sz="2000" b="1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US" sz="4100" b="1" dirty="0" smtClean="0">
              <a:latin typeface="MS Reference Sans Serif" pitchFamily="34" charset="0"/>
            </a:endParaRPr>
          </a:p>
          <a:p>
            <a:pPr marL="118872" indent="0">
              <a:buNone/>
            </a:pPr>
            <a:r>
              <a:rPr lang="en-US" sz="4100" b="1" dirty="0" smtClean="0"/>
              <a:t>							</a:t>
            </a:r>
            <a:endParaRPr lang="en-US" b="1" dirty="0" smtClean="0"/>
          </a:p>
          <a:p>
            <a:pPr marL="118872" indent="0">
              <a:buNone/>
            </a:pP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50729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62612</TotalTime>
  <Words>1297</Words>
  <Application>Microsoft Office PowerPoint</Application>
  <PresentationFormat>On-screen Show (4:3)</PresentationFormat>
  <Paragraphs>304</Paragraphs>
  <Slides>29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Arial</vt:lpstr>
      <vt:lpstr>Calibri</vt:lpstr>
      <vt:lpstr>Calibri Light</vt:lpstr>
      <vt:lpstr>Gill Sans MT</vt:lpstr>
      <vt:lpstr>Monotype Sorts</vt:lpstr>
      <vt:lpstr>MS Reference Sans Serif</vt:lpstr>
      <vt:lpstr>Rockwell</vt:lpstr>
      <vt:lpstr>Segoe UI</vt:lpstr>
      <vt:lpstr>Tahoma</vt:lpstr>
      <vt:lpstr>Times New Roman</vt:lpstr>
      <vt:lpstr>Tw Cen MT</vt:lpstr>
      <vt:lpstr>Wingdings</vt:lpstr>
      <vt:lpstr>Custom Design</vt:lpstr>
      <vt:lpstr>Office Theme</vt:lpstr>
      <vt:lpstr>Acrobat Document</vt:lpstr>
      <vt:lpstr>PowerPoint Presentation</vt:lpstr>
      <vt:lpstr>Physician Pipeline</vt:lpstr>
      <vt:lpstr>PowerPoint Presentation</vt:lpstr>
      <vt:lpstr>The WWAMI Program: Founding Goals (1971)</vt:lpstr>
      <vt:lpstr>PowerPoint Presentation</vt:lpstr>
      <vt:lpstr>PowerPoint Presentation</vt:lpstr>
      <vt:lpstr>UWSOM TRUST/WRITE 2015-2016  ~ 34 sites</vt:lpstr>
      <vt:lpstr>PowerPoint Presentation</vt:lpstr>
      <vt:lpstr>Montana Physician Workforce Data</vt:lpstr>
      <vt:lpstr>The Pipeline  How many Montana students attend medical or osteopathic schools, past 7 years?</vt:lpstr>
      <vt:lpstr>Workforce Progress-Montana WWAMI since inception in 1973</vt:lpstr>
      <vt:lpstr>Specialty Choice of WWAMI  Graduates 1973-2015 (top ten)</vt:lpstr>
      <vt:lpstr>WWAMI is cost-effective </vt:lpstr>
      <vt:lpstr>State supported medical students per 100,000</vt:lpstr>
      <vt:lpstr>Medical Education-cost per capita</vt:lpstr>
      <vt:lpstr>Medical Education-Cost per Student</vt:lpstr>
      <vt:lpstr> UWSOM Curriculum</vt:lpstr>
      <vt:lpstr>GME- Graduate Medical Education “Residency”</vt:lpstr>
      <vt:lpstr>Montana’s gme history</vt:lpstr>
      <vt:lpstr>333% increase in GME since 2011</vt:lpstr>
      <vt:lpstr>Why don’t we have more residencies in MT?</vt:lpstr>
      <vt:lpstr>State comparisons in GME residents per 100,000-2016</vt:lpstr>
      <vt:lpstr>Why is this important?</vt:lpstr>
      <vt:lpstr>What increases the likelihood of a resident practicing in the rural and underserved parts of Montana?</vt:lpstr>
      <vt:lpstr>How are MT residencies funded?</vt:lpstr>
      <vt:lpstr>Where does the state funding reside?</vt:lpstr>
      <vt:lpstr>The economic impact of investment in GME</vt:lpstr>
      <vt:lpstr>Key Questions</vt:lpstr>
      <vt:lpstr>Future Directions </vt:lpstr>
    </vt:vector>
  </TitlesOfParts>
  <Company>University of Washington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010808 MT WWAMI</dc:title>
  <dc:creator>Jena Rizzuto</dc:creator>
  <cp:lastModifiedBy>Jay Erickson</cp:lastModifiedBy>
  <cp:revision>259</cp:revision>
  <cp:lastPrinted>2012-09-10T18:07:54Z</cp:lastPrinted>
  <dcterms:created xsi:type="dcterms:W3CDTF">2007-10-24T22:19:08Z</dcterms:created>
  <dcterms:modified xsi:type="dcterms:W3CDTF">2016-03-03T02:15:00Z</dcterms:modified>
</cp:coreProperties>
</file>