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72" r:id="rId2"/>
    <p:sldId id="277" r:id="rId3"/>
    <p:sldId id="274" r:id="rId4"/>
    <p:sldId id="273" r:id="rId5"/>
    <p:sldId id="275" r:id="rId6"/>
    <p:sldId id="276" r:id="rId7"/>
    <p:sldId id="278" r:id="rId8"/>
    <p:sldId id="280" r:id="rId9"/>
    <p:sldId id="279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5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0787" autoAdjust="0"/>
  </p:normalViewPr>
  <p:slideViewPr>
    <p:cSldViewPr snapToGrid="0">
      <p:cViewPr varScale="1">
        <p:scale>
          <a:sx n="70" d="100"/>
          <a:sy n="70" d="100"/>
        </p:scale>
        <p:origin x="936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F3BB-6153-4E9B-BC76-87C675EACB0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C83F-E214-4A09-8C44-1D4CFFA73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C83F-E214-4A09-8C44-1D4CFFA738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C83F-E214-4A09-8C44-1D4CFFA738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4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C83F-E214-4A09-8C44-1D4CFFA7389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67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C83F-E214-4A09-8C44-1D4CFFA7389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1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2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4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6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4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6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1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6F4A-108F-4E6E-91E8-6839BB509C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0E8C-622F-42CB-89F7-753DC80D2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1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solidFill>
                  <a:schemeClr val="accent2"/>
                </a:solidFill>
                <a:latin typeface="+mn-lt"/>
              </a:rPr>
              <a:t>WIRE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March 9</a:t>
            </a:r>
            <a:r>
              <a:rPr lang="en-US" baseline="30000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,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233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Feedback Received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798718"/>
              </p:ext>
            </p:extLst>
          </p:nvPr>
        </p:nvGraphicFramePr>
        <p:xfrm>
          <a:off x="806669" y="1478784"/>
          <a:ext cx="10515600" cy="469658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17021713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6462833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43778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Biological Sciences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Business Information &amp; Technology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Business Technology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Chemistry &amp; Geochemistry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Civil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Computer Science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Electrical Engineering 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Environmental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General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Geological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Geophysical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Freshman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Mechanical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Network Technology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Liberal Studies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Mathematical Sciences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Mining Engineering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600" b="0" baseline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Metallurgical and Materials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Nursing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Petroleum Engineering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Professional &amp; Technical Communication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Safety, Health, &amp; Industrial Hygiene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Trades &amp; Technical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Writing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Student Affairs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Staff Senate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Office of Research and Sponsored Programs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CAMP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MBMG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Foundation Board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Alumnae/Alumni</a:t>
                      </a:r>
                      <a:endParaRPr lang="en-US" sz="1600" b="0" baseline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Administrative Associates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CLSPS department heads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SME department heads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Highlands department heads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Business office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Library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Network Services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Institute of Educational Opportunities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Highlands staff members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CTS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Industrial Advisory Boards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Chris Maples (Missouri S&amp;T)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Joe Thiel (consultant)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Gallatin College Administrators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The Commissioner of Higher Education</a:t>
                      </a:r>
                    </a:p>
                    <a:p>
                      <a:pPr marL="142875" marR="0" indent="-14287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0" baseline="0" dirty="0">
                          <a:solidFill>
                            <a:schemeClr val="accent2"/>
                          </a:solidFill>
                          <a:effectLst/>
                        </a:rPr>
                        <a:t>Program Prioritization Committee</a:t>
                      </a:r>
                      <a:endParaRPr lang="en-US" sz="1600" b="0" baseline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87112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7960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72" y="261257"/>
            <a:ext cx="7904258" cy="1325563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72" y="1063066"/>
            <a:ext cx="10550713" cy="5288748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Recommendation I: Montana Tech embraces the Special Focus BOR designation as a premiere Science and Engineering institution dedicated to meeting the changing needs of society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Recommendation II: Montana Tech will have a nationally competitive applied research culture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Recommendation III: Our curricula will focus on integrated problem solving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72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17" y="781519"/>
            <a:ext cx="10447111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Recommendation I:  Montana Tech embraces the Special Focus BOR designation as a premiere Science and Engineering institution dedicated to meeting the changing needs of society 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72" y="1891862"/>
            <a:ext cx="10550713" cy="4459952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accent2"/>
                </a:solidFill>
              </a:rPr>
              <a:t>We will position Montana Tech as the </a:t>
            </a:r>
            <a:r>
              <a:rPr lang="en-US" sz="2600" b="1" dirty="0">
                <a:solidFill>
                  <a:schemeClr val="accent2"/>
                </a:solidFill>
              </a:rPr>
              <a:t>school of choice</a:t>
            </a:r>
            <a:r>
              <a:rPr lang="en-US" sz="2600" dirty="0">
                <a:solidFill>
                  <a:schemeClr val="accent2"/>
                </a:solidFill>
              </a:rPr>
              <a:t> for engineering, science, and technical programs; an institution known nationally and internationally for excellence in undergraduate education, applied research, high-demand graduates, and leadership.</a:t>
            </a:r>
          </a:p>
          <a:p>
            <a:endParaRPr lang="en-US" sz="2600" dirty="0">
              <a:solidFill>
                <a:schemeClr val="accent2"/>
              </a:solidFill>
            </a:endParaRPr>
          </a:p>
          <a:p>
            <a:r>
              <a:rPr lang="en-US" sz="2600" dirty="0">
                <a:solidFill>
                  <a:schemeClr val="accent2"/>
                </a:solidFill>
              </a:rPr>
              <a:t>Half of our graduates will be from </a:t>
            </a:r>
            <a:r>
              <a:rPr lang="en-US" sz="2600" b="1" dirty="0">
                <a:solidFill>
                  <a:schemeClr val="accent2"/>
                </a:solidFill>
              </a:rPr>
              <a:t>engineering programs</a:t>
            </a:r>
            <a:r>
              <a:rPr lang="en-US" sz="2600" dirty="0">
                <a:solidFill>
                  <a:schemeClr val="accent2"/>
                </a:solidFill>
              </a:rPr>
              <a:t> and the majority from programs </a:t>
            </a:r>
            <a:r>
              <a:rPr lang="en-US" sz="2600" b="1" dirty="0">
                <a:solidFill>
                  <a:schemeClr val="accent2"/>
                </a:solidFill>
              </a:rPr>
              <a:t>anchored in the sciences</a:t>
            </a:r>
            <a:r>
              <a:rPr lang="en-US" sz="2600" dirty="0">
                <a:solidFill>
                  <a:schemeClr val="accent2"/>
                </a:solidFill>
              </a:rPr>
              <a:t>.</a:t>
            </a:r>
          </a:p>
          <a:p>
            <a:endParaRPr lang="en-US" sz="2600" dirty="0">
              <a:solidFill>
                <a:schemeClr val="accent2"/>
              </a:solidFill>
            </a:endParaRPr>
          </a:p>
          <a:p>
            <a:r>
              <a:rPr lang="en-US" sz="2600" dirty="0">
                <a:solidFill>
                  <a:schemeClr val="accent2"/>
                </a:solidFill>
              </a:rPr>
              <a:t>Our </a:t>
            </a:r>
            <a:r>
              <a:rPr lang="en-US" sz="2600" b="1" dirty="0">
                <a:solidFill>
                  <a:schemeClr val="accent2"/>
                </a:solidFill>
              </a:rPr>
              <a:t>recruitment and admission processes</a:t>
            </a:r>
            <a:r>
              <a:rPr lang="en-US" sz="2600" dirty="0">
                <a:solidFill>
                  <a:schemeClr val="accent2"/>
                </a:solidFill>
              </a:rPr>
              <a:t> will seek out students with strong motivation, intellectual curiosity, creativity, and a determination to succeed.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091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22" y="496613"/>
            <a:ext cx="10652063" cy="193915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Recommendation II: Montana Tech will have a nationally competitive applied research culture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72" y="1466193"/>
            <a:ext cx="10550713" cy="4980213"/>
          </a:xfrm>
        </p:spPr>
        <p:txBody>
          <a:bodyPr>
            <a:noAutofit/>
          </a:bodyPr>
          <a:lstStyle/>
          <a:p>
            <a:endParaRPr lang="en-US" sz="2600" dirty="0">
              <a:solidFill>
                <a:schemeClr val="accent2"/>
              </a:solidFill>
            </a:endParaRPr>
          </a:p>
          <a:p>
            <a:r>
              <a:rPr lang="en-US" sz="2600" dirty="0">
                <a:solidFill>
                  <a:schemeClr val="accent2"/>
                </a:solidFill>
              </a:rPr>
              <a:t>Montana Tech will sustain several highly successful mission-focused </a:t>
            </a:r>
            <a:r>
              <a:rPr lang="en-US" sz="2600" b="1" dirty="0">
                <a:solidFill>
                  <a:schemeClr val="accent2"/>
                </a:solidFill>
              </a:rPr>
              <a:t>research </a:t>
            </a:r>
            <a:r>
              <a:rPr lang="en-US" sz="2600" dirty="0">
                <a:solidFill>
                  <a:schemeClr val="accent2"/>
                </a:solidFill>
              </a:rPr>
              <a:t>degree programs.</a:t>
            </a:r>
          </a:p>
          <a:p>
            <a:endParaRPr lang="en-US" sz="2600" dirty="0">
              <a:solidFill>
                <a:schemeClr val="accent2"/>
              </a:solidFill>
            </a:endParaRPr>
          </a:p>
          <a:p>
            <a:r>
              <a:rPr lang="en-US" sz="2600" dirty="0">
                <a:solidFill>
                  <a:schemeClr val="accent2"/>
                </a:solidFill>
              </a:rPr>
              <a:t>Montana Tech will create high quality </a:t>
            </a:r>
            <a:r>
              <a:rPr lang="en-US" sz="2600" b="1" dirty="0">
                <a:solidFill>
                  <a:schemeClr val="accent2"/>
                </a:solidFill>
              </a:rPr>
              <a:t>professional graduate degrees</a:t>
            </a:r>
            <a:r>
              <a:rPr lang="en-US" sz="2600" dirty="0">
                <a:solidFill>
                  <a:schemeClr val="accent2"/>
                </a:solidFill>
              </a:rPr>
              <a:t>.</a:t>
            </a:r>
          </a:p>
          <a:p>
            <a:endParaRPr lang="en-US" sz="2600" dirty="0">
              <a:solidFill>
                <a:schemeClr val="accent2"/>
              </a:solidFill>
            </a:endParaRPr>
          </a:p>
          <a:p>
            <a:r>
              <a:rPr lang="en-US" sz="2600" dirty="0">
                <a:solidFill>
                  <a:schemeClr val="accent2"/>
                </a:solidFill>
              </a:rPr>
              <a:t>Montana Tech will create mission-grounded </a:t>
            </a:r>
            <a:r>
              <a:rPr lang="en-US" sz="2600" b="1" dirty="0">
                <a:solidFill>
                  <a:schemeClr val="accent2"/>
                </a:solidFill>
              </a:rPr>
              <a:t>research centers</a:t>
            </a:r>
            <a:r>
              <a:rPr lang="en-US" sz="2600" dirty="0">
                <a:solidFill>
                  <a:schemeClr val="accent2"/>
                </a:solidFill>
              </a:rPr>
              <a:t> facilitating collaborations and institutionalizing funding opportunities.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047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43" y="268014"/>
            <a:ext cx="9595773" cy="192339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Recommendation III: Our curricula will focus on integrated problem solving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72" y="1592316"/>
            <a:ext cx="10550713" cy="4223469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accent2"/>
                </a:solidFill>
              </a:rPr>
              <a:t>Students will engage in </a:t>
            </a:r>
            <a:r>
              <a:rPr lang="en-US" sz="2600" b="1" dirty="0">
                <a:solidFill>
                  <a:schemeClr val="accent2"/>
                </a:solidFill>
              </a:rPr>
              <a:t>interdisciplinary team-based inquiry</a:t>
            </a:r>
            <a:r>
              <a:rPr lang="en-US" sz="2600" dirty="0">
                <a:solidFill>
                  <a:schemeClr val="accent2"/>
                </a:solidFill>
              </a:rPr>
              <a:t> beginning their first year.</a:t>
            </a:r>
          </a:p>
          <a:p>
            <a:endParaRPr lang="en-US" sz="2600" b="1" dirty="0">
              <a:solidFill>
                <a:schemeClr val="accent2"/>
              </a:solidFill>
            </a:endParaRPr>
          </a:p>
          <a:p>
            <a:r>
              <a:rPr lang="en-US" sz="2600" dirty="0">
                <a:solidFill>
                  <a:schemeClr val="accent2"/>
                </a:solidFill>
              </a:rPr>
              <a:t>Our students gain applied knowledge and skills through </a:t>
            </a:r>
            <a:r>
              <a:rPr lang="en-US" sz="2600" b="1" dirty="0">
                <a:solidFill>
                  <a:schemeClr val="accent2"/>
                </a:solidFill>
              </a:rPr>
              <a:t>research and internship/co-op/study experiences both domestic and international.</a:t>
            </a:r>
            <a:endParaRPr lang="en-US" sz="2600" dirty="0">
              <a:solidFill>
                <a:schemeClr val="accent2"/>
              </a:solidFill>
            </a:endParaRPr>
          </a:p>
          <a:p>
            <a:endParaRPr lang="en-US" sz="2600" b="1" dirty="0">
              <a:solidFill>
                <a:schemeClr val="accent2"/>
              </a:solidFill>
            </a:endParaRPr>
          </a:p>
          <a:p>
            <a:r>
              <a:rPr lang="en-US" sz="2600" b="1" dirty="0">
                <a:solidFill>
                  <a:schemeClr val="accent2"/>
                </a:solidFill>
              </a:rPr>
              <a:t>Sponsored capstone/senior-design projects</a:t>
            </a:r>
            <a:r>
              <a:rPr lang="en-US" sz="2600" dirty="0">
                <a:solidFill>
                  <a:schemeClr val="accent2"/>
                </a:solidFill>
              </a:rPr>
              <a:t> will engage students in addressing real-world, contemporary challenges.</a:t>
            </a:r>
          </a:p>
          <a:p>
            <a:pPr marL="0" indent="0">
              <a:buNone/>
            </a:pPr>
            <a:endParaRPr lang="en-US" sz="2600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08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44" y="283779"/>
            <a:ext cx="10998904" cy="178150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Create an organizational structure that supports our special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72" y="2033752"/>
            <a:ext cx="10550713" cy="4318061"/>
          </a:xfrm>
        </p:spPr>
        <p:txBody>
          <a:bodyPr>
            <a:noAutofit/>
          </a:bodyPr>
          <a:lstStyle/>
          <a:p>
            <a:endParaRPr lang="en-US" sz="2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2"/>
                </a:solidFill>
              </a:rPr>
              <a:t>The future relationship is being explored between: </a:t>
            </a:r>
          </a:p>
          <a:p>
            <a:pPr lvl="1"/>
            <a:r>
              <a:rPr lang="en-US" sz="2600" dirty="0">
                <a:solidFill>
                  <a:schemeClr val="accent2"/>
                </a:solidFill>
              </a:rPr>
              <a:t>Highlands College,</a:t>
            </a:r>
          </a:p>
          <a:p>
            <a:pPr lvl="1"/>
            <a:r>
              <a:rPr lang="en-US" sz="2600" dirty="0">
                <a:solidFill>
                  <a:schemeClr val="accent2"/>
                </a:solidFill>
              </a:rPr>
              <a:t>School of Mines and Engineering,</a:t>
            </a:r>
          </a:p>
          <a:p>
            <a:pPr lvl="1"/>
            <a:r>
              <a:rPr lang="en-US" sz="2600" dirty="0">
                <a:solidFill>
                  <a:schemeClr val="accent2"/>
                </a:solidFill>
              </a:rPr>
              <a:t>College of Letters, Sciences, and Professional Studies,</a:t>
            </a:r>
          </a:p>
          <a:p>
            <a:pPr lvl="1"/>
            <a:r>
              <a:rPr lang="en-US" sz="2600" dirty="0">
                <a:solidFill>
                  <a:schemeClr val="accent2"/>
                </a:solidFill>
              </a:rPr>
              <a:t>Graduate School.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799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97" y="16329"/>
            <a:ext cx="10210629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Our Special Focus requires changes including: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56" y="1026019"/>
            <a:ext cx="10550713" cy="5548202"/>
          </a:xfrm>
        </p:spPr>
        <p:txBody>
          <a:bodyPr>
            <a:noAutofit/>
          </a:bodyPr>
          <a:lstStyle/>
          <a:p>
            <a:pPr lvl="0"/>
            <a:r>
              <a:rPr lang="en-US" dirty="0">
                <a:solidFill>
                  <a:schemeClr val="accent2"/>
                </a:solidFill>
              </a:rPr>
              <a:t>We embrace the pursuit of efficiency, shared services, and collaboration on programs within the MUS system.</a:t>
            </a:r>
          </a:p>
          <a:p>
            <a:r>
              <a:rPr lang="en-US" dirty="0">
                <a:solidFill>
                  <a:schemeClr val="accent2"/>
                </a:solidFill>
              </a:rPr>
              <a:t>Mission-driven </a:t>
            </a:r>
            <a:r>
              <a:rPr lang="en-US" b="1" dirty="0">
                <a:solidFill>
                  <a:schemeClr val="accent2"/>
                </a:solidFill>
              </a:rPr>
              <a:t>MEng, MS, and PhD </a:t>
            </a:r>
            <a:r>
              <a:rPr lang="en-US" dirty="0">
                <a:solidFill>
                  <a:schemeClr val="accent2"/>
                </a:solidFill>
              </a:rPr>
              <a:t>degrees in focused areas of Science and Engineering.</a:t>
            </a:r>
          </a:p>
          <a:p>
            <a:pPr lvl="0"/>
            <a:r>
              <a:rPr lang="en-US" dirty="0">
                <a:solidFill>
                  <a:schemeClr val="accent2"/>
                </a:solidFill>
              </a:rPr>
              <a:t>Competitive faculty pay scales, benefits, tenure and promotion standards, workload, and incentives to attract and retain scholars.</a:t>
            </a:r>
          </a:p>
          <a:p>
            <a:pPr lvl="0"/>
            <a:r>
              <a:rPr lang="en-US" dirty="0">
                <a:solidFill>
                  <a:schemeClr val="accent2"/>
                </a:solidFill>
              </a:rPr>
              <a:t>Competitive tuition/fee rates supporting nationally recognized programs as a </a:t>
            </a:r>
            <a:r>
              <a:rPr lang="en-US" b="1" dirty="0">
                <a:solidFill>
                  <a:schemeClr val="accent2"/>
                </a:solidFill>
              </a:rPr>
              <a:t>Special Focus </a:t>
            </a:r>
            <a:r>
              <a:rPr lang="en-US" dirty="0">
                <a:solidFill>
                  <a:schemeClr val="accent2"/>
                </a:solidFill>
              </a:rPr>
              <a:t>institution.</a:t>
            </a:r>
          </a:p>
          <a:p>
            <a:pPr lvl="0"/>
            <a:r>
              <a:rPr lang="en-US" dirty="0">
                <a:solidFill>
                  <a:schemeClr val="accent2"/>
                </a:solidFill>
              </a:rPr>
              <a:t>An institutional name that reflects our values, vision, aspired national stature that recognizes our </a:t>
            </a:r>
            <a:r>
              <a:rPr lang="en-US" b="1" dirty="0">
                <a:solidFill>
                  <a:schemeClr val="accent2"/>
                </a:solidFill>
              </a:rPr>
              <a:t>Special Focus </a:t>
            </a:r>
            <a:r>
              <a:rPr lang="en-US" dirty="0">
                <a:solidFill>
                  <a:schemeClr val="accent2"/>
                </a:solidFill>
              </a:rPr>
              <a:t>designation.</a:t>
            </a:r>
          </a:p>
          <a:p>
            <a:pPr lvl="0"/>
            <a:r>
              <a:rPr lang="en-US" dirty="0">
                <a:solidFill>
                  <a:schemeClr val="accent2"/>
                </a:solidFill>
              </a:rPr>
              <a:t>A leadership structure that empowers </a:t>
            </a:r>
            <a:r>
              <a:rPr lang="en-US" b="1" i="1" dirty="0">
                <a:solidFill>
                  <a:schemeClr val="accent2"/>
                </a:solidFill>
              </a:rPr>
              <a:t>Montana Tech</a:t>
            </a:r>
            <a:r>
              <a:rPr lang="en-US" dirty="0">
                <a:solidFill>
                  <a:schemeClr val="accent2"/>
                </a:solidFill>
              </a:rPr>
              <a:t> to execute our </a:t>
            </a:r>
            <a:r>
              <a:rPr lang="en-US" b="1" i="1" dirty="0">
                <a:solidFill>
                  <a:schemeClr val="accent2"/>
                </a:solidFill>
              </a:rPr>
              <a:t>Special Focus</a:t>
            </a:r>
            <a:r>
              <a:rPr lang="en-US" dirty="0">
                <a:solidFill>
                  <a:schemeClr val="accent2"/>
                </a:solidFill>
              </a:rPr>
              <a:t> designation.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26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748948"/>
              </p:ext>
            </p:extLst>
          </p:nvPr>
        </p:nvGraphicFramePr>
        <p:xfrm>
          <a:off x="838200" y="1825625"/>
          <a:ext cx="10515600" cy="195675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473167870"/>
                    </a:ext>
                  </a:extLst>
                </a:gridCol>
                <a:gridCol w="3445329">
                  <a:extLst>
                    <a:ext uri="{9D8B030D-6E8A-4147-A177-3AD203B41FA5}">
                      <a16:colId xmlns:a16="http://schemas.microsoft.com/office/drawing/2014/main" val="3384195664"/>
                    </a:ext>
                  </a:extLst>
                </a:gridCol>
                <a:gridCol w="3107871">
                  <a:extLst>
                    <a:ext uri="{9D8B030D-6E8A-4147-A177-3AD203B41FA5}">
                      <a16:colId xmlns:a16="http://schemas.microsoft.com/office/drawing/2014/main" val="3794674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Trudnowski (co-chair)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Hilary Risser (co-chair)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Barth</a:t>
                      </a:r>
                    </a:p>
                    <a:p>
                      <a:pPr marL="2286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Delaney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Brian Kukay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Rita </a:t>
                      </a:r>
                      <a:r>
                        <a:rPr lang="en-US" sz="2400" b="0" dirty="0" err="1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LaMiaux</a:t>
                      </a:r>
                      <a:endParaRPr lang="en-US" sz="2400" b="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Risser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Rosenthal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Skinner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 Stepan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Glen Southergill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Trisha Southergill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 Vath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089682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98367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SLIDE_THUMBNAIL_REFRESH" val="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MTech">
      <a:dk1>
        <a:sysClr val="windowText" lastClr="000000"/>
      </a:dk1>
      <a:lt1>
        <a:sysClr val="window" lastClr="FFFFFF"/>
      </a:lt1>
      <a:dk2>
        <a:srgbClr val="999999"/>
      </a:dk2>
      <a:lt2>
        <a:srgbClr val="FFFFFF"/>
      </a:lt2>
      <a:accent1>
        <a:srgbClr val="5D87A1"/>
      </a:accent1>
      <a:accent2>
        <a:srgbClr val="215530"/>
      </a:accent2>
      <a:accent3>
        <a:srgbClr val="925223"/>
      </a:accent3>
      <a:accent4>
        <a:srgbClr val="679786"/>
      </a:accent4>
      <a:accent5>
        <a:srgbClr val="003768"/>
      </a:accent5>
      <a:accent6>
        <a:srgbClr val="003768"/>
      </a:accent6>
      <a:hlink>
        <a:srgbClr val="937952"/>
      </a:hlink>
      <a:folHlink>
        <a:srgbClr val="93795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590</Words>
  <Application>Microsoft Office PowerPoint</Application>
  <PresentationFormat>Widescreen</PresentationFormat>
  <Paragraphs>108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WIRE</vt:lpstr>
      <vt:lpstr>Feedback Received</vt:lpstr>
      <vt:lpstr>Recommendations</vt:lpstr>
      <vt:lpstr>Recommendation I:  Montana Tech embraces the Special Focus BOR designation as a premiere Science and Engineering institution dedicated to meeting the changing needs of society  </vt:lpstr>
      <vt:lpstr>Recommendation II: Montana Tech will have a nationally competitive applied research culture </vt:lpstr>
      <vt:lpstr>Recommendation III: Our curricula will focus on integrated problem solving </vt:lpstr>
      <vt:lpstr>Create an organizational structure that supports our special focus</vt:lpstr>
      <vt:lpstr>Our Special Focus requires changes including:</vt:lpstr>
      <vt:lpstr>PowerPoint Presentation</vt:lpstr>
    </vt:vector>
  </TitlesOfParts>
  <Company>Montana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far we have heard from….</dc:title>
  <dc:creator>Risser, Hilary</dc:creator>
  <cp:lastModifiedBy>Unsworth, Amy</cp:lastModifiedBy>
  <cp:revision>109</cp:revision>
  <dcterms:created xsi:type="dcterms:W3CDTF">2017-10-27T19:10:44Z</dcterms:created>
  <dcterms:modified xsi:type="dcterms:W3CDTF">2018-03-05T19:35:25Z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4EC69BFD-32BB-460C-8DEE-0CAADB4344DB</vt:lpwstr>
  </property>
  <property fmtid="{D5CDD505-2E9C-101B-9397-08002B2CF9AE}" pid="3" name="ArticulatePath">
    <vt:lpwstr>Presentation1</vt:lpwstr>
  </property>
</Properties>
</file>