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707" r:id="rId5"/>
  </p:sldMasterIdLst>
  <p:notesMasterIdLst>
    <p:notesMasterId r:id="rId38"/>
  </p:notesMasterIdLst>
  <p:sldIdLst>
    <p:sldId id="282" r:id="rId6"/>
    <p:sldId id="256" r:id="rId7"/>
    <p:sldId id="261" r:id="rId8"/>
    <p:sldId id="259" r:id="rId9"/>
    <p:sldId id="283" r:id="rId10"/>
    <p:sldId id="292" r:id="rId11"/>
    <p:sldId id="294" r:id="rId12"/>
    <p:sldId id="257" r:id="rId13"/>
    <p:sldId id="279" r:id="rId14"/>
    <p:sldId id="278" r:id="rId15"/>
    <p:sldId id="280" r:id="rId16"/>
    <p:sldId id="284" r:id="rId17"/>
    <p:sldId id="265" r:id="rId18"/>
    <p:sldId id="281" r:id="rId19"/>
    <p:sldId id="293" r:id="rId20"/>
    <p:sldId id="263" r:id="rId21"/>
    <p:sldId id="285" r:id="rId22"/>
    <p:sldId id="266" r:id="rId23"/>
    <p:sldId id="287" r:id="rId24"/>
    <p:sldId id="286" r:id="rId25"/>
    <p:sldId id="267" r:id="rId26"/>
    <p:sldId id="270" r:id="rId27"/>
    <p:sldId id="269" r:id="rId28"/>
    <p:sldId id="288" r:id="rId29"/>
    <p:sldId id="271" r:id="rId30"/>
    <p:sldId id="295" r:id="rId31"/>
    <p:sldId id="272" r:id="rId32"/>
    <p:sldId id="273" r:id="rId33"/>
    <p:sldId id="274" r:id="rId34"/>
    <p:sldId id="275" r:id="rId35"/>
    <p:sldId id="290" r:id="rId36"/>
    <p:sldId id="291" r:id="rId37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AB21"/>
    <a:srgbClr val="1A2857"/>
    <a:srgbClr val="006E9F"/>
    <a:srgbClr val="6699EC"/>
    <a:srgbClr val="2E9D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39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2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75m953\AppData\Local\Microsoft\Windows\INetCache\Content.Outlook\6532VRUE\Charts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75m953\AppData\Local\Microsoft\Windows\INetCache\Content.Outlook\6532VRUE\Charts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/>
              <a:t>Grade 7-12 Enrollment by County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GEMS!$B$2</c:f>
              <c:strCache>
                <c:ptCount val="1"/>
                <c:pt idx="0">
                  <c:v>2014-2015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GEMS!$A$3:$A$9</c:f>
              <c:strCache>
                <c:ptCount val="7"/>
                <c:pt idx="0">
                  <c:v>Cascade</c:v>
                </c:pt>
                <c:pt idx="1">
                  <c:v>Chouteau</c:v>
                </c:pt>
                <c:pt idx="2">
                  <c:v>Glacier</c:v>
                </c:pt>
                <c:pt idx="3">
                  <c:v>Liberty</c:v>
                </c:pt>
                <c:pt idx="4">
                  <c:v>Pondera</c:v>
                </c:pt>
                <c:pt idx="5">
                  <c:v>Teton</c:v>
                </c:pt>
                <c:pt idx="6">
                  <c:v>Toole</c:v>
                </c:pt>
              </c:strCache>
            </c:strRef>
          </c:cat>
          <c:val>
            <c:numRef>
              <c:f>GEMS!$B$3:$B$9</c:f>
              <c:numCache>
                <c:formatCode>#,##0</c:formatCode>
                <c:ptCount val="7"/>
                <c:pt idx="0">
                  <c:v>11736</c:v>
                </c:pt>
                <c:pt idx="1">
                  <c:v>667</c:v>
                </c:pt>
                <c:pt idx="2">
                  <c:v>2783</c:v>
                </c:pt>
                <c:pt idx="3">
                  <c:v>250</c:v>
                </c:pt>
                <c:pt idx="4">
                  <c:v>913</c:v>
                </c:pt>
                <c:pt idx="5">
                  <c:v>1026</c:v>
                </c:pt>
                <c:pt idx="6">
                  <c:v>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D7-463A-82D0-52C2E2A85DAA}"/>
            </c:ext>
          </c:extLst>
        </c:ser>
        <c:ser>
          <c:idx val="1"/>
          <c:order val="1"/>
          <c:tx>
            <c:strRef>
              <c:f>GEMS!$C$2</c:f>
              <c:strCache>
                <c:ptCount val="1"/>
                <c:pt idx="0">
                  <c:v>2015-2016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GEMS!$A$3:$A$9</c:f>
              <c:strCache>
                <c:ptCount val="7"/>
                <c:pt idx="0">
                  <c:v>Cascade</c:v>
                </c:pt>
                <c:pt idx="1">
                  <c:v>Chouteau</c:v>
                </c:pt>
                <c:pt idx="2">
                  <c:v>Glacier</c:v>
                </c:pt>
                <c:pt idx="3">
                  <c:v>Liberty</c:v>
                </c:pt>
                <c:pt idx="4">
                  <c:v>Pondera</c:v>
                </c:pt>
                <c:pt idx="5">
                  <c:v>Teton</c:v>
                </c:pt>
                <c:pt idx="6">
                  <c:v>Toole</c:v>
                </c:pt>
              </c:strCache>
            </c:strRef>
          </c:cat>
          <c:val>
            <c:numRef>
              <c:f>GEMS!$C$3:$C$9</c:f>
              <c:numCache>
                <c:formatCode>#,##0</c:formatCode>
                <c:ptCount val="7"/>
                <c:pt idx="0">
                  <c:v>11641</c:v>
                </c:pt>
                <c:pt idx="1">
                  <c:v>640</c:v>
                </c:pt>
                <c:pt idx="2">
                  <c:v>2876</c:v>
                </c:pt>
                <c:pt idx="3">
                  <c:v>249</c:v>
                </c:pt>
                <c:pt idx="4">
                  <c:v>904</c:v>
                </c:pt>
                <c:pt idx="5">
                  <c:v>1023</c:v>
                </c:pt>
                <c:pt idx="6">
                  <c:v>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D7-463A-82D0-52C2E2A85DAA}"/>
            </c:ext>
          </c:extLst>
        </c:ser>
        <c:ser>
          <c:idx val="2"/>
          <c:order val="2"/>
          <c:tx>
            <c:strRef>
              <c:f>GEMS!$D$2</c:f>
              <c:strCache>
                <c:ptCount val="1"/>
                <c:pt idx="0">
                  <c:v>2016-2017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GEMS!$A$3:$A$9</c:f>
              <c:strCache>
                <c:ptCount val="7"/>
                <c:pt idx="0">
                  <c:v>Cascade</c:v>
                </c:pt>
                <c:pt idx="1">
                  <c:v>Chouteau</c:v>
                </c:pt>
                <c:pt idx="2">
                  <c:v>Glacier</c:v>
                </c:pt>
                <c:pt idx="3">
                  <c:v>Liberty</c:v>
                </c:pt>
                <c:pt idx="4">
                  <c:v>Pondera</c:v>
                </c:pt>
                <c:pt idx="5">
                  <c:v>Teton</c:v>
                </c:pt>
                <c:pt idx="6">
                  <c:v>Toole</c:v>
                </c:pt>
              </c:strCache>
            </c:strRef>
          </c:cat>
          <c:val>
            <c:numRef>
              <c:f>GEMS!$D$3:$D$9</c:f>
              <c:numCache>
                <c:formatCode>#,##0</c:formatCode>
                <c:ptCount val="7"/>
                <c:pt idx="0">
                  <c:v>11713</c:v>
                </c:pt>
                <c:pt idx="1">
                  <c:v>656</c:v>
                </c:pt>
                <c:pt idx="2">
                  <c:v>2822</c:v>
                </c:pt>
                <c:pt idx="3">
                  <c:v>273</c:v>
                </c:pt>
                <c:pt idx="4">
                  <c:v>886</c:v>
                </c:pt>
                <c:pt idx="5">
                  <c:v>1058</c:v>
                </c:pt>
                <c:pt idx="6">
                  <c:v>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D7-463A-82D0-52C2E2A85DAA}"/>
            </c:ext>
          </c:extLst>
        </c:ser>
        <c:ser>
          <c:idx val="3"/>
          <c:order val="3"/>
          <c:tx>
            <c:strRef>
              <c:f>GEMS!$E$2</c:f>
              <c:strCache>
                <c:ptCount val="1"/>
                <c:pt idx="0">
                  <c:v>2017-2018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GEMS!$A$3:$A$9</c:f>
              <c:strCache>
                <c:ptCount val="7"/>
                <c:pt idx="0">
                  <c:v>Cascade</c:v>
                </c:pt>
                <c:pt idx="1">
                  <c:v>Chouteau</c:v>
                </c:pt>
                <c:pt idx="2">
                  <c:v>Glacier</c:v>
                </c:pt>
                <c:pt idx="3">
                  <c:v>Liberty</c:v>
                </c:pt>
                <c:pt idx="4">
                  <c:v>Pondera</c:v>
                </c:pt>
                <c:pt idx="5">
                  <c:v>Teton</c:v>
                </c:pt>
                <c:pt idx="6">
                  <c:v>Toole</c:v>
                </c:pt>
              </c:strCache>
            </c:strRef>
          </c:cat>
          <c:val>
            <c:numRef>
              <c:f>GEMS!$E$3:$E$9</c:f>
              <c:numCache>
                <c:formatCode>#,##0</c:formatCode>
                <c:ptCount val="7"/>
                <c:pt idx="0">
                  <c:v>11617</c:v>
                </c:pt>
                <c:pt idx="1">
                  <c:v>637</c:v>
                </c:pt>
                <c:pt idx="2">
                  <c:v>2777</c:v>
                </c:pt>
                <c:pt idx="3">
                  <c:v>271</c:v>
                </c:pt>
                <c:pt idx="4">
                  <c:v>886</c:v>
                </c:pt>
                <c:pt idx="5">
                  <c:v>1066</c:v>
                </c:pt>
                <c:pt idx="6">
                  <c:v>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D7-463A-82D0-52C2E2A85DAA}"/>
            </c:ext>
          </c:extLst>
        </c:ser>
        <c:ser>
          <c:idx val="4"/>
          <c:order val="4"/>
          <c:tx>
            <c:strRef>
              <c:f>GEMS!$F$2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GEMS!$A$3:$A$9</c:f>
              <c:strCache>
                <c:ptCount val="7"/>
                <c:pt idx="0">
                  <c:v>Cascade</c:v>
                </c:pt>
                <c:pt idx="1">
                  <c:v>Chouteau</c:v>
                </c:pt>
                <c:pt idx="2">
                  <c:v>Glacier</c:v>
                </c:pt>
                <c:pt idx="3">
                  <c:v>Liberty</c:v>
                </c:pt>
                <c:pt idx="4">
                  <c:v>Pondera</c:v>
                </c:pt>
                <c:pt idx="5">
                  <c:v>Teton</c:v>
                </c:pt>
                <c:pt idx="6">
                  <c:v>Toole</c:v>
                </c:pt>
              </c:strCache>
            </c:strRef>
          </c:cat>
          <c:val>
            <c:numRef>
              <c:f>GEMS!$F$3:$F$9</c:f>
              <c:numCache>
                <c:formatCode>#,##0</c:formatCode>
                <c:ptCount val="7"/>
                <c:pt idx="0">
                  <c:v>11631</c:v>
                </c:pt>
                <c:pt idx="1">
                  <c:v>676</c:v>
                </c:pt>
                <c:pt idx="2">
                  <c:v>2779</c:v>
                </c:pt>
                <c:pt idx="3">
                  <c:v>285</c:v>
                </c:pt>
                <c:pt idx="4">
                  <c:v>854</c:v>
                </c:pt>
                <c:pt idx="5">
                  <c:v>1071</c:v>
                </c:pt>
                <c:pt idx="6">
                  <c:v>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D7-463A-82D0-52C2E2A85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0537616"/>
        <c:axId val="1030527216"/>
      </c:barChart>
      <c:catAx>
        <c:axId val="103053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0527216"/>
        <c:crosses val="autoZero"/>
        <c:auto val="1"/>
        <c:lblAlgn val="ctr"/>
        <c:lblOffset val="100"/>
        <c:noMultiLvlLbl val="0"/>
      </c:catAx>
      <c:valAx>
        <c:axId val="103052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053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Number of Graduates by County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GEMS!$G$2</c:f>
              <c:strCache>
                <c:ptCount val="1"/>
                <c:pt idx="0">
                  <c:v>2015-2016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433691756272401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72-4DEC-860D-32B26FBD16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GEMS!$A$3:$A$9</c:f>
              <c:strCache>
                <c:ptCount val="7"/>
                <c:pt idx="0">
                  <c:v>Cascade</c:v>
                </c:pt>
                <c:pt idx="1">
                  <c:v>Chouteau</c:v>
                </c:pt>
                <c:pt idx="2">
                  <c:v>Glacier</c:v>
                </c:pt>
                <c:pt idx="3">
                  <c:v>Liberty</c:v>
                </c:pt>
                <c:pt idx="4">
                  <c:v>Pondera</c:v>
                </c:pt>
                <c:pt idx="5">
                  <c:v>Teton</c:v>
                </c:pt>
                <c:pt idx="6">
                  <c:v>Toole</c:v>
                </c:pt>
              </c:strCache>
            </c:strRef>
          </c:cat>
          <c:val>
            <c:numRef>
              <c:f>GEMS!$G$3:$G$9</c:f>
              <c:numCache>
                <c:formatCode>#,##0</c:formatCode>
                <c:ptCount val="7"/>
                <c:pt idx="0">
                  <c:v>734</c:v>
                </c:pt>
                <c:pt idx="1">
                  <c:v>39</c:v>
                </c:pt>
                <c:pt idx="2">
                  <c:v>136</c:v>
                </c:pt>
                <c:pt idx="3">
                  <c:v>17</c:v>
                </c:pt>
                <c:pt idx="4">
                  <c:v>62</c:v>
                </c:pt>
                <c:pt idx="5">
                  <c:v>72</c:v>
                </c:pt>
                <c:pt idx="6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72-4DEC-860D-32B26FBD1604}"/>
            </c:ext>
          </c:extLst>
        </c:ser>
        <c:ser>
          <c:idx val="1"/>
          <c:order val="1"/>
          <c:tx>
            <c:strRef>
              <c:f>GEMS!$H$2</c:f>
              <c:strCache>
                <c:ptCount val="1"/>
                <c:pt idx="0">
                  <c:v>2016-2017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GEMS!$A$3:$A$9</c:f>
              <c:strCache>
                <c:ptCount val="7"/>
                <c:pt idx="0">
                  <c:v>Cascade</c:v>
                </c:pt>
                <c:pt idx="1">
                  <c:v>Chouteau</c:v>
                </c:pt>
                <c:pt idx="2">
                  <c:v>Glacier</c:v>
                </c:pt>
                <c:pt idx="3">
                  <c:v>Liberty</c:v>
                </c:pt>
                <c:pt idx="4">
                  <c:v>Pondera</c:v>
                </c:pt>
                <c:pt idx="5">
                  <c:v>Teton</c:v>
                </c:pt>
                <c:pt idx="6">
                  <c:v>Toole</c:v>
                </c:pt>
              </c:strCache>
            </c:strRef>
          </c:cat>
          <c:val>
            <c:numRef>
              <c:f>GEMS!$H$3:$H$9</c:f>
              <c:numCache>
                <c:formatCode>#,##0</c:formatCode>
                <c:ptCount val="7"/>
                <c:pt idx="0">
                  <c:v>800</c:v>
                </c:pt>
                <c:pt idx="1">
                  <c:v>32</c:v>
                </c:pt>
                <c:pt idx="2">
                  <c:v>138</c:v>
                </c:pt>
                <c:pt idx="3">
                  <c:v>12</c:v>
                </c:pt>
                <c:pt idx="4">
                  <c:v>51</c:v>
                </c:pt>
                <c:pt idx="5">
                  <c:v>81</c:v>
                </c:pt>
                <c:pt idx="6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72-4DEC-860D-32B26FBD1604}"/>
            </c:ext>
          </c:extLst>
        </c:ser>
        <c:ser>
          <c:idx val="2"/>
          <c:order val="2"/>
          <c:tx>
            <c:strRef>
              <c:f>GEMS!$I$2</c:f>
              <c:strCache>
                <c:ptCount val="1"/>
                <c:pt idx="0">
                  <c:v>2017-2018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433691756272401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72-4DEC-860D-32B26FBD16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GEMS!$A$3:$A$9</c:f>
              <c:strCache>
                <c:ptCount val="7"/>
                <c:pt idx="0">
                  <c:v>Cascade</c:v>
                </c:pt>
                <c:pt idx="1">
                  <c:v>Chouteau</c:v>
                </c:pt>
                <c:pt idx="2">
                  <c:v>Glacier</c:v>
                </c:pt>
                <c:pt idx="3">
                  <c:v>Liberty</c:v>
                </c:pt>
                <c:pt idx="4">
                  <c:v>Pondera</c:v>
                </c:pt>
                <c:pt idx="5">
                  <c:v>Teton</c:v>
                </c:pt>
                <c:pt idx="6">
                  <c:v>Toole</c:v>
                </c:pt>
              </c:strCache>
            </c:strRef>
          </c:cat>
          <c:val>
            <c:numRef>
              <c:f>GEMS!$I$3:$I$9</c:f>
              <c:numCache>
                <c:formatCode>#,##0</c:formatCode>
                <c:ptCount val="7"/>
                <c:pt idx="0">
                  <c:v>703</c:v>
                </c:pt>
                <c:pt idx="1">
                  <c:v>37</c:v>
                </c:pt>
                <c:pt idx="2">
                  <c:v>132</c:v>
                </c:pt>
                <c:pt idx="3" formatCode="General">
                  <c:v>0</c:v>
                </c:pt>
                <c:pt idx="4">
                  <c:v>76</c:v>
                </c:pt>
                <c:pt idx="5">
                  <c:v>57</c:v>
                </c:pt>
                <c:pt idx="6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72-4DEC-860D-32B26FBD160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30537616"/>
        <c:axId val="1030527216"/>
      </c:barChart>
      <c:catAx>
        <c:axId val="103053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0527216"/>
        <c:crosses val="autoZero"/>
        <c:auto val="1"/>
        <c:lblAlgn val="ctr"/>
        <c:lblOffset val="100"/>
        <c:noMultiLvlLbl val="0"/>
      </c:catAx>
      <c:valAx>
        <c:axId val="103052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053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1A2857"/>
                </a:solidFill>
                <a:latin typeface="Franklin Gothic Demi" panose="020B0703020102020204" pitchFamily="34" charset="0"/>
              </a:rPr>
              <a:t>Percentage of Dual Enrollment Students Per Semester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4"/>
                </a:gs>
                <a:gs pos="100000">
                  <a:schemeClr val="accent4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EF3-47DF-973A-48B35D454C7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EF3-47DF-973A-48B35D454C7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7EF3-47DF-973A-48B35D454C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Sheet1!$A$2:$C$2</c:f>
              <c:strCache>
                <c:ptCount val="3"/>
                <c:pt idx="0">
                  <c:v>Summer 2018</c:v>
                </c:pt>
                <c:pt idx="1">
                  <c:v>Fall 2018</c:v>
                </c:pt>
                <c:pt idx="2">
                  <c:v>Spring 2019</c:v>
                </c:pt>
              </c:strCache>
            </c:strRef>
          </c:cat>
          <c:val>
            <c:numRef>
              <c:f>Sheet1!$A$3:$C$3</c:f>
              <c:numCache>
                <c:formatCode>0%</c:formatCode>
                <c:ptCount val="3"/>
                <c:pt idx="0">
                  <c:v>0.05</c:v>
                </c:pt>
                <c:pt idx="1">
                  <c:v>0.23</c:v>
                </c:pt>
                <c:pt idx="2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F3-47DF-973A-48B35D454C7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98858272"/>
        <c:axId val="298854336"/>
      </c:barChart>
      <c:catAx>
        <c:axId val="29885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Franklin Gothic Demi" panose="020B0703020102020204" pitchFamily="34" charset="0"/>
                <a:ea typeface="+mn-ea"/>
                <a:cs typeface="+mn-cs"/>
              </a:defRPr>
            </a:pPr>
            <a:endParaRPr lang="en-US"/>
          </a:p>
        </c:txPr>
        <c:crossAx val="298854336"/>
        <c:crosses val="autoZero"/>
        <c:auto val="1"/>
        <c:lblAlgn val="ctr"/>
        <c:lblOffset val="100"/>
        <c:noMultiLvlLbl val="0"/>
      </c:catAx>
      <c:valAx>
        <c:axId val="2988543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98858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4997274-A321-48B6-AFFA-6B140018902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169D57C-A12E-40EB-B2FF-B5C20FFFF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90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72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06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40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83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65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6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68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71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78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37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5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72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09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08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3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630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772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576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20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976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798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15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302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625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596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71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02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13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76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86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9D57C-A12E-40EB-B2FF-B5C20FFFFE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03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7578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65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247-1EA6-4979-824C-69FAFF2FEB9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15E-B7A5-4711-8660-BCFCD0CB5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8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49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37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01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61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8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76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82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8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38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247-1EA6-4979-824C-69FAFF2FEB9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15E-B7A5-4711-8660-BCFCD0CB5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67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247-1EA6-4979-824C-69FAFF2FEB9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15E-B7A5-4711-8660-BCFCD0CB5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0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247-1EA6-4979-824C-69FAFF2FEB9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15E-B7A5-4711-8660-BCFCD0CB5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8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09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52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86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23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2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73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6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4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0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247-1EA6-4979-824C-69FAFF2FEB9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15E-B7A5-4711-8660-BCFCD0CB5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31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247-1EA6-4979-824C-69FAFF2FEB9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15E-B7A5-4711-8660-BCFCD0CB5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37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247-1EA6-4979-824C-69FAFF2FEB9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15E-B7A5-4711-8660-BCFCD0CB5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4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89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630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8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039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40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5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2"/>
            <a:ext cx="4038600" cy="36115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2"/>
            <a:ext cx="4038600" cy="36115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434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453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366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247-1EA6-4979-824C-69FAFF2FEB9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15E-B7A5-4711-8660-BCFCD0CB5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76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247-1EA6-4979-824C-69FAFF2FEB9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15E-B7A5-4711-8660-BCFCD0CB5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8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247-1EA6-4979-824C-69FAFF2FEB9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15E-B7A5-4711-8660-BCFCD0CB5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372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231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301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100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34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82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9800"/>
            <a:ext cx="4040188" cy="5635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19400"/>
            <a:ext cx="4040188" cy="330676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209800"/>
            <a:ext cx="4041775" cy="5334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819400"/>
            <a:ext cx="4041775" cy="330676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078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216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41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73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247-1EA6-4979-824C-69FAFF2FEB9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15E-B7A5-4711-8660-BCFCD0CB5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91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1247-1EA6-4979-824C-69FAFF2FEB9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15E-B7A5-4711-8660-BCFCD0CB5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12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45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18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371600"/>
            <a:ext cx="3008313" cy="7493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1"/>
            <a:ext cx="5111750" cy="475456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3602"/>
            <a:ext cx="3008313" cy="39925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5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00201"/>
            <a:ext cx="5486400" cy="31273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ABEDFBB-819C-4D0C-91DD-37A0DF703C7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C33D9D1-5C29-405E-AE03-AC762B638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4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"/>
          <a:stretch/>
        </p:blipFill>
        <p:spPr>
          <a:xfrm>
            <a:off x="0" y="-166977"/>
            <a:ext cx="9144000" cy="72033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048002"/>
            <a:ext cx="8229600" cy="307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19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91247-1EA6-4979-824C-69FAFF2FEB9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4B15E-B7A5-4711-8660-BCFCD0CB5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8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91247-1EA6-4979-824C-69FAFF2FEB9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4B15E-B7A5-4711-8660-BCFCD0CB5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6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91247-1EA6-4979-824C-69FAFF2FEB9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4B15E-B7A5-4711-8660-BCFCD0CB5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3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91247-1EA6-4979-824C-69FAFF2FEB93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4B15E-B7A5-4711-8660-BCFCD0CB5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3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jpeg"/><Relationship Id="rId5" Type="http://schemas.openxmlformats.org/officeDocument/2006/relationships/image" Target="../media/image42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Greetings from Great Falls, Montan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7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Freedom Hall Flag at GFC MSU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r="5653"/>
          <a:stretch/>
        </p:blipFill>
        <p:spPr>
          <a:xfrm>
            <a:off x="8313" y="-7111"/>
            <a:ext cx="9135687" cy="68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4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Native American Flags in Atrium - GFC MS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 title="Rectangle"/>
          <p:cNvSpPr/>
          <p:nvPr/>
        </p:nvSpPr>
        <p:spPr>
          <a:xfrm>
            <a:off x="0" y="349135"/>
            <a:ext cx="7248698" cy="2477192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82" y="1047400"/>
            <a:ext cx="6550429" cy="11430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6E9F"/>
                </a:solidFill>
                <a:latin typeface="Franklin Gothic Demi" panose="020B0703020102020204" pitchFamily="34" charset="0"/>
              </a:rPr>
              <a:t>Celebrating Our Native American Students</a:t>
            </a:r>
          </a:p>
        </p:txBody>
      </p:sp>
      <p:sp>
        <p:nvSpPr>
          <p:cNvPr id="5" name="Rectangle 4" title="Rectangle"/>
          <p:cNvSpPr/>
          <p:nvPr/>
        </p:nvSpPr>
        <p:spPr>
          <a:xfrm>
            <a:off x="6866312" y="351210"/>
            <a:ext cx="2277687" cy="2477192"/>
          </a:xfrm>
          <a:prstGeom prst="rect">
            <a:avLst/>
          </a:prstGeom>
          <a:solidFill>
            <a:srgbClr val="006E9F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56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Eagle Feathers for Ceremon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44999" cy="2963333"/>
          </a:xfrm>
          <a:prstGeom prst="rect">
            <a:avLst/>
          </a:prstGeom>
        </p:spPr>
      </p:pic>
      <p:pic>
        <p:nvPicPr>
          <p:cNvPr id="4" name="Picture 3" title="Native American Prayer during Eagle Feather Ceremon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2963333"/>
            <a:ext cx="5842000" cy="3894667"/>
          </a:xfrm>
          <a:prstGeom prst="rect">
            <a:avLst/>
          </a:prstGeom>
        </p:spPr>
      </p:pic>
      <p:pic>
        <p:nvPicPr>
          <p:cNvPr id="5" name="Picture 4" title="Student during Eagle Feather Ceremony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" b="270"/>
          <a:stretch/>
        </p:blipFill>
        <p:spPr>
          <a:xfrm>
            <a:off x="4438650" y="-8467"/>
            <a:ext cx="4711700" cy="2971800"/>
          </a:xfrm>
          <a:prstGeom prst="rect">
            <a:avLst/>
          </a:prstGeom>
        </p:spPr>
      </p:pic>
      <p:pic>
        <p:nvPicPr>
          <p:cNvPr id="6" name="Picture 5" title="Eagle Feather Cermony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9"/>
          <a:stretch/>
        </p:blipFill>
        <p:spPr>
          <a:xfrm>
            <a:off x="0" y="2963333"/>
            <a:ext cx="3302000" cy="38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22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GFC MSU Graduat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6" t="34931" r="39273" b="16114"/>
          <a:stretch/>
        </p:blipFill>
        <p:spPr>
          <a:xfrm>
            <a:off x="4193967" y="0"/>
            <a:ext cx="4950033" cy="3582785"/>
          </a:xfrm>
          <a:prstGeom prst="rect">
            <a:avLst/>
          </a:prstGeom>
        </p:spPr>
      </p:pic>
      <p:sp>
        <p:nvSpPr>
          <p:cNvPr id="7" name="Rectangle 6" title="Graduating from college is a great accomplishment. I've worked very hard."/>
          <p:cNvSpPr/>
          <p:nvPr/>
        </p:nvSpPr>
        <p:spPr>
          <a:xfrm>
            <a:off x="0" y="550333"/>
            <a:ext cx="4732867" cy="2489200"/>
          </a:xfrm>
          <a:prstGeom prst="rect">
            <a:avLst/>
          </a:prstGeom>
          <a:solidFill>
            <a:srgbClr val="006E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36" y="668007"/>
            <a:ext cx="35079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“Graduating from college is a great accomplishment. </a:t>
            </a:r>
          </a:p>
          <a:p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I’ve worked very hard.”</a:t>
            </a:r>
            <a:endParaRPr lang="en-US" sz="2000" i="1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5" name="Picture 4" title="Student receiving Eagle Feather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3" t="22955" r="18819" b="12977"/>
          <a:stretch/>
        </p:blipFill>
        <p:spPr>
          <a:xfrm>
            <a:off x="0" y="3577242"/>
            <a:ext cx="4921135" cy="3280757"/>
          </a:xfrm>
          <a:prstGeom prst="rect">
            <a:avLst/>
          </a:prstGeom>
        </p:spPr>
      </p:pic>
      <p:sp>
        <p:nvSpPr>
          <p:cNvPr id="9" name="Rectangle 8" title="Rectangle"/>
          <p:cNvSpPr/>
          <p:nvPr/>
        </p:nvSpPr>
        <p:spPr>
          <a:xfrm>
            <a:off x="4529667" y="3973020"/>
            <a:ext cx="4614334" cy="2376980"/>
          </a:xfrm>
          <a:prstGeom prst="rect">
            <a:avLst/>
          </a:prstGeom>
          <a:solidFill>
            <a:srgbClr val="006E9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68901" y="4004421"/>
            <a:ext cx="37781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“[Receiving an Eagle Feather]” is a connection to my culture and one of our highest honors”</a:t>
            </a:r>
          </a:p>
          <a:p>
            <a:r>
              <a:rPr lang="en-US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	-Shawn Arbuckle</a:t>
            </a:r>
          </a:p>
          <a:p>
            <a:r>
              <a:rPr lang="en-US" sz="2400" i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	Class of 2019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36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ening commencement with a Native American prayer and song." title="Don and Brandon Fish 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9"/>
          <a:stretch/>
        </p:blipFill>
        <p:spPr>
          <a:xfrm>
            <a:off x="0" y="0"/>
            <a:ext cx="9152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02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1046767"/>
            <a:ext cx="7886700" cy="1849754"/>
          </a:xfrm>
        </p:spPr>
        <p:txBody>
          <a:bodyPr>
            <a:normAutofit/>
          </a:bodyPr>
          <a:lstStyle/>
          <a:p>
            <a:br>
              <a:rPr lang="en-US" dirty="0">
                <a:solidFill>
                  <a:srgbClr val="1A2857"/>
                </a:solidFill>
                <a:latin typeface="Franklin Gothic Book" panose="020B0503020102020204" pitchFamily="34" charset="0"/>
              </a:rPr>
            </a:br>
            <a:endParaRPr lang="en-US" dirty="0">
              <a:solidFill>
                <a:srgbClr val="1A2857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522" y="307570"/>
            <a:ext cx="7207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A2857"/>
                </a:solidFill>
                <a:latin typeface="Franklin Gothic Demi" panose="020B0703020102020204" pitchFamily="34" charset="0"/>
              </a:rPr>
              <a:t>Academic Success Center</a:t>
            </a:r>
          </a:p>
        </p:txBody>
      </p:sp>
      <p:cxnSp>
        <p:nvCxnSpPr>
          <p:cNvPr id="6" name="Straight Connector 5" title="Line"/>
          <p:cNvCxnSpPr/>
          <p:nvPr/>
        </p:nvCxnSpPr>
        <p:spPr>
          <a:xfrm>
            <a:off x="731520" y="804272"/>
            <a:ext cx="6483927" cy="0"/>
          </a:xfrm>
          <a:prstGeom prst="line">
            <a:avLst/>
          </a:prstGeom>
          <a:ln w="28575">
            <a:solidFill>
              <a:srgbClr val="EBA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 descr="2019 - 3928 total tests given" title="Testing Center Dat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361821"/>
              </p:ext>
            </p:extLst>
          </p:nvPr>
        </p:nvGraphicFramePr>
        <p:xfrm>
          <a:off x="539431" y="4702624"/>
          <a:ext cx="7624566" cy="1815846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410517">
                  <a:extLst>
                    <a:ext uri="{9D8B030D-6E8A-4147-A177-3AD203B41FA5}">
                      <a16:colId xmlns:a16="http://schemas.microsoft.com/office/drawing/2014/main" val="4071663537"/>
                    </a:ext>
                  </a:extLst>
                </a:gridCol>
                <a:gridCol w="2565586">
                  <a:extLst>
                    <a:ext uri="{9D8B030D-6E8A-4147-A177-3AD203B41FA5}">
                      <a16:colId xmlns:a16="http://schemas.microsoft.com/office/drawing/2014/main" val="950154012"/>
                    </a:ext>
                  </a:extLst>
                </a:gridCol>
                <a:gridCol w="1624316">
                  <a:extLst>
                    <a:ext uri="{9D8B030D-6E8A-4147-A177-3AD203B41FA5}">
                      <a16:colId xmlns:a16="http://schemas.microsoft.com/office/drawing/2014/main" val="3883064294"/>
                    </a:ext>
                  </a:extLst>
                </a:gridCol>
                <a:gridCol w="2024147">
                  <a:extLst>
                    <a:ext uri="{9D8B030D-6E8A-4147-A177-3AD203B41FA5}">
                      <a16:colId xmlns:a16="http://schemas.microsoft.com/office/drawing/2014/main" val="3615035643"/>
                    </a:ext>
                  </a:extLst>
                </a:gridCol>
              </a:tblGrid>
              <a:tr h="490438"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Franklin Gothic Demi" panose="020B0703020102020204" pitchFamily="34" charset="0"/>
                        </a:rPr>
                        <a:t>Testing</a:t>
                      </a:r>
                      <a:r>
                        <a:rPr lang="en-US" sz="2000" u="none" strike="noStrike" baseline="0" dirty="0">
                          <a:effectLst/>
                          <a:latin typeface="Franklin Gothic Demi" panose="020B0703020102020204" pitchFamily="34" charset="0"/>
                        </a:rPr>
                        <a:t> Center 2019</a:t>
                      </a:r>
                      <a:endParaRPr lang="en-US" sz="20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8336" marR="8336" marT="8336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836978"/>
                  </a:ext>
                </a:extLst>
              </a:tr>
              <a:tr h="6502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Franklin Gothic Demi" panose="020B0703020102020204" pitchFamily="34" charset="0"/>
                        </a:rPr>
                        <a:t>Year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8336" marR="8336" marT="8336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Franklin Gothic Demi" panose="020B0703020102020204" pitchFamily="34" charset="0"/>
                        </a:rPr>
                        <a:t>Professional Tests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8336" marR="8336" marT="8336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Franklin Gothic Demi" panose="020B0703020102020204" pitchFamily="34" charset="0"/>
                        </a:rPr>
                        <a:t>Campus Tests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8336" marR="8336" marT="8336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  <a:latin typeface="Franklin Gothic Demi" panose="020B0703020102020204" pitchFamily="34" charset="0"/>
                        </a:rPr>
                        <a:t>ALL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8336" marR="8336" marT="8336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538789"/>
                  </a:ext>
                </a:extLst>
              </a:tr>
              <a:tr h="6752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2019</a:t>
                      </a:r>
                      <a:endParaRPr lang="en-US" sz="20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554</a:t>
                      </a:r>
                      <a:endParaRPr lang="en-US" sz="20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3167</a:t>
                      </a:r>
                      <a:endParaRPr lang="en-US" sz="20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</a:rPr>
                        <a:t>3928</a:t>
                      </a:r>
                      <a:endParaRPr lang="en-US" sz="20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8336" marR="8336" marT="8336" marB="0" anchor="ctr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8128969"/>
                  </a:ext>
                </a:extLst>
              </a:tr>
            </a:tbl>
          </a:graphicData>
        </a:graphic>
      </p:graphicFrame>
      <p:graphicFrame>
        <p:nvGraphicFramePr>
          <p:cNvPr id="4" name="Table 3" descr="1607 total visits in Spring 2019 with 227 unique student visitors. " title="Academic Success Center 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772990"/>
              </p:ext>
            </p:extLst>
          </p:nvPr>
        </p:nvGraphicFramePr>
        <p:xfrm>
          <a:off x="522805" y="975650"/>
          <a:ext cx="7854841" cy="162992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462165">
                  <a:extLst>
                    <a:ext uri="{9D8B030D-6E8A-4147-A177-3AD203B41FA5}">
                      <a16:colId xmlns:a16="http://schemas.microsoft.com/office/drawing/2014/main" val="958592008"/>
                    </a:ext>
                  </a:extLst>
                </a:gridCol>
                <a:gridCol w="856405">
                  <a:extLst>
                    <a:ext uri="{9D8B030D-6E8A-4147-A177-3AD203B41FA5}">
                      <a16:colId xmlns:a16="http://schemas.microsoft.com/office/drawing/2014/main" val="1995407693"/>
                    </a:ext>
                  </a:extLst>
                </a:gridCol>
                <a:gridCol w="856405">
                  <a:extLst>
                    <a:ext uri="{9D8B030D-6E8A-4147-A177-3AD203B41FA5}">
                      <a16:colId xmlns:a16="http://schemas.microsoft.com/office/drawing/2014/main" val="2866169960"/>
                    </a:ext>
                  </a:extLst>
                </a:gridCol>
                <a:gridCol w="2823461">
                  <a:extLst>
                    <a:ext uri="{9D8B030D-6E8A-4147-A177-3AD203B41FA5}">
                      <a16:colId xmlns:a16="http://schemas.microsoft.com/office/drawing/2014/main" val="3669674897"/>
                    </a:ext>
                  </a:extLst>
                </a:gridCol>
                <a:gridCol w="856405">
                  <a:extLst>
                    <a:ext uri="{9D8B030D-6E8A-4147-A177-3AD203B41FA5}">
                      <a16:colId xmlns:a16="http://schemas.microsoft.com/office/drawing/2014/main" val="736250049"/>
                    </a:ext>
                  </a:extLst>
                </a:gridCol>
              </a:tblGrid>
              <a:tr h="31590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Franklin Gothic Demi" panose="020B0703020102020204" pitchFamily="34" charset="0"/>
                        </a:rPr>
                        <a:t>Comparison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513436"/>
                  </a:ext>
                </a:extLst>
              </a:tr>
              <a:tr h="6240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Franklin Gothic Demi" panose="020B0703020102020204" pitchFamily="34" charset="0"/>
                        </a:rPr>
                        <a:t>Spring 2018 Total Visits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1095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Franklin Gothic Demi" panose="020B0703020102020204" pitchFamily="34" charset="0"/>
                        </a:rPr>
                        <a:t>Spring 2019 YTD Total Visits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1607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3444007"/>
                  </a:ext>
                </a:extLst>
              </a:tr>
              <a:tr h="689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Franklin Gothic Demi" panose="020B0703020102020204" pitchFamily="34" charset="0"/>
                        </a:rPr>
                        <a:t>Spring 2018 Unique Visitors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Franklin Gothic Demi" panose="020B0703020102020204" pitchFamily="34" charset="0"/>
                        </a:rPr>
                        <a:t>Spring 2019 YTD Unique Visitors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227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053795"/>
                  </a:ext>
                </a:extLst>
              </a:tr>
            </a:tbl>
          </a:graphicData>
        </a:graphic>
      </p:graphicFrame>
      <p:graphicFrame>
        <p:nvGraphicFramePr>
          <p:cNvPr id="5" name="Table 4" descr="Human Biology had 419 sessions. Math had 411 sessions." title="Academic Success Center Visit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889998"/>
              </p:ext>
            </p:extLst>
          </p:nvPr>
        </p:nvGraphicFramePr>
        <p:xfrm>
          <a:off x="4711338" y="2747879"/>
          <a:ext cx="3669935" cy="1071844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799078">
                  <a:extLst>
                    <a:ext uri="{9D8B030D-6E8A-4147-A177-3AD203B41FA5}">
                      <a16:colId xmlns:a16="http://schemas.microsoft.com/office/drawing/2014/main" val="2499134193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427865291"/>
                    </a:ext>
                  </a:extLst>
                </a:gridCol>
              </a:tblGrid>
              <a:tr h="53592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Franklin Gothic Demi" panose="020B0703020102020204" pitchFamily="34" charset="0"/>
                        </a:rPr>
                        <a:t>Human Biology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17698" marR="17698" marT="17698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419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7698" marR="17698" marT="17698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36047"/>
                  </a:ext>
                </a:extLst>
              </a:tr>
              <a:tr h="53592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Franklin Gothic Demi" panose="020B0703020102020204" pitchFamily="34" charset="0"/>
                        </a:rPr>
                        <a:t>Math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17698" marR="17698" marT="17698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411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7698" marR="17698" marT="17698" marB="0" anchor="b">
                    <a:lnL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28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072303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06581" y="4006446"/>
            <a:ext cx="7207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A2857"/>
                </a:solidFill>
                <a:latin typeface="Franklin Gothic Demi" panose="020B0703020102020204" pitchFamily="34" charset="0"/>
              </a:rPr>
              <a:t>Testing Center</a:t>
            </a:r>
          </a:p>
        </p:txBody>
      </p:sp>
      <p:cxnSp>
        <p:nvCxnSpPr>
          <p:cNvPr id="10" name="Straight Connector 9" title="Line"/>
          <p:cNvCxnSpPr/>
          <p:nvPr/>
        </p:nvCxnSpPr>
        <p:spPr>
          <a:xfrm>
            <a:off x="731520" y="4519770"/>
            <a:ext cx="6483927" cy="0"/>
          </a:xfrm>
          <a:prstGeom prst="line">
            <a:avLst/>
          </a:prstGeom>
          <a:ln w="28575">
            <a:solidFill>
              <a:srgbClr val="EBA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64524" y="963637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66807" y="960807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627512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E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 title="42 Full Time Faculty"/>
          <p:cNvSpPr/>
          <p:nvPr/>
        </p:nvSpPr>
        <p:spPr>
          <a:xfrm>
            <a:off x="1080655" y="498764"/>
            <a:ext cx="6957752" cy="2959331"/>
          </a:xfrm>
          <a:prstGeom prst="roundRect">
            <a:avLst/>
          </a:prstGeom>
          <a:solidFill>
            <a:srgbClr val="1A28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15195" y="46716"/>
            <a:ext cx="500980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/>
                </a:solidFill>
                <a:latin typeface="Franklin Gothic Demi" panose="020B0703020102020204" pitchFamily="34" charset="0"/>
              </a:rPr>
              <a:t>42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0859" y="0"/>
            <a:ext cx="4131424" cy="377026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rgbClr val="EBAB21"/>
                </a:solidFill>
                <a:latin typeface="Franklin Gothic Demi" panose="020B0703020102020204" pitchFamily="34" charset="0"/>
              </a:rPr>
              <a:t>42</a:t>
            </a:r>
            <a:r>
              <a:rPr lang="en-US" sz="2800" dirty="0">
                <a:solidFill>
                  <a:srgbClr val="EBAB21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20144" y="1020605"/>
            <a:ext cx="3067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Full-time faculty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1025" y="3918418"/>
            <a:ext cx="2901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4</a:t>
            </a:r>
            <a:r>
              <a:rPr lang="en-US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Doctorate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53151" y="3918419"/>
            <a:ext cx="3133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27</a:t>
            </a:r>
            <a:r>
              <a:rPr lang="en-US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Masters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6086" y="5514464"/>
            <a:ext cx="2734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6</a:t>
            </a:r>
            <a:r>
              <a:rPr lang="en-US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Bachelors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4959" y="5514464"/>
            <a:ext cx="3192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5 </a:t>
            </a:r>
            <a:r>
              <a:rPr lang="en-US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Associates</a:t>
            </a:r>
          </a:p>
        </p:txBody>
      </p:sp>
    </p:spTree>
    <p:extLst>
      <p:ext uri="{BB962C8B-B14F-4D97-AF65-F5344CB8AC3E}">
        <p14:creationId xmlns:p14="http://schemas.microsoft.com/office/powerpoint/2010/main" val="3880964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Healthcare Student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" r="5812"/>
          <a:stretch/>
        </p:blipFill>
        <p:spPr>
          <a:xfrm>
            <a:off x="-4214" y="-6927"/>
            <a:ext cx="9148214" cy="6886872"/>
          </a:xfrm>
          <a:prstGeom prst="rect">
            <a:avLst/>
          </a:prstGeom>
        </p:spPr>
      </p:pic>
      <p:sp>
        <p:nvSpPr>
          <p:cNvPr id="5" name="Rectangle 4" title="Rectangle"/>
          <p:cNvSpPr/>
          <p:nvPr/>
        </p:nvSpPr>
        <p:spPr>
          <a:xfrm>
            <a:off x="5164139" y="-6926"/>
            <a:ext cx="3988288" cy="509249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sp>
        <p:nvSpPr>
          <p:cNvPr id="6" name="Rectangle 5"/>
          <p:cNvSpPr/>
          <p:nvPr/>
        </p:nvSpPr>
        <p:spPr>
          <a:xfrm>
            <a:off x="5164139" y="4484318"/>
            <a:ext cx="3988288" cy="2373682"/>
          </a:xfrm>
          <a:prstGeom prst="rect">
            <a:avLst/>
          </a:prstGeom>
          <a:solidFill>
            <a:srgbClr val="006E9F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/>
              <a:t>Rectangle</a:t>
            </a:r>
          </a:p>
        </p:txBody>
      </p:sp>
      <p:sp>
        <p:nvSpPr>
          <p:cNvPr id="4" name="TextBox 3" title="Health Care Center for the Region"/>
          <p:cNvSpPr txBox="1"/>
          <p:nvPr/>
        </p:nvSpPr>
        <p:spPr>
          <a:xfrm>
            <a:off x="5139087" y="939339"/>
            <a:ext cx="3291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1A2857"/>
                </a:solidFill>
                <a:latin typeface="Franklin Gothic Demi" panose="020B0703020102020204" pitchFamily="34" charset="0"/>
              </a:rPr>
              <a:t>Health Care Center for the Region</a:t>
            </a:r>
          </a:p>
        </p:txBody>
      </p:sp>
    </p:spTree>
    <p:extLst>
      <p:ext uri="{BB962C8B-B14F-4D97-AF65-F5344CB8AC3E}">
        <p14:creationId xmlns:p14="http://schemas.microsoft.com/office/powerpoint/2010/main" val="1217515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GFC MSU 2019 Nursing Graduat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76156" y="0"/>
            <a:ext cx="4567844" cy="68538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4134" y="1072431"/>
            <a:ext cx="38015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52 nursing students graduated in spring 2019</a:t>
            </a:r>
          </a:p>
        </p:txBody>
      </p:sp>
    </p:spTree>
    <p:extLst>
      <p:ext uri="{BB962C8B-B14F-4D97-AF65-F5344CB8AC3E}">
        <p14:creationId xmlns:p14="http://schemas.microsoft.com/office/powerpoint/2010/main" val="3710937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E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Stacy Orr - Dental Hygiene Student of the Yea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2945" y="556954"/>
            <a:ext cx="36326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Dental Hygiene</a:t>
            </a:r>
          </a:p>
          <a:p>
            <a:r>
              <a:rPr lang="en-US" sz="3200" u="sng" dirty="0">
                <a:solidFill>
                  <a:schemeClr val="bg1"/>
                </a:solidFill>
                <a:latin typeface="Franklin Gothic Demi" panose="020B0703020102020204" pitchFamily="34" charset="0"/>
              </a:rPr>
              <a:t>Student of the Year</a:t>
            </a:r>
          </a:p>
          <a:p>
            <a:r>
              <a:rPr lang="en-US" sz="6600" dirty="0">
                <a:solidFill>
                  <a:srgbClr val="EBAB21"/>
                </a:solidFill>
                <a:latin typeface="Franklin Gothic Demi" panose="020B0703020102020204" pitchFamily="34" charset="0"/>
              </a:rPr>
              <a:t>Stacy Orr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6073" y="3466406"/>
            <a:ext cx="377397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“She even recorded herself reading her textbook so she could listen to it while she was cooking or folding laundry”</a:t>
            </a:r>
          </a:p>
          <a:p>
            <a:r>
              <a:rPr lang="en-US" dirty="0">
                <a:solidFill>
                  <a:schemeClr val="bg1"/>
                </a:solidFill>
              </a:rPr>
              <a:t>	-Julie Barnwell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	Dental Hygiene Program Director</a:t>
            </a:r>
          </a:p>
        </p:txBody>
      </p:sp>
    </p:spTree>
    <p:extLst>
      <p:ext uri="{BB962C8B-B14F-4D97-AF65-F5344CB8AC3E}">
        <p14:creationId xmlns:p14="http://schemas.microsoft.com/office/powerpoint/2010/main" val="2696482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GFC MSU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r="4424"/>
          <a:stretch/>
        </p:blipFill>
        <p:spPr>
          <a:xfrm>
            <a:off x="8312" y="0"/>
            <a:ext cx="9135687" cy="6858000"/>
          </a:xfrm>
          <a:prstGeom prst="rect">
            <a:avLst/>
          </a:prstGeom>
        </p:spPr>
      </p:pic>
      <p:sp>
        <p:nvSpPr>
          <p:cNvPr id="3" name="Rectangle 2" title="Who is GFC MSU and who do we serve?"/>
          <p:cNvSpPr/>
          <p:nvPr/>
        </p:nvSpPr>
        <p:spPr>
          <a:xfrm>
            <a:off x="-1" y="1188853"/>
            <a:ext cx="6500554" cy="184542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949" y="764900"/>
            <a:ext cx="3939046" cy="2177936"/>
          </a:xfrm>
        </p:spPr>
        <p:txBody>
          <a:bodyPr>
            <a:normAutofit fontScale="90000"/>
          </a:bodyPr>
          <a:lstStyle/>
          <a:p>
            <a:br>
              <a:rPr lang="en-US" sz="4000" dirty="0">
                <a:latin typeface="Franklin Gothic Demi" panose="020B0703020102020204" pitchFamily="34" charset="0"/>
              </a:rPr>
            </a:br>
            <a:r>
              <a:rPr lang="en-US" sz="4000" i="1" dirty="0">
                <a:solidFill>
                  <a:srgbClr val="1A2857"/>
                </a:solidFill>
                <a:latin typeface="Franklin Gothic Demi" panose="020B0703020102020204" pitchFamily="34" charset="0"/>
              </a:rPr>
              <a:t>Who is GFC MSU </a:t>
            </a:r>
            <a:br>
              <a:rPr lang="en-US" sz="4000" i="1" dirty="0">
                <a:solidFill>
                  <a:srgbClr val="1A2857"/>
                </a:solidFill>
                <a:latin typeface="Franklin Gothic Demi" panose="020B0703020102020204" pitchFamily="34" charset="0"/>
              </a:rPr>
            </a:br>
            <a:r>
              <a:rPr lang="en-US" sz="4000" i="1" dirty="0">
                <a:solidFill>
                  <a:srgbClr val="1A2857"/>
                </a:solidFill>
                <a:latin typeface="Franklin Gothic Demi" panose="020B0703020102020204" pitchFamily="34" charset="0"/>
              </a:rPr>
              <a:t>and who do </a:t>
            </a:r>
            <a:br>
              <a:rPr lang="en-US" sz="4000" i="1" dirty="0">
                <a:solidFill>
                  <a:srgbClr val="1A2857"/>
                </a:solidFill>
                <a:latin typeface="Franklin Gothic Demi" panose="020B0703020102020204" pitchFamily="34" charset="0"/>
              </a:rPr>
            </a:br>
            <a:r>
              <a:rPr lang="en-US" sz="4000" i="1" dirty="0">
                <a:solidFill>
                  <a:srgbClr val="1A2857"/>
                </a:solidFill>
                <a:latin typeface="Franklin Gothic Demi" panose="020B0703020102020204" pitchFamily="34" charset="0"/>
              </a:rPr>
              <a:t>we serve?</a:t>
            </a:r>
          </a:p>
        </p:txBody>
      </p:sp>
      <p:sp>
        <p:nvSpPr>
          <p:cNvPr id="7" name="Rectangle 6" title="Blue Rectangle"/>
          <p:cNvSpPr/>
          <p:nvPr/>
        </p:nvSpPr>
        <p:spPr>
          <a:xfrm>
            <a:off x="6026727" y="1188853"/>
            <a:ext cx="3125586" cy="1845425"/>
          </a:xfrm>
          <a:prstGeom prst="rect">
            <a:avLst/>
          </a:prstGeom>
          <a:solidFill>
            <a:srgbClr val="006E9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41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GFC MSU Dental Expansion Schematic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2"/>
          <a:stretch/>
        </p:blipFill>
        <p:spPr>
          <a:xfrm>
            <a:off x="822960" y="149628"/>
            <a:ext cx="7643767" cy="660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05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Healthcare Students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81697" cy="2121131"/>
          </a:xfrm>
          <a:prstGeom prst="rect">
            <a:avLst/>
          </a:prstGeom>
        </p:spPr>
      </p:pic>
      <p:pic>
        <p:nvPicPr>
          <p:cNvPr id="4" name="Picture 3" title="Healthcare Students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970" y="3639980"/>
            <a:ext cx="4827030" cy="3218020"/>
          </a:xfrm>
          <a:prstGeom prst="rect">
            <a:avLst/>
          </a:prstGeom>
        </p:spPr>
      </p:pic>
      <p:pic>
        <p:nvPicPr>
          <p:cNvPr id="5" name="Picture 4" title="Healthcare Students 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0975"/>
            <a:ext cx="4825538" cy="3217025"/>
          </a:xfrm>
          <a:prstGeom prst="rect">
            <a:avLst/>
          </a:prstGeom>
        </p:spPr>
      </p:pic>
      <p:pic>
        <p:nvPicPr>
          <p:cNvPr id="8" name="Picture 7" title="Healthcare Students 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0"/>
          <a:stretch/>
        </p:blipFill>
        <p:spPr>
          <a:xfrm>
            <a:off x="4593078" y="0"/>
            <a:ext cx="4550922" cy="3639982"/>
          </a:xfrm>
          <a:prstGeom prst="rect">
            <a:avLst/>
          </a:prstGeom>
        </p:spPr>
      </p:pic>
      <p:pic>
        <p:nvPicPr>
          <p:cNvPr id="7" name="Picture 6" title="Healthcare Students 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31" y="-1"/>
            <a:ext cx="2542799" cy="3639981"/>
          </a:xfrm>
          <a:prstGeom prst="rect">
            <a:avLst/>
          </a:prstGeom>
        </p:spPr>
      </p:pic>
      <p:pic>
        <p:nvPicPr>
          <p:cNvPr id="9" name="Picture 8" title="Healthcare Students 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3"/>
          <a:stretch/>
        </p:blipFill>
        <p:spPr>
          <a:xfrm>
            <a:off x="-1492" y="2121132"/>
            <a:ext cx="2960823" cy="15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8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Computer Technology Students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25886" cy="3683924"/>
          </a:xfrm>
          <a:prstGeom prst="rect">
            <a:avLst/>
          </a:prstGeom>
        </p:spPr>
      </p:pic>
      <p:pic>
        <p:nvPicPr>
          <p:cNvPr id="5" name="Picture 4" title="Computer Technology Students 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187" r="20442" b="-187"/>
          <a:stretch/>
        </p:blipFill>
        <p:spPr>
          <a:xfrm>
            <a:off x="5527964" y="2412076"/>
            <a:ext cx="3624350" cy="4445924"/>
          </a:xfrm>
          <a:prstGeom prst="rect">
            <a:avLst/>
          </a:prstGeom>
        </p:spPr>
      </p:pic>
      <p:pic>
        <p:nvPicPr>
          <p:cNvPr id="6" name="Picture 5" title="Computer Technology Students 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4"/>
          <a:stretch/>
        </p:blipFill>
        <p:spPr>
          <a:xfrm>
            <a:off x="0" y="3489960"/>
            <a:ext cx="5525886" cy="3368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72992" y="103752"/>
            <a:ext cx="3275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1A2857"/>
                </a:solidFill>
              </a:rPr>
              <a:t>Computer Information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1933478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New Cyber Security Program in Fall 20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r="1763"/>
          <a:stretch/>
        </p:blipFill>
        <p:spPr>
          <a:xfrm>
            <a:off x="0" y="-4912"/>
            <a:ext cx="9143999" cy="6869156"/>
          </a:xfrm>
          <a:prstGeom prst="rect">
            <a:avLst/>
          </a:prstGeom>
        </p:spPr>
      </p:pic>
      <p:sp>
        <p:nvSpPr>
          <p:cNvPr id="4" name="Rectangle 3" title="Rectangle"/>
          <p:cNvSpPr/>
          <p:nvPr/>
        </p:nvSpPr>
        <p:spPr>
          <a:xfrm>
            <a:off x="5769033" y="0"/>
            <a:ext cx="3374967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Rectangle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09855" y="507076"/>
            <a:ext cx="26185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A2857"/>
                </a:solidFill>
                <a:latin typeface="Franklin Gothic Demi" panose="020B0703020102020204" pitchFamily="34" charset="0"/>
              </a:rPr>
              <a:t>New Cybersecurity Program </a:t>
            </a:r>
          </a:p>
          <a:p>
            <a:r>
              <a:rPr lang="en-US" sz="3200" dirty="0">
                <a:solidFill>
                  <a:srgbClr val="1A2857"/>
                </a:solidFill>
                <a:latin typeface="Franklin Gothic Demi" panose="020B0703020102020204" pitchFamily="34" charset="0"/>
              </a:rPr>
              <a:t>Fall 2019</a:t>
            </a:r>
          </a:p>
        </p:txBody>
      </p:sp>
    </p:spTree>
    <p:extLst>
      <p:ext uri="{BB962C8B-B14F-4D97-AF65-F5344CB8AC3E}">
        <p14:creationId xmlns:p14="http://schemas.microsoft.com/office/powerpoint/2010/main" val="95576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Julius Scott GFC MSU Studen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8"/>
          <a:stretch/>
        </p:blipFill>
        <p:spPr>
          <a:xfrm>
            <a:off x="0" y="-1"/>
            <a:ext cx="9152313" cy="7300653"/>
          </a:xfrm>
          <a:prstGeom prst="rect">
            <a:avLst/>
          </a:prstGeom>
        </p:spPr>
      </p:pic>
      <p:sp>
        <p:nvSpPr>
          <p:cNvPr id="5" name="Oval Callout 4" descr="By attending GFC MSU, I am able to turn what was once a hobby into an in-demand career." title="Julius Scott Quote - Newman Civic Fellow"/>
          <p:cNvSpPr/>
          <p:nvPr/>
        </p:nvSpPr>
        <p:spPr>
          <a:xfrm flipH="1">
            <a:off x="74813" y="232756"/>
            <a:ext cx="4463935" cy="3025833"/>
          </a:xfrm>
          <a:prstGeom prst="wedgeEllipseCallou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 descr="By attending GFC MSU, I am able to turn what was once a hobby into an in-demand career." title="Julius Scott Quote - Newman Civic Fellow"/>
          <p:cNvSpPr txBox="1"/>
          <p:nvPr/>
        </p:nvSpPr>
        <p:spPr>
          <a:xfrm>
            <a:off x="378226" y="868509"/>
            <a:ext cx="3857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A2857"/>
                </a:solidFill>
                <a:latin typeface="Franklin Gothic Demi" panose="020B0703020102020204" pitchFamily="34" charset="0"/>
              </a:rPr>
              <a:t>“By attending GFC MSU, I am able to turn what was once a hobby into an in-demand career.”</a:t>
            </a:r>
          </a:p>
          <a:p>
            <a:r>
              <a:rPr lang="en-US" dirty="0">
                <a:solidFill>
                  <a:srgbClr val="1A2857"/>
                </a:solidFill>
                <a:latin typeface="Franklin Gothic Demi" panose="020B0703020102020204" pitchFamily="34" charset="0"/>
              </a:rPr>
              <a:t>	</a:t>
            </a:r>
            <a:r>
              <a:rPr lang="en-US" dirty="0">
                <a:solidFill>
                  <a:srgbClr val="1A2857"/>
                </a:solidFill>
                <a:latin typeface="Franklin Gothic Book" panose="020B0503020102020204" pitchFamily="34" charset="0"/>
              </a:rPr>
              <a:t>-Julius Scott</a:t>
            </a:r>
          </a:p>
          <a:p>
            <a:r>
              <a:rPr lang="en-US" dirty="0">
                <a:solidFill>
                  <a:srgbClr val="1A2857"/>
                </a:solidFill>
                <a:latin typeface="Franklin Gothic Book" panose="020B0503020102020204" pitchFamily="34" charset="0"/>
              </a:rPr>
              <a:t>	ASGFCMSU President</a:t>
            </a:r>
          </a:p>
          <a:p>
            <a:r>
              <a:rPr lang="en-US" dirty="0">
                <a:solidFill>
                  <a:srgbClr val="1A2857"/>
                </a:solidFill>
                <a:latin typeface="Franklin Gothic Book" panose="020B0503020102020204" pitchFamily="34" charset="0"/>
              </a:rPr>
              <a:t>	2019 Newman Civic Fellow</a:t>
            </a:r>
          </a:p>
        </p:txBody>
      </p:sp>
    </p:spTree>
    <p:extLst>
      <p:ext uri="{BB962C8B-B14F-4D97-AF65-F5344CB8AC3E}">
        <p14:creationId xmlns:p14="http://schemas.microsoft.com/office/powerpoint/2010/main" val="2997440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5" title="Research Lab Stud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4085" cy="341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title="Region 2 Science Fair Student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/>
          <a:stretch/>
        </p:blipFill>
        <p:spPr>
          <a:xfrm>
            <a:off x="4555067" y="0"/>
            <a:ext cx="4588932" cy="3416531"/>
          </a:xfrm>
          <a:prstGeom prst="rect">
            <a:avLst/>
          </a:prstGeom>
        </p:spPr>
      </p:pic>
      <p:pic>
        <p:nvPicPr>
          <p:cNvPr id="3" name="Picture 2" title="Student Research Comes to Fruitio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42" y="3418280"/>
            <a:ext cx="4588625" cy="3441469"/>
          </a:xfrm>
          <a:prstGeom prst="rect">
            <a:avLst/>
          </a:prstGeom>
        </p:spPr>
      </p:pic>
      <p:pic>
        <p:nvPicPr>
          <p:cNvPr id="1026" name="Picture 2" descr="8e3368ad-877e-4c23-8825-c973cd932ace@namprd02" title="GFC MSU students attending 2-Year college research d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16530"/>
            <a:ext cx="4588625" cy="344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077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title="8-week advantage theme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682726"/>
              </p:ext>
            </p:extLst>
          </p:nvPr>
        </p:nvGraphicFramePr>
        <p:xfrm>
          <a:off x="296891" y="2188234"/>
          <a:ext cx="8461707" cy="40616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6358">
                  <a:extLst>
                    <a:ext uri="{9D8B030D-6E8A-4147-A177-3AD203B41FA5}">
                      <a16:colId xmlns:a16="http://schemas.microsoft.com/office/drawing/2014/main" val="1659123949"/>
                    </a:ext>
                  </a:extLst>
                </a:gridCol>
                <a:gridCol w="5045349">
                  <a:extLst>
                    <a:ext uri="{9D8B030D-6E8A-4147-A177-3AD203B41FA5}">
                      <a16:colId xmlns:a16="http://schemas.microsoft.com/office/drawing/2014/main" val="2671226616"/>
                    </a:ext>
                  </a:extLst>
                </a:gridCol>
              </a:tblGrid>
              <a:tr h="2389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Top 5 Themes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40" marR="977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Spring 2019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40" marR="97740" marT="0" marB="0"/>
                </a:tc>
                <a:extLst>
                  <a:ext uri="{0D108BD9-81ED-4DB2-BD59-A6C34878D82A}">
                    <a16:rowId xmlns:a16="http://schemas.microsoft.com/office/drawing/2014/main" val="3311115555"/>
                  </a:ext>
                </a:extLst>
              </a:tr>
              <a:tr h="2389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Shortened time to course completion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40" marR="977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“It’s right to the point and is quick.”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40" marR="97740" marT="0" marB="0"/>
                </a:tc>
                <a:extLst>
                  <a:ext uri="{0D108BD9-81ED-4DB2-BD59-A6C34878D82A}">
                    <a16:rowId xmlns:a16="http://schemas.microsoft.com/office/drawing/2014/main" val="396425561"/>
                  </a:ext>
                </a:extLst>
              </a:tr>
              <a:tr h="9556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Ability to take more courses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40" marR="977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“I like that I can do a lot more classes in a semester now that we have 8-week blocks. I am able to attend full time now, whereas before I could only do part-time, due to being a mother and having a full time job.” 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40" marR="97740" marT="0" marB="0"/>
                </a:tc>
                <a:extLst>
                  <a:ext uri="{0D108BD9-81ED-4DB2-BD59-A6C34878D82A}">
                    <a16:rowId xmlns:a16="http://schemas.microsoft.com/office/drawing/2014/main" val="1765797258"/>
                  </a:ext>
                </a:extLst>
              </a:tr>
              <a:tr h="9556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Focus on fewer courses at a time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40" marR="977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“I like that I can focus on a few classes at a time, rather than a large amount all at once. This allows me to keep my full-time job, and be a full-time student. I have become a better student since introduced to the 8-week blocks.”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40" marR="97740" marT="0" marB="0"/>
                </a:tc>
                <a:extLst>
                  <a:ext uri="{0D108BD9-81ED-4DB2-BD59-A6C34878D82A}">
                    <a16:rowId xmlns:a16="http://schemas.microsoft.com/office/drawing/2014/main" val="4275273975"/>
                  </a:ext>
                </a:extLst>
              </a:tr>
              <a:tr h="4778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Learning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40" marR="977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“I am able to focus on one or two classes at a time making it easier to remember everything I’ve learned.”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40" marR="97740" marT="0" marB="0"/>
                </a:tc>
                <a:extLst>
                  <a:ext uri="{0D108BD9-81ED-4DB2-BD59-A6C34878D82A}">
                    <a16:rowId xmlns:a16="http://schemas.microsoft.com/office/drawing/2014/main" val="2779563495"/>
                  </a:ext>
                </a:extLst>
              </a:tr>
              <a:tr h="4778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Motivation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40" marR="977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“The shorter length of the classes keeps me from getting exhausted from repetition.”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40" marR="97740" marT="0" marB="0"/>
                </a:tc>
                <a:extLst>
                  <a:ext uri="{0D108BD9-81ED-4DB2-BD59-A6C34878D82A}">
                    <a16:rowId xmlns:a16="http://schemas.microsoft.com/office/drawing/2014/main" val="674910031"/>
                  </a:ext>
                </a:extLst>
              </a:tr>
              <a:tr h="7167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Flexible with work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40" marR="977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“I love how it is only 8 weeks. This allowed me to fully focus on each individual class and work full time. I’m thankful that 8 week blocks [are] available to me!”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40" marR="97740" marT="0" marB="0"/>
                </a:tc>
                <a:extLst>
                  <a:ext uri="{0D108BD9-81ED-4DB2-BD59-A6C34878D82A}">
                    <a16:rowId xmlns:a16="http://schemas.microsoft.com/office/drawing/2014/main" val="1598576565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2138" y="1726569"/>
            <a:ext cx="47511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do you like about the 8-Week Advantage?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138" y="1264904"/>
            <a:ext cx="256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ranklin Gothic Demi" panose="020B0703020102020204" pitchFamily="34" charset="0"/>
              </a:rPr>
              <a:t>Students</a:t>
            </a:r>
          </a:p>
        </p:txBody>
      </p:sp>
      <p:pic>
        <p:nvPicPr>
          <p:cNvPr id="6" name="Picture 5" title="8-Week Advant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40" y="219689"/>
            <a:ext cx="3950208" cy="15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53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SBA Award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062" y="-24477"/>
            <a:ext cx="4621876" cy="3466407"/>
          </a:xfrm>
          <a:prstGeom prst="rect">
            <a:avLst/>
          </a:prstGeom>
        </p:spPr>
      </p:pic>
      <p:pic>
        <p:nvPicPr>
          <p:cNvPr id="4" name="Picture 3" title="Montana Manufacturing Association Awards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16" y="3466408"/>
            <a:ext cx="4522123" cy="3391592"/>
          </a:xfrm>
          <a:prstGeom prst="rect">
            <a:avLst/>
          </a:prstGeom>
        </p:spPr>
      </p:pic>
      <p:pic>
        <p:nvPicPr>
          <p:cNvPr id="3" name="Picture 2" title="Montana Manufacturing Association Awards 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142" y="3890356"/>
            <a:ext cx="3391593" cy="254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60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E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276224" y="1561490"/>
            <a:ext cx="8593455" cy="669867"/>
          </a:xfrm>
          <a:prstGeom prst="round2DiagRect">
            <a:avLst/>
          </a:prstGeom>
          <a:solidFill>
            <a:srgbClr val="1A4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cap="all" dirty="0">
                <a:latin typeface="Arial Black" panose="020B0A04020102020204" pitchFamily="34" charset="0"/>
              </a:rPr>
              <a:t>Enrollment Overview</a:t>
            </a:r>
          </a:p>
        </p:txBody>
      </p:sp>
      <p:sp>
        <p:nvSpPr>
          <p:cNvPr id="2" name="Rectangle 1"/>
          <p:cNvSpPr/>
          <p:nvPr/>
        </p:nvSpPr>
        <p:spPr>
          <a:xfrm>
            <a:off x="389465" y="261309"/>
            <a:ext cx="7696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Bright Horizons at Bright Beginnings </a:t>
            </a:r>
            <a:br>
              <a:rPr lang="en-US" sz="3600" dirty="0">
                <a:solidFill>
                  <a:schemeClr val="bg1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April 2019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6348" y="3154214"/>
            <a:ext cx="1720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38.7%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797" y="3154214"/>
            <a:ext cx="1720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62.1%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3100" y="2714509"/>
            <a:ext cx="229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82 FTE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08400" y="2403086"/>
            <a:ext cx="20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Students, Faculty &amp; Staff</a:t>
            </a:r>
          </a:p>
        </p:txBody>
      </p:sp>
      <p:cxnSp>
        <p:nvCxnSpPr>
          <p:cNvPr id="16" name="Straight Connector 15" title="Line"/>
          <p:cNvCxnSpPr/>
          <p:nvPr/>
        </p:nvCxnSpPr>
        <p:spPr>
          <a:xfrm>
            <a:off x="3359151" y="2356460"/>
            <a:ext cx="0" cy="18021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84923" y="2628858"/>
            <a:ext cx="208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Community</a:t>
            </a:r>
          </a:p>
        </p:txBody>
      </p:sp>
      <p:cxnSp>
        <p:nvCxnSpPr>
          <p:cNvPr id="19" name="Straight Connector 18" title="Line"/>
          <p:cNvCxnSpPr/>
          <p:nvPr/>
        </p:nvCxnSpPr>
        <p:spPr>
          <a:xfrm>
            <a:off x="3816348" y="3067836"/>
            <a:ext cx="42693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title="Bright Beginnings Graduat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47" y="3762333"/>
            <a:ext cx="4305301" cy="2870200"/>
          </a:xfrm>
          <a:prstGeom prst="rect">
            <a:avLst/>
          </a:prstGeom>
        </p:spPr>
      </p:pic>
      <p:pic>
        <p:nvPicPr>
          <p:cNvPr id="15" name="Picture 14" title="Bright Horizons Logo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100" y="5070764"/>
            <a:ext cx="2559480" cy="106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15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stomized training provided by GFC MSU" title="Dick Anderson Construc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55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title="Arro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1435">
            <a:off x="3449781" y="1637607"/>
            <a:ext cx="2294825" cy="1728714"/>
          </a:xfrm>
          <a:prstGeom prst="rect">
            <a:avLst/>
          </a:prstGeom>
          <a:solidFill>
            <a:srgbClr val="1A2857"/>
          </a:solidFill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3835" y="-122586"/>
            <a:ext cx="7886700" cy="247635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Growth in Great Falls, MT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5962" y="1833713"/>
            <a:ext cx="216962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solidFill>
                  <a:schemeClr val="bg1"/>
                </a:solidFill>
              </a:rPr>
              <a:t>1980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56,725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26728" y="1833713"/>
            <a:ext cx="21779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solidFill>
                  <a:schemeClr val="bg1"/>
                </a:solidFill>
              </a:rPr>
              <a:t>2017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58,876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0557" y="3072928"/>
            <a:ext cx="434893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b="1" dirty="0">
                <a:solidFill>
                  <a:schemeClr val="bg1"/>
                </a:solidFill>
              </a:rPr>
              <a:t>4%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8404" y="3002712"/>
            <a:ext cx="434893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b="1" dirty="0">
                <a:solidFill>
                  <a:srgbClr val="EBAB21"/>
                </a:solidFill>
              </a:rPr>
              <a:t>4%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9496" y="4380808"/>
            <a:ext cx="30040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Growth since 1980</a:t>
            </a:r>
          </a:p>
        </p:txBody>
      </p:sp>
      <p:sp>
        <p:nvSpPr>
          <p:cNvPr id="13" name="Rectangle 12" title="Yellow Border"/>
          <p:cNvSpPr/>
          <p:nvPr/>
        </p:nvSpPr>
        <p:spPr>
          <a:xfrm>
            <a:off x="307571" y="266007"/>
            <a:ext cx="8512233" cy="6409113"/>
          </a:xfrm>
          <a:prstGeom prst="rect">
            <a:avLst/>
          </a:prstGeom>
          <a:noFill/>
          <a:ln w="38100">
            <a:solidFill>
              <a:srgbClr val="EBAB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90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Great Falls Public Schools Adult Ed Graduatio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r="5555"/>
          <a:stretch/>
        </p:blipFill>
        <p:spPr>
          <a:xfrm>
            <a:off x="-12526" y="0"/>
            <a:ext cx="9156526" cy="6858000"/>
          </a:xfrm>
          <a:prstGeom prst="rect">
            <a:avLst/>
          </a:prstGeom>
        </p:spPr>
      </p:pic>
      <p:pic>
        <p:nvPicPr>
          <p:cNvPr id="4" name="Picture 3" title="Great Falls Career and College Readiness Center Logo"/>
          <p:cNvPicPr/>
          <p:nvPr/>
        </p:nvPicPr>
        <p:blipFill>
          <a:blip r:embed="rId4"/>
          <a:stretch>
            <a:fillRect/>
          </a:stretch>
        </p:blipFill>
        <p:spPr>
          <a:xfrm>
            <a:off x="176647" y="224245"/>
            <a:ext cx="6631368" cy="1208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4812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GFC MSU Graduate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886" y="-1"/>
            <a:ext cx="3618114" cy="2412076"/>
          </a:xfrm>
          <a:prstGeom prst="rect">
            <a:avLst/>
          </a:prstGeom>
        </p:spPr>
      </p:pic>
      <p:pic>
        <p:nvPicPr>
          <p:cNvPr id="3" name="Picture 2" title="GFC MSU Graduate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525886" cy="3683924"/>
          </a:xfrm>
          <a:prstGeom prst="rect">
            <a:avLst/>
          </a:prstGeom>
        </p:spPr>
      </p:pic>
      <p:pic>
        <p:nvPicPr>
          <p:cNvPr id="5" name="Picture 4" title="GFC MSU Graduates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187" r="20442" b="-187"/>
          <a:stretch/>
        </p:blipFill>
        <p:spPr>
          <a:xfrm>
            <a:off x="5527964" y="2412076"/>
            <a:ext cx="3624350" cy="4445924"/>
          </a:xfrm>
          <a:prstGeom prst="rect">
            <a:avLst/>
          </a:prstGeom>
        </p:spPr>
      </p:pic>
      <p:pic>
        <p:nvPicPr>
          <p:cNvPr id="9" name="Picture 8" title="GFC MSU Faculty Tunnel at Commencemen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14" y="3181611"/>
            <a:ext cx="5555069" cy="3703379"/>
          </a:xfrm>
          <a:prstGeom prst="rect">
            <a:avLst/>
          </a:prstGeom>
        </p:spPr>
      </p:pic>
      <p:pic>
        <p:nvPicPr>
          <p:cNvPr id="10" name="Picture 9" title="GFC MSU Graduates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t="560" r="28767" b="-560"/>
          <a:stretch/>
        </p:blipFill>
        <p:spPr>
          <a:xfrm>
            <a:off x="5516207" y="2404997"/>
            <a:ext cx="3636107" cy="450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79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ulius Scott - Grad Slefie Video" descr="Graduation selfie video" title="Julius Sco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396"/>
                  <p14:fade in="1250"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870" y="964503"/>
            <a:ext cx="8715610" cy="49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2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 title="Grade 7-12 Enrollment by County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7417308"/>
              </p:ext>
            </p:extLst>
          </p:nvPr>
        </p:nvGraphicFramePr>
        <p:xfrm>
          <a:off x="382386" y="457200"/>
          <a:ext cx="8368134" cy="5916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4151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 title="Number of Graduates by County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58214"/>
              </p:ext>
            </p:extLst>
          </p:nvPr>
        </p:nvGraphicFramePr>
        <p:xfrm>
          <a:off x="320088" y="484036"/>
          <a:ext cx="8474778" cy="5991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1148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E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 descr="Summer 2018-5%&#10;Fall 2018 - 23%&#10;Spring 2019 - 32%&#10;" title="Percentage of Dual Enrollment Students Per Semester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5565815"/>
              </p:ext>
            </p:extLst>
          </p:nvPr>
        </p:nvGraphicFramePr>
        <p:xfrm>
          <a:off x="2065866" y="304800"/>
          <a:ext cx="5108223" cy="3064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63603" y="3623728"/>
            <a:ext cx="8449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633 students enrolled from 40 high schools </a:t>
            </a:r>
          </a:p>
          <a:p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4,272 total credit hours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199" y="5054598"/>
            <a:ext cx="844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FY19 Total Savings for dual enrollment students =</a:t>
            </a:r>
            <a:endParaRPr lang="en-US" sz="6600" dirty="0">
              <a:solidFill>
                <a:srgbClr val="EBAB2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0465" y="5401733"/>
            <a:ext cx="5300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EBAB21"/>
                </a:solidFill>
                <a:latin typeface="Franklin Gothic Demi" panose="020B0703020102020204" pitchFamily="34" charset="0"/>
              </a:rPr>
              <a:t>$803,900</a:t>
            </a:r>
          </a:p>
          <a:p>
            <a:pPr algn="ctr"/>
            <a:endParaRPr lang="en-US" sz="7200" dirty="0"/>
          </a:p>
        </p:txBody>
      </p:sp>
      <p:sp>
        <p:nvSpPr>
          <p:cNvPr id="7" name="TextBox 6"/>
          <p:cNvSpPr txBox="1"/>
          <p:nvPr/>
        </p:nvSpPr>
        <p:spPr>
          <a:xfrm>
            <a:off x="5782735" y="4013195"/>
            <a:ext cx="31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FY19</a:t>
            </a:r>
          </a:p>
        </p:txBody>
      </p:sp>
      <p:cxnSp>
        <p:nvCxnSpPr>
          <p:cNvPr id="9" name="Straight Connector 8" title="Yellow Line"/>
          <p:cNvCxnSpPr/>
          <p:nvPr/>
        </p:nvCxnSpPr>
        <p:spPr>
          <a:xfrm>
            <a:off x="465667" y="4911354"/>
            <a:ext cx="8280400" cy="0"/>
          </a:xfrm>
          <a:prstGeom prst="line">
            <a:avLst/>
          </a:prstGeom>
          <a:ln w="28575">
            <a:solidFill>
              <a:srgbClr val="EBA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015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#10;" title="Black Eagle Brewer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5" y="211665"/>
            <a:ext cx="1727200" cy="1727200"/>
          </a:xfrm>
          <a:prstGeom prst="rect">
            <a:avLst/>
          </a:prstGeom>
        </p:spPr>
      </p:pic>
      <p:pic>
        <p:nvPicPr>
          <p:cNvPr id="4" name="Picture 3" title="Blue Truck Brea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155" y="4144586"/>
            <a:ext cx="1935162" cy="1935162"/>
          </a:xfrm>
          <a:prstGeom prst="rect">
            <a:avLst/>
          </a:prstGeom>
        </p:spPr>
      </p:pic>
      <p:pic>
        <p:nvPicPr>
          <p:cNvPr id="6" name="Picture 5" title="Cargill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79" y="391993"/>
            <a:ext cx="2108288" cy="673326"/>
          </a:xfrm>
          <a:prstGeom prst="rect">
            <a:avLst/>
          </a:prstGeom>
        </p:spPr>
      </p:pic>
      <p:pic>
        <p:nvPicPr>
          <p:cNvPr id="7" name="Picture 6" title="General Mill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667" y="1404253"/>
            <a:ext cx="2373870" cy="965200"/>
          </a:xfrm>
          <a:prstGeom prst="rect">
            <a:avLst/>
          </a:prstGeom>
        </p:spPr>
      </p:pic>
      <p:pic>
        <p:nvPicPr>
          <p:cNvPr id="8" name="Picture 7" title="Jeremiah Johnson Brew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9" y="2446866"/>
            <a:ext cx="1520296" cy="1520296"/>
          </a:xfrm>
          <a:prstGeom prst="rect">
            <a:avLst/>
          </a:prstGeom>
        </p:spPr>
      </p:pic>
      <p:pic>
        <p:nvPicPr>
          <p:cNvPr id="9" name="Picture 8" title="Kracklin' Kamu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77" y="3609181"/>
            <a:ext cx="1652220" cy="715962"/>
          </a:xfrm>
          <a:prstGeom prst="rect">
            <a:avLst/>
          </a:prstGeom>
        </p:spPr>
      </p:pic>
      <p:pic>
        <p:nvPicPr>
          <p:cNvPr id="10" name="Picture 9" title="Malteuro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658" y="2656681"/>
            <a:ext cx="1689218" cy="1100666"/>
          </a:xfrm>
          <a:prstGeom prst="rect">
            <a:avLst/>
          </a:prstGeom>
        </p:spPr>
      </p:pic>
      <p:pic>
        <p:nvPicPr>
          <p:cNvPr id="11" name="Picture 10" title="Mighty Mo Brew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924" y="2705628"/>
            <a:ext cx="1761067" cy="1235375"/>
          </a:xfrm>
          <a:prstGeom prst="rect">
            <a:avLst/>
          </a:prstGeom>
        </p:spPr>
      </p:pic>
      <p:pic>
        <p:nvPicPr>
          <p:cNvPr id="12" name="Picture 11" title="Montana Pulse Crop Committe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" y="4704236"/>
            <a:ext cx="2484778" cy="1637770"/>
          </a:xfrm>
          <a:prstGeom prst="rect">
            <a:avLst/>
          </a:prstGeom>
        </p:spPr>
      </p:pic>
      <p:pic>
        <p:nvPicPr>
          <p:cNvPr id="13" name="Picture 12" title="Pasta Montana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5" t="-1307" r="39554" b="1307"/>
          <a:stretch/>
        </p:blipFill>
        <p:spPr>
          <a:xfrm>
            <a:off x="2418264" y="1701306"/>
            <a:ext cx="2115593" cy="897465"/>
          </a:xfrm>
          <a:prstGeom prst="rect">
            <a:avLst/>
          </a:prstGeom>
        </p:spPr>
      </p:pic>
      <p:pic>
        <p:nvPicPr>
          <p:cNvPr id="14" name="Picture 13" title="The Front Brewing Company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6"/>
          <a:stretch/>
        </p:blipFill>
        <p:spPr>
          <a:xfrm>
            <a:off x="5520267" y="5478880"/>
            <a:ext cx="1720671" cy="981601"/>
          </a:xfrm>
          <a:prstGeom prst="rect">
            <a:avLst/>
          </a:prstGeom>
        </p:spPr>
      </p:pic>
      <p:pic>
        <p:nvPicPr>
          <p:cNvPr id="15" name="Picture 14" title="Timeless Seeds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7" r="30180"/>
          <a:stretch/>
        </p:blipFill>
        <p:spPr>
          <a:xfrm>
            <a:off x="6746659" y="4216820"/>
            <a:ext cx="2149877" cy="974832"/>
          </a:xfrm>
          <a:prstGeom prst="rect">
            <a:avLst/>
          </a:prstGeom>
        </p:spPr>
      </p:pic>
      <p:pic>
        <p:nvPicPr>
          <p:cNvPr id="18" name="Picture 17" title="Wilcox Family Farm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92" y="349661"/>
            <a:ext cx="1950530" cy="8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35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Military Tow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000" y="-176648"/>
            <a:ext cx="4292379" cy="7219781"/>
          </a:xfrm>
          <a:prstGeom prst="rect">
            <a:avLst/>
          </a:prstGeom>
        </p:spPr>
      </p:pic>
      <p:pic>
        <p:nvPicPr>
          <p:cNvPr id="6" name="Picture 5" descr="C130" title="Military Tow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0" r="14629"/>
          <a:stretch/>
        </p:blipFill>
        <p:spPr>
          <a:xfrm>
            <a:off x="3082617" y="-176649"/>
            <a:ext cx="6188384" cy="7219781"/>
          </a:xfrm>
          <a:prstGeom prst="rect">
            <a:avLst/>
          </a:prstGeom>
        </p:spPr>
      </p:pic>
      <p:sp>
        <p:nvSpPr>
          <p:cNvPr id="13" name="Rectangle 12" title="Rectangle"/>
          <p:cNvSpPr/>
          <p:nvPr/>
        </p:nvSpPr>
        <p:spPr>
          <a:xfrm>
            <a:off x="3082617" y="1950450"/>
            <a:ext cx="6188384" cy="216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39066" y="1840382"/>
            <a:ext cx="5503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1A2857"/>
                </a:solidFill>
              </a:rPr>
              <a:t>MILITARY TOWN</a:t>
            </a:r>
          </a:p>
        </p:txBody>
      </p:sp>
      <p:sp>
        <p:nvSpPr>
          <p:cNvPr id="14" name="Rectangle 13" title="Rectangle"/>
          <p:cNvSpPr/>
          <p:nvPr/>
        </p:nvSpPr>
        <p:spPr>
          <a:xfrm>
            <a:off x="-127000" y="1950450"/>
            <a:ext cx="3209617" cy="2167467"/>
          </a:xfrm>
          <a:prstGeom prst="rect">
            <a:avLst/>
          </a:prstGeom>
          <a:solidFill>
            <a:srgbClr val="006E9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BAB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74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Northrop Grumm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80" y="2360815"/>
            <a:ext cx="6868117" cy="3866495"/>
          </a:xfrm>
          <a:prstGeom prst="rect">
            <a:avLst/>
          </a:prstGeom>
        </p:spPr>
      </p:pic>
      <p:pic>
        <p:nvPicPr>
          <p:cNvPr id="4" name="Picture 3" title="Boe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891"/>
            <a:ext cx="5951913" cy="224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24170"/>
      </p:ext>
    </p:extLst>
  </p:cSld>
  <p:clrMapOvr>
    <a:masterClrMapping/>
  </p:clrMapOvr>
</p:sld>
</file>

<file path=ppt/theme/theme1.xml><?xml version="1.0" encoding="utf-8"?>
<a:theme xmlns:a="http://schemas.openxmlformats.org/drawingml/2006/main" name="GFC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C0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FC" id="{96973C86-E056-409A-94B7-6D7AB503C6BC}" vid="{E8985DCC-0233-4C40-89E8-88A7AFD863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3323</TotalTime>
  <Words>506</Words>
  <Application>Microsoft Office PowerPoint</Application>
  <PresentationFormat>On-screen Show (4:3)</PresentationFormat>
  <Paragraphs>132</Paragraphs>
  <Slides>32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Franklin Gothic Book</vt:lpstr>
      <vt:lpstr>Franklin Gothic Demi</vt:lpstr>
      <vt:lpstr>Franklin Gothic Medium</vt:lpstr>
      <vt:lpstr>GFC</vt:lpstr>
      <vt:lpstr>Office Theme</vt:lpstr>
      <vt:lpstr>1_Office Theme</vt:lpstr>
      <vt:lpstr>2_Office Theme</vt:lpstr>
      <vt:lpstr>3_Office Theme</vt:lpstr>
      <vt:lpstr>PowerPoint Presentation</vt:lpstr>
      <vt:lpstr> Who is GFC MSU  and who do  we serve?</vt:lpstr>
      <vt:lpstr>Growth in Great Falls, MT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Celebrating Our Native American Students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</dc:title>
  <dc:creator>instpod</dc:creator>
  <cp:lastModifiedBy>Unsworth, Amy</cp:lastModifiedBy>
  <cp:revision>80</cp:revision>
  <cp:lastPrinted>2019-05-17T22:13:29Z</cp:lastPrinted>
  <dcterms:created xsi:type="dcterms:W3CDTF">2019-05-15T16:15:48Z</dcterms:created>
  <dcterms:modified xsi:type="dcterms:W3CDTF">2019-05-20T20:05:07Z</dcterms:modified>
</cp:coreProperties>
</file>