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92" r:id="rId3"/>
    <p:sldId id="333" r:id="rId4"/>
    <p:sldId id="332" r:id="rId5"/>
    <p:sldId id="260" r:id="rId6"/>
    <p:sldId id="331" r:id="rId7"/>
    <p:sldId id="318" r:id="rId8"/>
    <p:sldId id="359" r:id="rId9"/>
    <p:sldId id="327" r:id="rId10"/>
    <p:sldId id="334" r:id="rId11"/>
    <p:sldId id="335" r:id="rId12"/>
    <p:sldId id="321" r:id="rId13"/>
    <p:sldId id="336" r:id="rId14"/>
    <p:sldId id="319" r:id="rId15"/>
    <p:sldId id="337" r:id="rId16"/>
    <p:sldId id="343" r:id="rId17"/>
    <p:sldId id="347" r:id="rId18"/>
    <p:sldId id="346" r:id="rId19"/>
    <p:sldId id="340" r:id="rId20"/>
    <p:sldId id="348" r:id="rId21"/>
    <p:sldId id="349" r:id="rId22"/>
    <p:sldId id="323" r:id="rId23"/>
    <p:sldId id="322" r:id="rId24"/>
    <p:sldId id="353" r:id="rId25"/>
    <p:sldId id="330" r:id="rId26"/>
    <p:sldId id="328" r:id="rId27"/>
    <p:sldId id="358" r:id="rId28"/>
    <p:sldId id="350" r:id="rId29"/>
    <p:sldId id="354" r:id="rId30"/>
    <p:sldId id="344" r:id="rId31"/>
    <p:sldId id="355" r:id="rId32"/>
    <p:sldId id="357" r:id="rId33"/>
    <p:sldId id="339" r:id="rId34"/>
    <p:sldId id="352" r:id="rId35"/>
    <p:sldId id="356" r:id="rId3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2D613-D80A-43F6-971A-15F7775A462B}" v="3279" dt="2019-11-21T16:25:26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712" autoAdjust="0"/>
  </p:normalViewPr>
  <p:slideViewPr>
    <p:cSldViewPr>
      <p:cViewPr varScale="1">
        <p:scale>
          <a:sx n="101" d="100"/>
          <a:sy n="101" d="100"/>
        </p:scale>
        <p:origin x="10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ison, Edwina" userId="002b1ff9-c727-4685-b2ab-d3916adbb27e" providerId="ADAL" clId="{9A02D613-D80A-43F6-971A-15F7775A462B}"/>
    <pc:docChg chg="undo custSel modSld">
      <pc:chgData name="Morrison, Edwina" userId="002b1ff9-c727-4685-b2ab-d3916adbb27e" providerId="ADAL" clId="{9A02D613-D80A-43F6-971A-15F7775A462B}" dt="2019-11-21T16:24:24.422" v="7237" actId="1076"/>
      <pc:docMkLst>
        <pc:docMk/>
      </pc:docMkLst>
      <pc:sldChg chg="modSp">
        <pc:chgData name="Morrison, Edwina" userId="002b1ff9-c727-4685-b2ab-d3916adbb27e" providerId="ADAL" clId="{9A02D613-D80A-43F6-971A-15F7775A462B}" dt="2019-11-21T16:24:24.422" v="7237" actId="1076"/>
        <pc:sldMkLst>
          <pc:docMk/>
          <pc:sldMk cId="2718379462" sldId="258"/>
        </pc:sldMkLst>
        <pc:spChg chg="mod">
          <ac:chgData name="Morrison, Edwina" userId="002b1ff9-c727-4685-b2ab-d3916adbb27e" providerId="ADAL" clId="{9A02D613-D80A-43F6-971A-15F7775A462B}" dt="2019-11-21T16:24:24.422" v="7237" actId="1076"/>
          <ac:spMkLst>
            <pc:docMk/>
            <pc:sldMk cId="2718379462" sldId="258"/>
            <ac:spMk id="2" creationId="{00000000-0000-0000-0000-000000000000}"/>
          </ac:spMkLst>
        </pc:spChg>
        <pc:spChg chg="mod">
          <ac:chgData name="Morrison, Edwina" userId="002b1ff9-c727-4685-b2ab-d3916adbb27e" providerId="ADAL" clId="{9A02D613-D80A-43F6-971A-15F7775A462B}" dt="2019-11-21T15:45:10.727" v="1" actId="1076"/>
          <ac:spMkLst>
            <pc:docMk/>
            <pc:sldMk cId="2718379462" sldId="258"/>
            <ac:spMk id="16" creationId="{00000000-0000-0000-0000-000000000000}"/>
          </ac:spMkLst>
        </pc:spChg>
        <pc:grpChg chg="mod">
          <ac:chgData name="Morrison, Edwina" userId="002b1ff9-c727-4685-b2ab-d3916adbb27e" providerId="ADAL" clId="{9A02D613-D80A-43F6-971A-15F7775A462B}" dt="2019-11-21T15:45:36.145" v="177" actId="962"/>
          <ac:grpSpMkLst>
            <pc:docMk/>
            <pc:sldMk cId="2718379462" sldId="258"/>
            <ac:grpSpMk id="15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45:25.335" v="127" actId="962"/>
          <ac:picMkLst>
            <pc:docMk/>
            <pc:sldMk cId="2718379462" sldId="258"/>
            <ac:picMk id="6148" creationId="{00000000-0000-0000-0000-000000000000}"/>
          </ac:picMkLst>
        </pc:picChg>
      </pc:sldChg>
      <pc:sldChg chg="addSp delSp modSp">
        <pc:chgData name="Morrison, Edwina" userId="002b1ff9-c727-4685-b2ab-d3916adbb27e" providerId="ADAL" clId="{9A02D613-D80A-43F6-971A-15F7775A462B}" dt="2019-11-21T16:04:19.758" v="5785" actId="20577"/>
        <pc:sldMkLst>
          <pc:docMk/>
          <pc:sldMk cId="1936752449" sldId="260"/>
        </pc:sldMkLst>
        <pc:spChg chg="add mod">
          <ac:chgData name="Morrison, Edwina" userId="002b1ff9-c727-4685-b2ab-d3916adbb27e" providerId="ADAL" clId="{9A02D613-D80A-43F6-971A-15F7775A462B}" dt="2019-11-21T16:04:19.758" v="5785" actId="20577"/>
          <ac:spMkLst>
            <pc:docMk/>
            <pc:sldMk cId="1936752449" sldId="260"/>
            <ac:spMk id="5" creationId="{328AF8B4-E8E5-4842-8076-63BFFD6C4BA3}"/>
          </ac:spMkLst>
        </pc:spChg>
        <pc:spChg chg="del">
          <ac:chgData name="Morrison, Edwina" userId="002b1ff9-c727-4685-b2ab-d3916adbb27e" providerId="ADAL" clId="{9A02D613-D80A-43F6-971A-15F7775A462B}" dt="2019-11-21T15:47:40.776" v="554" actId="478"/>
          <ac:spMkLst>
            <pc:docMk/>
            <pc:sldMk cId="1936752449" sldId="260"/>
            <ac:spMk id="32" creationId="{00000000-0000-0000-0000-000000000000}"/>
          </ac:spMkLst>
        </pc:spChg>
        <pc:grpChg chg="mod">
          <ac:chgData name="Morrison, Edwina" userId="002b1ff9-c727-4685-b2ab-d3916adbb27e" providerId="ADAL" clId="{9A02D613-D80A-43F6-971A-15F7775A462B}" dt="2019-11-21T15:47:37.045" v="553" actId="962"/>
          <ac:grpSpMkLst>
            <pc:docMk/>
            <pc:sldMk cId="1936752449" sldId="260"/>
            <ac:grpSpMk id="29" creationId="{00000000-0000-0000-0000-000000000000}"/>
          </ac:grpSpMkLst>
        </pc:grpChg>
      </pc:sldChg>
      <pc:sldChg chg="addSp modSp">
        <pc:chgData name="Morrison, Edwina" userId="002b1ff9-c727-4685-b2ab-d3916adbb27e" providerId="ADAL" clId="{9A02D613-D80A-43F6-971A-15F7775A462B}" dt="2019-11-21T16:03:23.369" v="5616" actId="20577"/>
        <pc:sldMkLst>
          <pc:docMk/>
          <pc:sldMk cId="1934875127" sldId="292"/>
        </pc:sldMkLst>
        <pc:spChg chg="add mod">
          <ac:chgData name="Morrison, Edwina" userId="002b1ff9-c727-4685-b2ab-d3916adbb27e" providerId="ADAL" clId="{9A02D613-D80A-43F6-971A-15F7775A462B}" dt="2019-11-21T16:03:23.369" v="5616" actId="20577"/>
          <ac:spMkLst>
            <pc:docMk/>
            <pc:sldMk cId="1934875127" sldId="292"/>
            <ac:spMk id="2" creationId="{27EEC3B0-1B4F-4842-99FF-D12FD1A87001}"/>
          </ac:spMkLst>
        </pc:spChg>
        <pc:grpChg chg="mod">
          <ac:chgData name="Morrison, Edwina" userId="002b1ff9-c727-4685-b2ab-d3916adbb27e" providerId="ADAL" clId="{9A02D613-D80A-43F6-971A-15F7775A462B}" dt="2019-11-21T15:45:42.346" v="178" actId="962"/>
          <ac:grpSpMkLst>
            <pc:docMk/>
            <pc:sldMk cId="1934875127" sldId="292"/>
            <ac:grpSpMk id="7" creationId="{00000000-0000-0000-0000-000000000000}"/>
          </ac:grpSpMkLst>
        </pc:grpChg>
      </pc:sldChg>
      <pc:sldChg chg="addSp modSp">
        <pc:chgData name="Morrison, Edwina" userId="002b1ff9-c727-4685-b2ab-d3916adbb27e" providerId="ADAL" clId="{9A02D613-D80A-43F6-971A-15F7775A462B}" dt="2019-11-21T16:05:11.836" v="5878" actId="20577"/>
        <pc:sldMkLst>
          <pc:docMk/>
          <pc:sldMk cId="4125062612" sldId="318"/>
        </pc:sldMkLst>
        <pc:spChg chg="add mod">
          <ac:chgData name="Morrison, Edwina" userId="002b1ff9-c727-4685-b2ab-d3916adbb27e" providerId="ADAL" clId="{9A02D613-D80A-43F6-971A-15F7775A462B}" dt="2019-11-21T16:05:11.836" v="5878" actId="20577"/>
          <ac:spMkLst>
            <pc:docMk/>
            <pc:sldMk cId="4125062612" sldId="318"/>
            <ac:spMk id="2" creationId="{F758B242-FDBA-4E01-A962-EE83CEF4B6F6}"/>
          </ac:spMkLst>
        </pc:spChg>
        <pc:grpChg chg="mod">
          <ac:chgData name="Morrison, Edwina" userId="002b1ff9-c727-4685-b2ab-d3916adbb27e" providerId="ADAL" clId="{9A02D613-D80A-43F6-971A-15F7775A462B}" dt="2019-11-21T15:47:47.329" v="556" actId="962"/>
          <ac:grpSpMkLst>
            <pc:docMk/>
            <pc:sldMk cId="4125062612" sldId="318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48:18.558" v="694" actId="962"/>
          <ac:picMkLst>
            <pc:docMk/>
            <pc:sldMk cId="4125062612" sldId="318"/>
            <ac:picMk id="6" creationId="{68C51AA0-DB19-4815-B237-B50BBDC1AC05}"/>
          </ac:picMkLst>
        </pc:picChg>
      </pc:sldChg>
      <pc:sldChg chg="addSp modSp">
        <pc:chgData name="Morrison, Edwina" userId="002b1ff9-c727-4685-b2ab-d3916adbb27e" providerId="ADAL" clId="{9A02D613-D80A-43F6-971A-15F7775A462B}" dt="2019-11-21T16:11:28.848" v="6252" actId="20577"/>
        <pc:sldMkLst>
          <pc:docMk/>
          <pc:sldMk cId="693357932" sldId="319"/>
        </pc:sldMkLst>
        <pc:spChg chg="add mod">
          <ac:chgData name="Morrison, Edwina" userId="002b1ff9-c727-4685-b2ab-d3916adbb27e" providerId="ADAL" clId="{9A02D613-D80A-43F6-971A-15F7775A462B}" dt="2019-11-21T16:11:28.848" v="6252" actId="20577"/>
          <ac:spMkLst>
            <pc:docMk/>
            <pc:sldMk cId="693357932" sldId="319"/>
            <ac:spMk id="2" creationId="{14F08977-0C50-460E-A623-7E928F2BD192}"/>
          </ac:spMkLst>
        </pc:spChg>
        <pc:grpChg chg="mod">
          <ac:chgData name="Morrison, Edwina" userId="002b1ff9-c727-4685-b2ab-d3916adbb27e" providerId="ADAL" clId="{9A02D613-D80A-43F6-971A-15F7775A462B}" dt="2019-11-21T15:51:13.479" v="1498" actId="962"/>
          <ac:grpSpMkLst>
            <pc:docMk/>
            <pc:sldMk cId="693357932" sldId="319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51:31.779" v="1664" actId="962"/>
          <ac:graphicFrameMkLst>
            <pc:docMk/>
            <pc:sldMk cId="693357932" sldId="319"/>
            <ac:graphicFrameMk id="9" creationId="{D8C0161C-FDFE-42BF-8BB4-D0E118C9CC08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06:35.220" v="6140" actId="20577"/>
        <pc:sldMkLst>
          <pc:docMk/>
          <pc:sldMk cId="1523758061" sldId="321"/>
        </pc:sldMkLst>
        <pc:spChg chg="add mod">
          <ac:chgData name="Morrison, Edwina" userId="002b1ff9-c727-4685-b2ab-d3916adbb27e" providerId="ADAL" clId="{9A02D613-D80A-43F6-971A-15F7775A462B}" dt="2019-11-21T16:06:35.220" v="6140" actId="20577"/>
          <ac:spMkLst>
            <pc:docMk/>
            <pc:sldMk cId="1523758061" sldId="321"/>
            <ac:spMk id="4" creationId="{B6C6C5A8-54B2-4658-AD05-C2FACE5D5182}"/>
          </ac:spMkLst>
        </pc:spChg>
        <pc:grpChg chg="mod">
          <ac:chgData name="Morrison, Edwina" userId="002b1ff9-c727-4685-b2ab-d3916adbb27e" providerId="ADAL" clId="{9A02D613-D80A-43F6-971A-15F7775A462B}" dt="2019-11-21T15:50:32.931" v="1236" actId="962"/>
          <ac:grpSpMkLst>
            <pc:docMk/>
            <pc:sldMk cId="1523758061" sldId="321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50:45.907" v="1376" actId="962"/>
          <ac:graphicFrameMkLst>
            <pc:docMk/>
            <pc:sldMk cId="1523758061" sldId="321"/>
            <ac:graphicFrameMk id="11" creationId="{6D8718CB-B8AE-4317-8F4B-ACE384DA88E5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17:01.734" v="6797" actId="20577"/>
        <pc:sldMkLst>
          <pc:docMk/>
          <pc:sldMk cId="3506187714" sldId="322"/>
        </pc:sldMkLst>
        <pc:spChg chg="add mod">
          <ac:chgData name="Morrison, Edwina" userId="002b1ff9-c727-4685-b2ab-d3916adbb27e" providerId="ADAL" clId="{9A02D613-D80A-43F6-971A-15F7775A462B}" dt="2019-11-21T16:17:01.734" v="6797" actId="20577"/>
          <ac:spMkLst>
            <pc:docMk/>
            <pc:sldMk cId="3506187714" sldId="322"/>
            <ac:spMk id="2" creationId="{D9F41B09-1B79-4CFD-BC5B-A0B6024E7AA6}"/>
          </ac:spMkLst>
        </pc:spChg>
        <pc:grpChg chg="mod">
          <ac:chgData name="Morrison, Edwina" userId="002b1ff9-c727-4685-b2ab-d3916adbb27e" providerId="ADAL" clId="{9A02D613-D80A-43F6-971A-15F7775A462B}" dt="2019-11-21T15:57:27.095" v="3897" actId="962"/>
          <ac:grpSpMkLst>
            <pc:docMk/>
            <pc:sldMk cId="3506187714" sldId="322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57:23.270" v="3896" actId="962"/>
          <ac:graphicFrameMkLst>
            <pc:docMk/>
            <pc:sldMk cId="3506187714" sldId="322"/>
            <ac:graphicFrameMk id="11" creationId="{C534BA07-7283-4829-A085-EDFF9A825C3C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16:40.846" v="6776" actId="20577"/>
        <pc:sldMkLst>
          <pc:docMk/>
          <pc:sldMk cId="1160215312" sldId="323"/>
        </pc:sldMkLst>
        <pc:spChg chg="add mod">
          <ac:chgData name="Morrison, Edwina" userId="002b1ff9-c727-4685-b2ab-d3916adbb27e" providerId="ADAL" clId="{9A02D613-D80A-43F6-971A-15F7775A462B}" dt="2019-11-21T16:16:40.846" v="6776" actId="20577"/>
          <ac:spMkLst>
            <pc:docMk/>
            <pc:sldMk cId="1160215312" sldId="323"/>
            <ac:spMk id="4" creationId="{F4EEF8C8-8887-4DE1-B117-F5F2B5902576}"/>
          </ac:spMkLst>
        </pc:spChg>
        <pc:grpChg chg="mod">
          <ac:chgData name="Morrison, Edwina" userId="002b1ff9-c727-4685-b2ab-d3916adbb27e" providerId="ADAL" clId="{9A02D613-D80A-43F6-971A-15F7775A462B}" dt="2019-11-21T15:56:25.359" v="3330" actId="962"/>
          <ac:grpSpMkLst>
            <pc:docMk/>
            <pc:sldMk cId="1160215312" sldId="323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56:42.596" v="3454" actId="962"/>
          <ac:picMkLst>
            <pc:docMk/>
            <pc:sldMk cId="1160215312" sldId="323"/>
            <ac:picMk id="2" creationId="{A276CB05-A48D-4880-A9DF-EF153D606699}"/>
          </ac:picMkLst>
        </pc:picChg>
      </pc:sldChg>
      <pc:sldChg chg="addSp modSp">
        <pc:chgData name="Morrison, Edwina" userId="002b1ff9-c727-4685-b2ab-d3916adbb27e" providerId="ADAL" clId="{9A02D613-D80A-43F6-971A-15F7775A462B}" dt="2019-11-21T16:05:55.950" v="5992" actId="20577"/>
        <pc:sldMkLst>
          <pc:docMk/>
          <pc:sldMk cId="3102489867" sldId="327"/>
        </pc:sldMkLst>
        <pc:spChg chg="add mod">
          <ac:chgData name="Morrison, Edwina" userId="002b1ff9-c727-4685-b2ab-d3916adbb27e" providerId="ADAL" clId="{9A02D613-D80A-43F6-971A-15F7775A462B}" dt="2019-11-21T16:05:55.950" v="5992" actId="20577"/>
          <ac:spMkLst>
            <pc:docMk/>
            <pc:sldMk cId="3102489867" sldId="327"/>
            <ac:spMk id="2" creationId="{6CC7A2F7-E9DF-4EF6-BC13-650F705D6146}"/>
          </ac:spMkLst>
        </pc:spChg>
        <pc:grpChg chg="mod">
          <ac:chgData name="Morrison, Edwina" userId="002b1ff9-c727-4685-b2ab-d3916adbb27e" providerId="ADAL" clId="{9A02D613-D80A-43F6-971A-15F7775A462B}" dt="2019-11-21T15:48:39.701" v="758" actId="962"/>
          <ac:grpSpMkLst>
            <pc:docMk/>
            <pc:sldMk cId="3102489867" sldId="327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48:57.917" v="854" actId="962"/>
          <ac:graphicFrameMkLst>
            <pc:docMk/>
            <pc:sldMk cId="3102489867" sldId="327"/>
            <ac:graphicFrameMk id="11" creationId="{330D6D45-E440-4020-9210-A49BA2222656}"/>
          </ac:graphicFrameMkLst>
        </pc:graphicFrameChg>
      </pc:sldChg>
      <pc:sldChg chg="addSp delSp modSp">
        <pc:chgData name="Morrison, Edwina" userId="002b1ff9-c727-4685-b2ab-d3916adbb27e" providerId="ADAL" clId="{9A02D613-D80A-43F6-971A-15F7775A462B}" dt="2019-11-21T16:17:44.579" v="6808"/>
        <pc:sldMkLst>
          <pc:docMk/>
          <pc:sldMk cId="923198954" sldId="328"/>
        </pc:sldMkLst>
        <pc:spChg chg="add mod">
          <ac:chgData name="Morrison, Edwina" userId="002b1ff9-c727-4685-b2ab-d3916adbb27e" providerId="ADAL" clId="{9A02D613-D80A-43F6-971A-15F7775A462B}" dt="2019-11-21T16:17:44.579" v="6808"/>
          <ac:spMkLst>
            <pc:docMk/>
            <pc:sldMk cId="923198954" sldId="328"/>
            <ac:spMk id="2" creationId="{52386AE6-3B7B-44E3-AA66-3DA14B5437DD}"/>
          </ac:spMkLst>
        </pc:spChg>
        <pc:spChg chg="add del mod">
          <ac:chgData name="Morrison, Edwina" userId="002b1ff9-c727-4685-b2ab-d3916adbb27e" providerId="ADAL" clId="{9A02D613-D80A-43F6-971A-15F7775A462B}" dt="2019-11-21T15:58:47.306" v="4162" actId="962"/>
          <ac:spMkLst>
            <pc:docMk/>
            <pc:sldMk cId="923198954" sldId="328"/>
            <ac:spMk id="4" creationId="{E2E06968-6E95-4D60-A7A7-08394686DA52}"/>
          </ac:spMkLst>
        </pc:spChg>
        <pc:grpChg chg="mod">
          <ac:chgData name="Morrison, Edwina" userId="002b1ff9-c727-4685-b2ab-d3916adbb27e" providerId="ADAL" clId="{9A02D613-D80A-43F6-971A-15F7775A462B}" dt="2019-11-21T15:58:22.382" v="4047" actId="962"/>
          <ac:grpSpMkLst>
            <pc:docMk/>
            <pc:sldMk cId="923198954" sldId="328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58:33.608" v="4159" actId="962"/>
          <ac:graphicFrameMkLst>
            <pc:docMk/>
            <pc:sldMk cId="923198954" sldId="328"/>
            <ac:graphicFrameMk id="9" creationId="{107C2740-463A-44D5-A47D-9ABF5AB1B801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23:03.980" v="7148" actId="20577"/>
        <pc:sldMkLst>
          <pc:docMk/>
          <pc:sldMk cId="3898527977" sldId="330"/>
        </pc:sldMkLst>
        <pc:spChg chg="mod">
          <ac:chgData name="Morrison, Edwina" userId="002b1ff9-c727-4685-b2ab-d3916adbb27e" providerId="ADAL" clId="{9A02D613-D80A-43F6-971A-15F7775A462B}" dt="2019-11-21T15:58:17.108" v="4046" actId="962"/>
          <ac:spMkLst>
            <pc:docMk/>
            <pc:sldMk cId="3898527977" sldId="330"/>
            <ac:spMk id="2" creationId="{CE7446A2-6CCB-4928-99D9-9F7EAB5B62FA}"/>
          </ac:spMkLst>
        </pc:spChg>
        <pc:spChg chg="add mod">
          <ac:chgData name="Morrison, Edwina" userId="002b1ff9-c727-4685-b2ab-d3916adbb27e" providerId="ADAL" clId="{9A02D613-D80A-43F6-971A-15F7775A462B}" dt="2019-11-21T16:23:03.980" v="7148" actId="20577"/>
          <ac:spMkLst>
            <pc:docMk/>
            <pc:sldMk cId="3898527977" sldId="330"/>
            <ac:spMk id="5" creationId="{9A7ADE95-40B6-432D-95AA-4D92CFFB1D95}"/>
          </ac:spMkLst>
        </pc:spChg>
        <pc:grpChg chg="mod">
          <ac:chgData name="Morrison, Edwina" userId="002b1ff9-c727-4685-b2ab-d3916adbb27e" providerId="ADAL" clId="{9A02D613-D80A-43F6-971A-15F7775A462B}" dt="2019-11-21T15:58:12.959" v="4045" actId="962"/>
          <ac:grpSpMkLst>
            <pc:docMk/>
            <pc:sldMk cId="3898527977" sldId="330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57:57.375" v="4044" actId="962"/>
          <ac:graphicFrameMkLst>
            <pc:docMk/>
            <pc:sldMk cId="3898527977" sldId="330"/>
            <ac:graphicFrameMk id="12" creationId="{1CE1BD06-8630-413C-A01D-DFE681AFD724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04:42.741" v="5824" actId="20577"/>
        <pc:sldMkLst>
          <pc:docMk/>
          <pc:sldMk cId="1395426659" sldId="331"/>
        </pc:sldMkLst>
        <pc:spChg chg="add mod">
          <ac:chgData name="Morrison, Edwina" userId="002b1ff9-c727-4685-b2ab-d3916adbb27e" providerId="ADAL" clId="{9A02D613-D80A-43F6-971A-15F7775A462B}" dt="2019-11-21T16:04:42.741" v="5824" actId="20577"/>
          <ac:spMkLst>
            <pc:docMk/>
            <pc:sldMk cId="1395426659" sldId="331"/>
            <ac:spMk id="4" creationId="{E0E453BA-7DDD-4D13-9712-A90A6D05AAD4}"/>
          </ac:spMkLst>
        </pc:spChg>
        <pc:grpChg chg="mod">
          <ac:chgData name="Morrison, Edwina" userId="002b1ff9-c727-4685-b2ab-d3916adbb27e" providerId="ADAL" clId="{9A02D613-D80A-43F6-971A-15F7775A462B}" dt="2019-11-21T15:47:44.029" v="555" actId="962"/>
          <ac:grpSpMkLst>
            <pc:docMk/>
            <pc:sldMk cId="1395426659" sldId="331"/>
            <ac:grpSpMk id="7" creationId="{00000000-0000-0000-0000-000000000000}"/>
          </ac:grpSpMkLst>
        </pc:grpChg>
      </pc:sldChg>
      <pc:sldChg chg="addSp modSp">
        <pc:chgData name="Morrison, Edwina" userId="002b1ff9-c727-4685-b2ab-d3916adbb27e" providerId="ADAL" clId="{9A02D613-D80A-43F6-971A-15F7775A462B}" dt="2019-11-21T16:04:06.460" v="5758" actId="20577"/>
        <pc:sldMkLst>
          <pc:docMk/>
          <pc:sldMk cId="2905837155" sldId="332"/>
        </pc:sldMkLst>
        <pc:spChg chg="add mod">
          <ac:chgData name="Morrison, Edwina" userId="002b1ff9-c727-4685-b2ab-d3916adbb27e" providerId="ADAL" clId="{9A02D613-D80A-43F6-971A-15F7775A462B}" dt="2019-11-21T16:04:06.460" v="5758" actId="20577"/>
          <ac:spMkLst>
            <pc:docMk/>
            <pc:sldMk cId="2905837155" sldId="332"/>
            <ac:spMk id="4" creationId="{A557FF17-960F-4C54-9BC6-356947829D40}"/>
          </ac:spMkLst>
        </pc:spChg>
        <pc:grpChg chg="mod">
          <ac:chgData name="Morrison, Edwina" userId="002b1ff9-c727-4685-b2ab-d3916adbb27e" providerId="ADAL" clId="{9A02D613-D80A-43F6-971A-15F7775A462B}" dt="2019-11-21T15:47:02.534" v="362" actId="962"/>
          <ac:grpSpMkLst>
            <pc:docMk/>
            <pc:sldMk cId="2905837155" sldId="332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47:32.398" v="552" actId="962"/>
          <ac:picMkLst>
            <pc:docMk/>
            <pc:sldMk cId="2905837155" sldId="332"/>
            <ac:picMk id="2" creationId="{AA6FAAF7-3DF5-4A1B-8A5D-F40799FB3A80}"/>
          </ac:picMkLst>
        </pc:picChg>
      </pc:sldChg>
      <pc:sldChg chg="addSp modSp">
        <pc:chgData name="Morrison, Edwina" userId="002b1ff9-c727-4685-b2ab-d3916adbb27e" providerId="ADAL" clId="{9A02D613-D80A-43F6-971A-15F7775A462B}" dt="2019-11-21T16:03:39.549" v="5670" actId="20577"/>
        <pc:sldMkLst>
          <pc:docMk/>
          <pc:sldMk cId="3320285774" sldId="333"/>
        </pc:sldMkLst>
        <pc:spChg chg="add mod">
          <ac:chgData name="Morrison, Edwina" userId="002b1ff9-c727-4685-b2ab-d3916adbb27e" providerId="ADAL" clId="{9A02D613-D80A-43F6-971A-15F7775A462B}" dt="2019-11-21T16:03:39.549" v="5670" actId="20577"/>
          <ac:spMkLst>
            <pc:docMk/>
            <pc:sldMk cId="3320285774" sldId="333"/>
            <ac:spMk id="2" creationId="{95CB4EA9-2143-4CCF-8271-ACF677E4A52E}"/>
          </ac:spMkLst>
        </pc:spChg>
        <pc:grpChg chg="mod">
          <ac:chgData name="Morrison, Edwina" userId="002b1ff9-c727-4685-b2ab-d3916adbb27e" providerId="ADAL" clId="{9A02D613-D80A-43F6-971A-15F7775A462B}" dt="2019-11-21T15:46:31.922" v="361" actId="962"/>
          <ac:grpSpMkLst>
            <pc:docMk/>
            <pc:sldMk cId="3320285774" sldId="333"/>
            <ac:grpSpMk id="7" creationId="{00000000-0000-0000-0000-000000000000}"/>
          </ac:grpSpMkLst>
        </pc:grpChg>
      </pc:sldChg>
      <pc:sldChg chg="addSp modSp">
        <pc:chgData name="Morrison, Edwina" userId="002b1ff9-c727-4685-b2ab-d3916adbb27e" providerId="ADAL" clId="{9A02D613-D80A-43F6-971A-15F7775A462B}" dt="2019-11-21T16:22:35.188" v="7134" actId="20577"/>
        <pc:sldMkLst>
          <pc:docMk/>
          <pc:sldMk cId="3502127291" sldId="334"/>
        </pc:sldMkLst>
        <pc:spChg chg="add mod">
          <ac:chgData name="Morrison, Edwina" userId="002b1ff9-c727-4685-b2ab-d3916adbb27e" providerId="ADAL" clId="{9A02D613-D80A-43F6-971A-15F7775A462B}" dt="2019-11-21T16:22:35.188" v="7134" actId="20577"/>
          <ac:spMkLst>
            <pc:docMk/>
            <pc:sldMk cId="3502127291" sldId="334"/>
            <ac:spMk id="2" creationId="{8A1209A1-8590-40D7-854E-669853CE4D48}"/>
          </ac:spMkLst>
        </pc:spChg>
        <pc:grpChg chg="mod">
          <ac:chgData name="Morrison, Edwina" userId="002b1ff9-c727-4685-b2ab-d3916adbb27e" providerId="ADAL" clId="{9A02D613-D80A-43F6-971A-15F7775A462B}" dt="2019-11-21T15:49:01.585" v="855" actId="962"/>
          <ac:grpSpMkLst>
            <pc:docMk/>
            <pc:sldMk cId="3502127291" sldId="334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49:18.670" v="938"/>
          <ac:graphicFrameMkLst>
            <pc:docMk/>
            <pc:sldMk cId="3502127291" sldId="334"/>
            <ac:graphicFrameMk id="9" creationId="{73FFF67B-7309-4F20-BB33-2B605FD584DB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06:18.003" v="6073" actId="20577"/>
        <pc:sldMkLst>
          <pc:docMk/>
          <pc:sldMk cId="3593142453" sldId="335"/>
        </pc:sldMkLst>
        <pc:spChg chg="add mod">
          <ac:chgData name="Morrison, Edwina" userId="002b1ff9-c727-4685-b2ab-d3916adbb27e" providerId="ADAL" clId="{9A02D613-D80A-43F6-971A-15F7775A462B}" dt="2019-11-21T16:06:18.003" v="6073" actId="20577"/>
          <ac:spMkLst>
            <pc:docMk/>
            <pc:sldMk cId="3593142453" sldId="335"/>
            <ac:spMk id="2" creationId="{72BBB4A3-3AB8-4AF9-B064-C38840684190}"/>
          </ac:spMkLst>
        </pc:spChg>
        <pc:grpChg chg="mod">
          <ac:chgData name="Morrison, Edwina" userId="002b1ff9-c727-4685-b2ab-d3916adbb27e" providerId="ADAL" clId="{9A02D613-D80A-43F6-971A-15F7775A462B}" dt="2019-11-21T15:49:26.561" v="939" actId="962"/>
          <ac:grpSpMkLst>
            <pc:docMk/>
            <pc:sldMk cId="3593142453" sldId="335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50:00.356" v="1235" actId="962"/>
          <ac:graphicFrameMkLst>
            <pc:docMk/>
            <pc:sldMk cId="3593142453" sldId="335"/>
            <ac:graphicFrameMk id="14" creationId="{5C42AED7-AF2E-4590-97D1-A55A5A6A4BE9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06:51.251" v="6184" actId="20577"/>
        <pc:sldMkLst>
          <pc:docMk/>
          <pc:sldMk cId="2624452910" sldId="336"/>
        </pc:sldMkLst>
        <pc:spChg chg="add mod">
          <ac:chgData name="Morrison, Edwina" userId="002b1ff9-c727-4685-b2ab-d3916adbb27e" providerId="ADAL" clId="{9A02D613-D80A-43F6-971A-15F7775A462B}" dt="2019-11-21T16:06:51.251" v="6184" actId="20577"/>
          <ac:spMkLst>
            <pc:docMk/>
            <pc:sldMk cId="2624452910" sldId="336"/>
            <ac:spMk id="2" creationId="{53ACCC07-E8BD-40C4-9B27-C5E3ACA522F9}"/>
          </ac:spMkLst>
        </pc:spChg>
        <pc:grpChg chg="mod">
          <ac:chgData name="Morrison, Edwina" userId="002b1ff9-c727-4685-b2ab-d3916adbb27e" providerId="ADAL" clId="{9A02D613-D80A-43F6-971A-15F7775A462B}" dt="2019-11-21T15:50:50.883" v="1377" actId="962"/>
          <ac:grpSpMkLst>
            <pc:docMk/>
            <pc:sldMk cId="2624452910" sldId="336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51:08.419" v="1497" actId="962"/>
          <ac:graphicFrameMkLst>
            <pc:docMk/>
            <pc:sldMk cId="2624452910" sldId="336"/>
            <ac:graphicFrameMk id="9" creationId="{D7CD8F6C-2FF5-4E0F-8A6E-8EE4DE2E2F3F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11:44" v="6311" actId="20577"/>
        <pc:sldMkLst>
          <pc:docMk/>
          <pc:sldMk cId="925312886" sldId="337"/>
        </pc:sldMkLst>
        <pc:spChg chg="add mod">
          <ac:chgData name="Morrison, Edwina" userId="002b1ff9-c727-4685-b2ab-d3916adbb27e" providerId="ADAL" clId="{9A02D613-D80A-43F6-971A-15F7775A462B}" dt="2019-11-21T16:11:44" v="6311" actId="20577"/>
          <ac:spMkLst>
            <pc:docMk/>
            <pc:sldMk cId="925312886" sldId="337"/>
            <ac:spMk id="2" creationId="{1516C526-7425-456D-922C-63C77A41BBE8}"/>
          </ac:spMkLst>
        </pc:spChg>
        <pc:grpChg chg="mod">
          <ac:chgData name="Morrison, Edwina" userId="002b1ff9-c727-4685-b2ab-d3916adbb27e" providerId="ADAL" clId="{9A02D613-D80A-43F6-971A-15F7775A462B}" dt="2019-11-21T15:51:36.022" v="1665" actId="962"/>
          <ac:grpSpMkLst>
            <pc:docMk/>
            <pc:sldMk cId="925312886" sldId="337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52:30.898" v="2015" actId="962"/>
          <ac:picMkLst>
            <pc:docMk/>
            <pc:sldMk cId="925312886" sldId="337"/>
            <ac:picMk id="4" creationId="{56F91E94-0102-4041-B127-282A405448B3}"/>
          </ac:picMkLst>
        </pc:picChg>
      </pc:sldChg>
      <pc:sldChg chg="addSp modSp">
        <pc:chgData name="Morrison, Edwina" userId="002b1ff9-c727-4685-b2ab-d3916adbb27e" providerId="ADAL" clId="{9A02D613-D80A-43F6-971A-15F7775A462B}" dt="2019-11-21T16:20:48.244" v="7050" actId="20577"/>
        <pc:sldMkLst>
          <pc:docMk/>
          <pc:sldMk cId="729450285" sldId="339"/>
        </pc:sldMkLst>
        <pc:spChg chg="add mod">
          <ac:chgData name="Morrison, Edwina" userId="002b1ff9-c727-4685-b2ab-d3916adbb27e" providerId="ADAL" clId="{9A02D613-D80A-43F6-971A-15F7775A462B}" dt="2019-11-21T16:20:48.244" v="7050" actId="20577"/>
          <ac:spMkLst>
            <pc:docMk/>
            <pc:sldMk cId="729450285" sldId="339"/>
            <ac:spMk id="4" creationId="{ABA65BE3-B5B4-4B8E-9D15-CF332CA2B8E8}"/>
          </ac:spMkLst>
        </pc:spChg>
        <pc:grpChg chg="mod">
          <ac:chgData name="Morrison, Edwina" userId="002b1ff9-c727-4685-b2ab-d3916adbb27e" providerId="ADAL" clId="{9A02D613-D80A-43F6-971A-15F7775A462B}" dt="2019-11-21T16:01:05.869" v="5017" actId="962"/>
          <ac:grpSpMkLst>
            <pc:docMk/>
            <pc:sldMk cId="729450285" sldId="339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6:01:39.207" v="5311" actId="962"/>
          <ac:picMkLst>
            <pc:docMk/>
            <pc:sldMk cId="729450285" sldId="339"/>
            <ac:picMk id="2" creationId="{EFA9A925-879C-4837-9002-B6424770C19B}"/>
          </ac:picMkLst>
        </pc:picChg>
      </pc:sldChg>
      <pc:sldChg chg="addSp modSp">
        <pc:chgData name="Morrison, Edwina" userId="002b1ff9-c727-4685-b2ab-d3916adbb27e" providerId="ADAL" clId="{9A02D613-D80A-43F6-971A-15F7775A462B}" dt="2019-11-21T16:15:24.983" v="6656" actId="20577"/>
        <pc:sldMkLst>
          <pc:docMk/>
          <pc:sldMk cId="4228114014" sldId="340"/>
        </pc:sldMkLst>
        <pc:spChg chg="add mod">
          <ac:chgData name="Morrison, Edwina" userId="002b1ff9-c727-4685-b2ab-d3916adbb27e" providerId="ADAL" clId="{9A02D613-D80A-43F6-971A-15F7775A462B}" dt="2019-11-21T16:15:24.983" v="6656" actId="20577"/>
          <ac:spMkLst>
            <pc:docMk/>
            <pc:sldMk cId="4228114014" sldId="340"/>
            <ac:spMk id="4" creationId="{AEDCD140-43A0-439A-BCA7-6780BB75CB2B}"/>
          </ac:spMkLst>
        </pc:spChg>
        <pc:grpChg chg="mod">
          <ac:chgData name="Morrison, Edwina" userId="002b1ff9-c727-4685-b2ab-d3916adbb27e" providerId="ADAL" clId="{9A02D613-D80A-43F6-971A-15F7775A462B}" dt="2019-11-21T15:54:35.641" v="2641" actId="962"/>
          <ac:grpSpMkLst>
            <pc:docMk/>
            <pc:sldMk cId="4228114014" sldId="340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55:31.009" v="2979" actId="962"/>
          <ac:picMkLst>
            <pc:docMk/>
            <pc:sldMk cId="4228114014" sldId="340"/>
            <ac:picMk id="2" creationId="{74792ECA-37AE-4E46-A746-A72C5A5FB048}"/>
          </ac:picMkLst>
        </pc:picChg>
      </pc:sldChg>
      <pc:sldChg chg="addSp modSp">
        <pc:chgData name="Morrison, Edwina" userId="002b1ff9-c727-4685-b2ab-d3916adbb27e" providerId="ADAL" clId="{9A02D613-D80A-43F6-971A-15F7775A462B}" dt="2019-11-21T16:12:47.952" v="6492" actId="6549"/>
        <pc:sldMkLst>
          <pc:docMk/>
          <pc:sldMk cId="2091166883" sldId="343"/>
        </pc:sldMkLst>
        <pc:spChg chg="add mod">
          <ac:chgData name="Morrison, Edwina" userId="002b1ff9-c727-4685-b2ab-d3916adbb27e" providerId="ADAL" clId="{9A02D613-D80A-43F6-971A-15F7775A462B}" dt="2019-11-21T16:12:47.952" v="6492" actId="6549"/>
          <ac:spMkLst>
            <pc:docMk/>
            <pc:sldMk cId="2091166883" sldId="343"/>
            <ac:spMk id="4" creationId="{A2BCDB41-59B6-4ACE-8ED5-9C4A0EA8C7EA}"/>
          </ac:spMkLst>
        </pc:spChg>
        <pc:grpChg chg="mod">
          <ac:chgData name="Morrison, Edwina" userId="002b1ff9-c727-4685-b2ab-d3916adbb27e" providerId="ADAL" clId="{9A02D613-D80A-43F6-971A-15F7775A462B}" dt="2019-11-21T15:52:37.218" v="2016" actId="962"/>
          <ac:grpSpMkLst>
            <pc:docMk/>
            <pc:sldMk cId="2091166883" sldId="343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53:20.434" v="2224" actId="962"/>
          <ac:picMkLst>
            <pc:docMk/>
            <pc:sldMk cId="2091166883" sldId="343"/>
            <ac:picMk id="2" creationId="{8F2E8CCF-1AFD-4347-9465-43948A2F68B2}"/>
          </ac:picMkLst>
        </pc:picChg>
      </pc:sldChg>
      <pc:sldChg chg="addSp modSp">
        <pc:chgData name="Morrison, Edwina" userId="002b1ff9-c727-4685-b2ab-d3916adbb27e" providerId="ADAL" clId="{9A02D613-D80A-43F6-971A-15F7775A462B}" dt="2019-11-21T16:18:58.861" v="6884" actId="20577"/>
        <pc:sldMkLst>
          <pc:docMk/>
          <pc:sldMk cId="2009489488" sldId="344"/>
        </pc:sldMkLst>
        <pc:spChg chg="add mod">
          <ac:chgData name="Morrison, Edwina" userId="002b1ff9-c727-4685-b2ab-d3916adbb27e" providerId="ADAL" clId="{9A02D613-D80A-43F6-971A-15F7775A462B}" dt="2019-11-21T16:18:58.861" v="6884" actId="20577"/>
          <ac:spMkLst>
            <pc:docMk/>
            <pc:sldMk cId="2009489488" sldId="344"/>
            <ac:spMk id="2" creationId="{4F414390-AB5C-488E-81EA-F69AA84254A3}"/>
          </ac:spMkLst>
        </pc:spChg>
        <pc:grpChg chg="mod">
          <ac:chgData name="Morrison, Edwina" userId="002b1ff9-c727-4685-b2ab-d3916adbb27e" providerId="ADAL" clId="{9A02D613-D80A-43F6-971A-15F7775A462B}" dt="2019-11-21T15:59:18.890" v="4262" actId="962"/>
          <ac:grpSpMkLst>
            <pc:docMk/>
            <pc:sldMk cId="2009489488" sldId="344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59:37.327" v="4416" actId="962"/>
          <ac:picMkLst>
            <pc:docMk/>
            <pc:sldMk cId="2009489488" sldId="344"/>
            <ac:picMk id="4" creationId="{3C77956F-3237-4DCE-9849-D4A3A51BF175}"/>
          </ac:picMkLst>
        </pc:picChg>
      </pc:sldChg>
      <pc:sldChg chg="addSp modSp">
        <pc:chgData name="Morrison, Edwina" userId="002b1ff9-c727-4685-b2ab-d3916adbb27e" providerId="ADAL" clId="{9A02D613-D80A-43F6-971A-15F7775A462B}" dt="2019-11-21T16:14:14.680" v="6591" actId="20577"/>
        <pc:sldMkLst>
          <pc:docMk/>
          <pc:sldMk cId="2167879867" sldId="346"/>
        </pc:sldMkLst>
        <pc:spChg chg="add mod">
          <ac:chgData name="Morrison, Edwina" userId="002b1ff9-c727-4685-b2ab-d3916adbb27e" providerId="ADAL" clId="{9A02D613-D80A-43F6-971A-15F7775A462B}" dt="2019-11-21T16:14:14.680" v="6591" actId="20577"/>
          <ac:spMkLst>
            <pc:docMk/>
            <pc:sldMk cId="2167879867" sldId="346"/>
            <ac:spMk id="2" creationId="{F193010E-5D39-4F0E-9114-851D205D726C}"/>
          </ac:spMkLst>
        </pc:spChg>
        <pc:grpChg chg="mod">
          <ac:chgData name="Morrison, Edwina" userId="002b1ff9-c727-4685-b2ab-d3916adbb27e" providerId="ADAL" clId="{9A02D613-D80A-43F6-971A-15F7775A462B}" dt="2019-11-21T15:54:04.776" v="2422" actId="962"/>
          <ac:grpSpMkLst>
            <pc:docMk/>
            <pc:sldMk cId="2167879867" sldId="346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54:32.961" v="2640" actId="962"/>
          <ac:picMkLst>
            <pc:docMk/>
            <pc:sldMk cId="2167879867" sldId="346"/>
            <ac:picMk id="4" creationId="{F4039235-AD42-4EF0-B22A-DFA028A40F6F}"/>
          </ac:picMkLst>
        </pc:picChg>
      </pc:sldChg>
      <pc:sldChg chg="addSp modSp">
        <pc:chgData name="Morrison, Edwina" userId="002b1ff9-c727-4685-b2ab-d3916adbb27e" providerId="ADAL" clId="{9A02D613-D80A-43F6-971A-15F7775A462B}" dt="2019-11-21T16:12:30.338" v="6473" actId="20577"/>
        <pc:sldMkLst>
          <pc:docMk/>
          <pc:sldMk cId="1553992678" sldId="347"/>
        </pc:sldMkLst>
        <pc:spChg chg="add mod">
          <ac:chgData name="Morrison, Edwina" userId="002b1ff9-c727-4685-b2ab-d3916adbb27e" providerId="ADAL" clId="{9A02D613-D80A-43F6-971A-15F7775A462B}" dt="2019-11-21T16:12:30.338" v="6473" actId="20577"/>
          <ac:spMkLst>
            <pc:docMk/>
            <pc:sldMk cId="1553992678" sldId="347"/>
            <ac:spMk id="4" creationId="{A2B03B08-97B1-4CA6-93FE-4E1B5EEF826D}"/>
          </ac:spMkLst>
        </pc:spChg>
        <pc:grpChg chg="mod">
          <ac:chgData name="Morrison, Edwina" userId="002b1ff9-c727-4685-b2ab-d3916adbb27e" providerId="ADAL" clId="{9A02D613-D80A-43F6-971A-15F7775A462B}" dt="2019-11-21T15:53:23.409" v="2225" actId="962"/>
          <ac:grpSpMkLst>
            <pc:docMk/>
            <pc:sldMk cId="1553992678" sldId="347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54:02.072" v="2421" actId="962"/>
          <ac:picMkLst>
            <pc:docMk/>
            <pc:sldMk cId="1553992678" sldId="347"/>
            <ac:picMk id="2" creationId="{7F9876C2-4C25-4577-BC30-06D303862E17}"/>
          </ac:picMkLst>
        </pc:picChg>
      </pc:sldChg>
      <pc:sldChg chg="addSp modSp">
        <pc:chgData name="Morrison, Edwina" userId="002b1ff9-c727-4685-b2ab-d3916adbb27e" providerId="ADAL" clId="{9A02D613-D80A-43F6-971A-15F7775A462B}" dt="2019-11-21T16:16:04.078" v="6727" actId="20577"/>
        <pc:sldMkLst>
          <pc:docMk/>
          <pc:sldMk cId="724057782" sldId="348"/>
        </pc:sldMkLst>
        <pc:spChg chg="add mod">
          <ac:chgData name="Morrison, Edwina" userId="002b1ff9-c727-4685-b2ab-d3916adbb27e" providerId="ADAL" clId="{9A02D613-D80A-43F6-971A-15F7775A462B}" dt="2019-11-21T16:16:04.078" v="6727" actId="20577"/>
          <ac:spMkLst>
            <pc:docMk/>
            <pc:sldMk cId="724057782" sldId="348"/>
            <ac:spMk id="2" creationId="{1F2A2494-6E7C-4CD7-8CA2-3DBD4312DD33}"/>
          </ac:spMkLst>
        </pc:spChg>
        <pc:grpChg chg="mod">
          <ac:chgData name="Morrison, Edwina" userId="002b1ff9-c727-4685-b2ab-d3916adbb27e" providerId="ADAL" clId="{9A02D613-D80A-43F6-971A-15F7775A462B}" dt="2019-11-21T15:55:34.620" v="2980" actId="962"/>
          <ac:grpSpMkLst>
            <pc:docMk/>
            <pc:sldMk cId="724057782" sldId="348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55:57.352" v="3162" actId="962"/>
          <ac:picMkLst>
            <pc:docMk/>
            <pc:sldMk cId="724057782" sldId="348"/>
            <ac:picMk id="4" creationId="{3BD72A23-5C66-4FE3-BAAD-29241AAD6155}"/>
          </ac:picMkLst>
        </pc:picChg>
      </pc:sldChg>
      <pc:sldChg chg="addSp modSp">
        <pc:chgData name="Morrison, Edwina" userId="002b1ff9-c727-4685-b2ab-d3916adbb27e" providerId="ADAL" clId="{9A02D613-D80A-43F6-971A-15F7775A462B}" dt="2019-11-21T16:16:26.447" v="6743" actId="20577"/>
        <pc:sldMkLst>
          <pc:docMk/>
          <pc:sldMk cId="3080121336" sldId="349"/>
        </pc:sldMkLst>
        <pc:spChg chg="add mod">
          <ac:chgData name="Morrison, Edwina" userId="002b1ff9-c727-4685-b2ab-d3916adbb27e" providerId="ADAL" clId="{9A02D613-D80A-43F6-971A-15F7775A462B}" dt="2019-11-21T16:16:26.447" v="6743" actId="20577"/>
          <ac:spMkLst>
            <pc:docMk/>
            <pc:sldMk cId="3080121336" sldId="349"/>
            <ac:spMk id="4" creationId="{30B90AD2-88C3-4066-AC3D-E39B2A4849E5}"/>
          </ac:spMkLst>
        </pc:spChg>
        <pc:grpChg chg="mod">
          <ac:chgData name="Morrison, Edwina" userId="002b1ff9-c727-4685-b2ab-d3916adbb27e" providerId="ADAL" clId="{9A02D613-D80A-43F6-971A-15F7775A462B}" dt="2019-11-21T15:56:00.695" v="3163" actId="962"/>
          <ac:grpSpMkLst>
            <pc:docMk/>
            <pc:sldMk cId="3080121336" sldId="349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56:20.717" v="3329" actId="962"/>
          <ac:picMkLst>
            <pc:docMk/>
            <pc:sldMk cId="3080121336" sldId="349"/>
            <ac:picMk id="2" creationId="{5A4930AE-B2CA-447C-904E-C12B878261E2}"/>
          </ac:picMkLst>
        </pc:picChg>
      </pc:sldChg>
      <pc:sldChg chg="addSp modSp">
        <pc:chgData name="Morrison, Edwina" userId="002b1ff9-c727-4685-b2ab-d3916adbb27e" providerId="ADAL" clId="{9A02D613-D80A-43F6-971A-15F7775A462B}" dt="2019-11-21T16:23:46.467" v="7219" actId="20577"/>
        <pc:sldMkLst>
          <pc:docMk/>
          <pc:sldMk cId="1110928771" sldId="350"/>
        </pc:sldMkLst>
        <pc:spChg chg="add mod">
          <ac:chgData name="Morrison, Edwina" userId="002b1ff9-c727-4685-b2ab-d3916adbb27e" providerId="ADAL" clId="{9A02D613-D80A-43F6-971A-15F7775A462B}" dt="2019-11-21T16:23:46.467" v="7219" actId="20577"/>
          <ac:spMkLst>
            <pc:docMk/>
            <pc:sldMk cId="1110928771" sldId="350"/>
            <ac:spMk id="2" creationId="{0FA8188C-E831-4AEA-9C49-66A6B69AA7CB}"/>
          </ac:spMkLst>
        </pc:spChg>
        <pc:grpChg chg="mod">
          <ac:chgData name="Morrison, Edwina" userId="002b1ff9-c727-4685-b2ab-d3916adbb27e" providerId="ADAL" clId="{9A02D613-D80A-43F6-971A-15F7775A462B}" dt="2019-11-21T15:58:52.722" v="4164" actId="962"/>
          <ac:grpSpMkLst>
            <pc:docMk/>
            <pc:sldMk cId="1110928771" sldId="350"/>
            <ac:grpSpMk id="7" creationId="{00000000-0000-0000-0000-000000000000}"/>
          </ac:grpSpMkLst>
        </pc:grpChg>
      </pc:sldChg>
      <pc:sldChg chg="addSp modSp">
        <pc:chgData name="Morrison, Edwina" userId="002b1ff9-c727-4685-b2ab-d3916adbb27e" providerId="ADAL" clId="{9A02D613-D80A-43F6-971A-15F7775A462B}" dt="2019-11-21T16:21:07.429" v="7113" actId="20577"/>
        <pc:sldMkLst>
          <pc:docMk/>
          <pc:sldMk cId="3482505268" sldId="352"/>
        </pc:sldMkLst>
        <pc:spChg chg="add mod">
          <ac:chgData name="Morrison, Edwina" userId="002b1ff9-c727-4685-b2ab-d3916adbb27e" providerId="ADAL" clId="{9A02D613-D80A-43F6-971A-15F7775A462B}" dt="2019-11-21T16:21:07.429" v="7113" actId="20577"/>
          <ac:spMkLst>
            <pc:docMk/>
            <pc:sldMk cId="3482505268" sldId="352"/>
            <ac:spMk id="4" creationId="{9BC2C0F4-8F8C-494D-A06C-ACAED2A33AD6}"/>
          </ac:spMkLst>
        </pc:spChg>
        <pc:grpChg chg="mod">
          <ac:chgData name="Morrison, Edwina" userId="002b1ff9-c727-4685-b2ab-d3916adbb27e" providerId="ADAL" clId="{9A02D613-D80A-43F6-971A-15F7775A462B}" dt="2019-11-21T16:01:42.437" v="5312" actId="962"/>
          <ac:grpSpMkLst>
            <pc:docMk/>
            <pc:sldMk cId="3482505268" sldId="352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6:01:59.694" v="5448" actId="962"/>
          <ac:picMkLst>
            <pc:docMk/>
            <pc:sldMk cId="3482505268" sldId="352"/>
            <ac:picMk id="2" creationId="{C613576E-6EED-4B44-AC59-F64F6BB2115A}"/>
          </ac:picMkLst>
        </pc:picChg>
      </pc:sldChg>
      <pc:sldChg chg="addSp modSp">
        <pc:chgData name="Morrison, Edwina" userId="002b1ff9-c727-4685-b2ab-d3916adbb27e" providerId="ADAL" clId="{9A02D613-D80A-43F6-971A-15F7775A462B}" dt="2019-11-21T16:17:14.271" v="6802" actId="20577"/>
        <pc:sldMkLst>
          <pc:docMk/>
          <pc:sldMk cId="2461238659" sldId="353"/>
        </pc:sldMkLst>
        <pc:spChg chg="add mod">
          <ac:chgData name="Morrison, Edwina" userId="002b1ff9-c727-4685-b2ab-d3916adbb27e" providerId="ADAL" clId="{9A02D613-D80A-43F6-971A-15F7775A462B}" dt="2019-11-21T16:17:14.271" v="6802" actId="20577"/>
          <ac:spMkLst>
            <pc:docMk/>
            <pc:sldMk cId="2461238659" sldId="353"/>
            <ac:spMk id="4" creationId="{8C79ED2C-E588-4544-B98D-8B37C691A259}"/>
          </ac:spMkLst>
        </pc:spChg>
        <pc:grpChg chg="mod">
          <ac:chgData name="Morrison, Edwina" userId="002b1ff9-c727-4685-b2ab-d3916adbb27e" providerId="ADAL" clId="{9A02D613-D80A-43F6-971A-15F7775A462B}" dt="2019-11-21T15:57:29.182" v="3898" actId="962"/>
          <ac:grpSpMkLst>
            <pc:docMk/>
            <pc:sldMk cId="2461238659" sldId="353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57:41.767" v="4016" actId="962"/>
          <ac:graphicFrameMkLst>
            <pc:docMk/>
            <pc:sldMk cId="2461238659" sldId="353"/>
            <ac:graphicFrameMk id="9" creationId="{8A71D69B-2082-44EF-A375-44A430234D96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18:32.674" v="6821"/>
        <pc:sldMkLst>
          <pc:docMk/>
          <pc:sldMk cId="3289485324" sldId="354"/>
        </pc:sldMkLst>
        <pc:spChg chg="add mod">
          <ac:chgData name="Morrison, Edwina" userId="002b1ff9-c727-4685-b2ab-d3916adbb27e" providerId="ADAL" clId="{9A02D613-D80A-43F6-971A-15F7775A462B}" dt="2019-11-21T16:18:32.674" v="6821"/>
          <ac:spMkLst>
            <pc:docMk/>
            <pc:sldMk cId="3289485324" sldId="354"/>
            <ac:spMk id="2" creationId="{60894986-6EAF-4B7A-B716-8E19929CDC7E}"/>
          </ac:spMkLst>
        </pc:spChg>
        <pc:grpChg chg="mod">
          <ac:chgData name="Morrison, Edwina" userId="002b1ff9-c727-4685-b2ab-d3916adbb27e" providerId="ADAL" clId="{9A02D613-D80A-43F6-971A-15F7775A462B}" dt="2019-11-21T15:59:16.946" v="4261" actId="962"/>
          <ac:grpSpMkLst>
            <pc:docMk/>
            <pc:sldMk cId="3289485324" sldId="354"/>
            <ac:grpSpMk id="7" creationId="{00000000-0000-0000-0000-000000000000}"/>
          </ac:grpSpMkLst>
        </pc:grpChg>
        <pc:graphicFrameChg chg="mod">
          <ac:chgData name="Morrison, Edwina" userId="002b1ff9-c727-4685-b2ab-d3916adbb27e" providerId="ADAL" clId="{9A02D613-D80A-43F6-971A-15F7775A462B}" dt="2019-11-21T15:59:04.367" v="4260" actId="962"/>
          <ac:graphicFrameMkLst>
            <pc:docMk/>
            <pc:sldMk cId="3289485324" sldId="354"/>
            <ac:graphicFrameMk id="11" creationId="{41B87D50-4A0A-41DD-9682-1335EC77DB7E}"/>
          </ac:graphicFrameMkLst>
        </pc:graphicFrameChg>
      </pc:sldChg>
      <pc:sldChg chg="addSp modSp">
        <pc:chgData name="Morrison, Edwina" userId="002b1ff9-c727-4685-b2ab-d3916adbb27e" providerId="ADAL" clId="{9A02D613-D80A-43F6-971A-15F7775A462B}" dt="2019-11-21T16:19:16.596" v="6922" actId="20577"/>
        <pc:sldMkLst>
          <pc:docMk/>
          <pc:sldMk cId="2017865964" sldId="355"/>
        </pc:sldMkLst>
        <pc:spChg chg="add mod">
          <ac:chgData name="Morrison, Edwina" userId="002b1ff9-c727-4685-b2ab-d3916adbb27e" providerId="ADAL" clId="{9A02D613-D80A-43F6-971A-15F7775A462B}" dt="2019-11-21T16:19:16.596" v="6922" actId="20577"/>
          <ac:spMkLst>
            <pc:docMk/>
            <pc:sldMk cId="2017865964" sldId="355"/>
            <ac:spMk id="4" creationId="{34477EA9-A114-43E5-812A-8730C6F086CA}"/>
          </ac:spMkLst>
        </pc:spChg>
        <pc:grpChg chg="mod">
          <ac:chgData name="Morrison, Edwina" userId="002b1ff9-c727-4685-b2ab-d3916adbb27e" providerId="ADAL" clId="{9A02D613-D80A-43F6-971A-15F7775A462B}" dt="2019-11-21T15:59:43.942" v="4417" actId="962"/>
          <ac:grpSpMkLst>
            <pc:docMk/>
            <pc:sldMk cId="2017865964" sldId="355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6:00:09.406" v="4683" actId="962"/>
          <ac:picMkLst>
            <pc:docMk/>
            <pc:sldMk cId="2017865964" sldId="355"/>
            <ac:picMk id="2" creationId="{D6D6979B-9BC1-48D4-9BA5-61BAC4628E6F}"/>
          </ac:picMkLst>
        </pc:picChg>
      </pc:sldChg>
      <pc:sldChg chg="addSp modSp">
        <pc:chgData name="Morrison, Edwina" userId="002b1ff9-c727-4685-b2ab-d3916adbb27e" providerId="ADAL" clId="{9A02D613-D80A-43F6-971A-15F7775A462B}" dt="2019-11-21T16:21:51.065" v="7123" actId="27636"/>
        <pc:sldMkLst>
          <pc:docMk/>
          <pc:sldMk cId="2537457851" sldId="356"/>
        </pc:sldMkLst>
        <pc:spChg chg="add mod">
          <ac:chgData name="Morrison, Edwina" userId="002b1ff9-c727-4685-b2ab-d3916adbb27e" providerId="ADAL" clId="{9A02D613-D80A-43F6-971A-15F7775A462B}" dt="2019-11-21T16:21:51.065" v="7123" actId="27636"/>
          <ac:spMkLst>
            <pc:docMk/>
            <pc:sldMk cId="2537457851" sldId="356"/>
            <ac:spMk id="5" creationId="{2F2F2762-0ACF-403B-8B66-D4D39EF83654}"/>
          </ac:spMkLst>
        </pc:spChg>
        <pc:grpChg chg="mod">
          <ac:chgData name="Morrison, Edwina" userId="002b1ff9-c727-4685-b2ab-d3916adbb27e" providerId="ADAL" clId="{9A02D613-D80A-43F6-971A-15F7775A462B}" dt="2019-11-21T16:02:06.529" v="5449" actId="962"/>
          <ac:grpSpMkLst>
            <pc:docMk/>
            <pc:sldMk cId="2537457851" sldId="356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6:02:25.430" v="5589" actId="962"/>
          <ac:picMkLst>
            <pc:docMk/>
            <pc:sldMk cId="2537457851" sldId="356"/>
            <ac:picMk id="2" creationId="{06775613-E330-457E-8AD1-91AA352540BC}"/>
          </ac:picMkLst>
        </pc:picChg>
      </pc:sldChg>
      <pc:sldChg chg="addSp modSp">
        <pc:chgData name="Morrison, Edwina" userId="002b1ff9-c727-4685-b2ab-d3916adbb27e" providerId="ADAL" clId="{9A02D613-D80A-43F6-971A-15F7775A462B}" dt="2019-11-21T16:20:30.981" v="6992" actId="20577"/>
        <pc:sldMkLst>
          <pc:docMk/>
          <pc:sldMk cId="2536889365" sldId="357"/>
        </pc:sldMkLst>
        <pc:spChg chg="mod">
          <ac:chgData name="Morrison, Edwina" userId="002b1ff9-c727-4685-b2ab-d3916adbb27e" providerId="ADAL" clId="{9A02D613-D80A-43F6-971A-15F7775A462B}" dt="2019-11-21T16:00:17.190" v="4684" actId="962"/>
          <ac:spMkLst>
            <pc:docMk/>
            <pc:sldMk cId="2536889365" sldId="357"/>
            <ac:spMk id="4" creationId="{6F9DC36A-ECAB-4FAC-9331-E7E944A10AF8}"/>
          </ac:spMkLst>
        </pc:spChg>
        <pc:spChg chg="add mod">
          <ac:chgData name="Morrison, Edwina" userId="002b1ff9-c727-4685-b2ab-d3916adbb27e" providerId="ADAL" clId="{9A02D613-D80A-43F6-971A-15F7775A462B}" dt="2019-11-21T16:20:30.981" v="6992" actId="20577"/>
          <ac:spMkLst>
            <pc:docMk/>
            <pc:sldMk cId="2536889365" sldId="357"/>
            <ac:spMk id="11" creationId="{858F5E7F-EFA6-48E7-A801-901BEB17225E}"/>
          </ac:spMkLst>
        </pc:spChg>
        <pc:grpChg chg="mod">
          <ac:chgData name="Morrison, Edwina" userId="002b1ff9-c727-4685-b2ab-d3916adbb27e" providerId="ADAL" clId="{9A02D613-D80A-43F6-971A-15F7775A462B}" dt="2019-11-21T16:00:23.991" v="4714" actId="962"/>
          <ac:grpSpMkLst>
            <pc:docMk/>
            <pc:sldMk cId="2536889365" sldId="357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6:00:54.998" v="5016" actId="962"/>
          <ac:picMkLst>
            <pc:docMk/>
            <pc:sldMk cId="2536889365" sldId="357"/>
            <ac:picMk id="6" creationId="{01281493-4CC3-429B-9808-E861F4E0896C}"/>
          </ac:picMkLst>
        </pc:picChg>
      </pc:sldChg>
      <pc:sldChg chg="addSp modSp">
        <pc:chgData name="Morrison, Edwina" userId="002b1ff9-c727-4685-b2ab-d3916adbb27e" providerId="ADAL" clId="{9A02D613-D80A-43F6-971A-15F7775A462B}" dt="2019-11-21T16:23:35.883" v="7204" actId="20577"/>
        <pc:sldMkLst>
          <pc:docMk/>
          <pc:sldMk cId="3167562892" sldId="358"/>
        </pc:sldMkLst>
        <pc:spChg chg="add mod">
          <ac:chgData name="Morrison, Edwina" userId="002b1ff9-c727-4685-b2ab-d3916adbb27e" providerId="ADAL" clId="{9A02D613-D80A-43F6-971A-15F7775A462B}" dt="2019-11-21T16:23:35.883" v="7204" actId="20577"/>
          <ac:spMkLst>
            <pc:docMk/>
            <pc:sldMk cId="3167562892" sldId="358"/>
            <ac:spMk id="2" creationId="{C46ACF8A-D7BD-476D-B14E-30F4CE491C1C}"/>
          </ac:spMkLst>
        </pc:spChg>
        <pc:grpChg chg="mod">
          <ac:chgData name="Morrison, Edwina" userId="002b1ff9-c727-4685-b2ab-d3916adbb27e" providerId="ADAL" clId="{9A02D613-D80A-43F6-971A-15F7775A462B}" dt="2019-11-21T15:58:50.316" v="4163" actId="962"/>
          <ac:grpSpMkLst>
            <pc:docMk/>
            <pc:sldMk cId="3167562892" sldId="358"/>
            <ac:grpSpMk id="7" creationId="{00000000-0000-0000-0000-000000000000}"/>
          </ac:grpSpMkLst>
        </pc:grpChg>
      </pc:sldChg>
      <pc:sldChg chg="addSp modSp">
        <pc:chgData name="Morrison, Edwina" userId="002b1ff9-c727-4685-b2ab-d3916adbb27e" providerId="ADAL" clId="{9A02D613-D80A-43F6-971A-15F7775A462B}" dt="2019-11-21T16:05:38.428" v="5947" actId="20577"/>
        <pc:sldMkLst>
          <pc:docMk/>
          <pc:sldMk cId="349618015" sldId="359"/>
        </pc:sldMkLst>
        <pc:spChg chg="add mod">
          <ac:chgData name="Morrison, Edwina" userId="002b1ff9-c727-4685-b2ab-d3916adbb27e" providerId="ADAL" clId="{9A02D613-D80A-43F6-971A-15F7775A462B}" dt="2019-11-21T16:05:38.428" v="5947" actId="20577"/>
          <ac:spMkLst>
            <pc:docMk/>
            <pc:sldMk cId="349618015" sldId="359"/>
            <ac:spMk id="2" creationId="{7719E642-4DCC-4EBD-B6AF-1C8116D27FFA}"/>
          </ac:spMkLst>
        </pc:spChg>
        <pc:grpChg chg="mod">
          <ac:chgData name="Morrison, Edwina" userId="002b1ff9-c727-4685-b2ab-d3916adbb27e" providerId="ADAL" clId="{9A02D613-D80A-43F6-971A-15F7775A462B}" dt="2019-11-21T15:48:22.438" v="695" actId="962"/>
          <ac:grpSpMkLst>
            <pc:docMk/>
            <pc:sldMk cId="349618015" sldId="359"/>
            <ac:grpSpMk id="7" creationId="{00000000-0000-0000-0000-000000000000}"/>
          </ac:grpSpMkLst>
        </pc:grpChg>
        <pc:picChg chg="mod">
          <ac:chgData name="Morrison, Edwina" userId="002b1ff9-c727-4685-b2ab-d3916adbb27e" providerId="ADAL" clId="{9A02D613-D80A-43F6-971A-15F7775A462B}" dt="2019-11-21T15:48:35.494" v="757" actId="962"/>
          <ac:picMkLst>
            <pc:docMk/>
            <pc:sldMk cId="349618015" sldId="359"/>
            <ac:picMk id="5" creationId="{EA07642B-44B9-4E99-BE92-8B3DC857208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2-year%20Commission\MUS%20Enrollment%20History,%201980%20to%202018%20FY%20FTE,%20by%20camp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Expenditures_per_FTE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ella\ttrevor$\Legislature\2019-2020%20Interim\HB%20754\Median%20Household%20Income,%20time%20serie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2-year%20Commission\MUS%20Enrollment%20History,%201980%20to%202018%20FY%20FTE,%20by%20camp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2-year%20Commission\2%20Year%20Headcount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2-year%20Commission\2%20Year%20Degrees%20(all)%20v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2-year%20Commission\2%20Year%20Degrees%20(all)%20v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2-year%20Commission\2%20Year%20Degrees%20(all)%20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2-year%20Commission\Expenditures_per_F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2-year%20Commission\Expenditures_per_FTE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ella\Fiscal\00Budget_Admin_Planning\Leg_Interim_Committees\2-year%20Commission\Expenditures_per_FTE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College &amp; CC</a:t>
            </a:r>
            <a:r>
              <a:rPr lang="en-US" sz="2400" b="1" baseline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Enrollment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800" b="0" baseline="0" dirty="0">
                <a:solidFill>
                  <a:sysClr val="windowText" lastClr="000000"/>
                </a:solidFill>
              </a:rPr>
              <a:t>Student FTE, 1987 - 2019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0" i="0" baseline="0" dirty="0">
                <a:solidFill>
                  <a:sysClr val="windowText" lastClr="000000"/>
                </a:solidFill>
                <a:effectLst/>
              </a:rPr>
              <a:t>FTE = Full-time Equivalent Enrollment, 15 credit hours = 1.0 undergraduate FTE</a:t>
            </a:r>
            <a:endParaRPr lang="en-US" sz="1800" b="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9617769842631483"/>
          <c:y val="4.4464199237806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810080812106599E-2"/>
          <c:y val="0.20431299549772133"/>
          <c:w val="0.93206074912778947"/>
          <c:h val="0.69959213566132206"/>
        </c:manualLayout>
      </c:layout>
      <c:lineChart>
        <c:grouping val="standard"/>
        <c:varyColors val="0"/>
        <c:ser>
          <c:idx val="0"/>
          <c:order val="0"/>
          <c:tx>
            <c:v>MUS 2-year Colleges</c:v>
          </c:tx>
          <c:spPr>
            <a:ln w="38100" cap="rnd">
              <a:solidFill>
                <a:schemeClr val="accent1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'FTE History'!$I$2:$AO$2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'FTE History'!$I$19:$AO$19</c:f>
              <c:numCache>
                <c:formatCode>#,##0</c:formatCode>
                <c:ptCount val="33"/>
                <c:pt idx="0">
                  <c:v>2351.62</c:v>
                </c:pt>
                <c:pt idx="1">
                  <c:v>2330</c:v>
                </c:pt>
                <c:pt idx="2">
                  <c:v>2220</c:v>
                </c:pt>
                <c:pt idx="3">
                  <c:v>2435</c:v>
                </c:pt>
                <c:pt idx="4">
                  <c:v>2317</c:v>
                </c:pt>
                <c:pt idx="5">
                  <c:v>2331</c:v>
                </c:pt>
                <c:pt idx="6">
                  <c:v>2314</c:v>
                </c:pt>
                <c:pt idx="7">
                  <c:v>2384</c:v>
                </c:pt>
                <c:pt idx="8">
                  <c:v>2499</c:v>
                </c:pt>
                <c:pt idx="9">
                  <c:v>2587.9</c:v>
                </c:pt>
                <c:pt idx="10">
                  <c:v>2830.19</c:v>
                </c:pt>
                <c:pt idx="11">
                  <c:v>2988.5213333333331</c:v>
                </c:pt>
                <c:pt idx="12">
                  <c:v>3021.0550000000003</c:v>
                </c:pt>
                <c:pt idx="13">
                  <c:v>3065.2849999999999</c:v>
                </c:pt>
                <c:pt idx="14">
                  <c:v>3114.36</c:v>
                </c:pt>
                <c:pt idx="15">
                  <c:v>3294.21</c:v>
                </c:pt>
                <c:pt idx="16">
                  <c:v>3489.38</c:v>
                </c:pt>
                <c:pt idx="17">
                  <c:v>3663.06</c:v>
                </c:pt>
                <c:pt idx="18">
                  <c:v>3640.85</c:v>
                </c:pt>
                <c:pt idx="19">
                  <c:v>3909.6299999999997</c:v>
                </c:pt>
                <c:pt idx="20">
                  <c:v>4032.6333333333341</c:v>
                </c:pt>
                <c:pt idx="21">
                  <c:v>4277.364999999998</c:v>
                </c:pt>
                <c:pt idx="22">
                  <c:v>4569.9399999999987</c:v>
                </c:pt>
                <c:pt idx="23">
                  <c:v>5537.7333333333318</c:v>
                </c:pt>
                <c:pt idx="24">
                  <c:v>6050.5666666666639</c:v>
                </c:pt>
                <c:pt idx="25">
                  <c:v>6149.9683333333332</c:v>
                </c:pt>
                <c:pt idx="26">
                  <c:v>5985.9033333333355</c:v>
                </c:pt>
                <c:pt idx="27">
                  <c:v>5692.8983333336027</c:v>
                </c:pt>
                <c:pt idx="28">
                  <c:v>5309.5666666668685</c:v>
                </c:pt>
                <c:pt idx="29">
                  <c:v>4894.8000000001648</c:v>
                </c:pt>
                <c:pt idx="30">
                  <c:v>4794.4000000000005</c:v>
                </c:pt>
                <c:pt idx="31">
                  <c:v>4597.04</c:v>
                </c:pt>
                <c:pt idx="32">
                  <c:v>4456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B-40B1-9CC7-23B25D7B450D}"/>
            </c:ext>
          </c:extLst>
        </c:ser>
        <c:ser>
          <c:idx val="1"/>
          <c:order val="1"/>
          <c:tx>
            <c:v>Community Colleges</c:v>
          </c:tx>
          <c:spPr>
            <a:ln w="38100" cap="rnd">
              <a:solidFill>
                <a:schemeClr val="accent6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'FTE History'!$I$2:$AO$2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'FTE History'!$I$20:$AO$20</c:f>
              <c:numCache>
                <c:formatCode>General</c:formatCode>
                <c:ptCount val="33"/>
                <c:pt idx="10" formatCode="#,##0">
                  <c:v>2105.6850000000004</c:v>
                </c:pt>
                <c:pt idx="11" formatCode="#,##0">
                  <c:v>2203.1849999999999</c:v>
                </c:pt>
                <c:pt idx="12" formatCode="#,##0">
                  <c:v>2162.4665</c:v>
                </c:pt>
                <c:pt idx="13" formatCode="#,##0">
                  <c:v>2079.9884999999995</c:v>
                </c:pt>
                <c:pt idx="14" formatCode="#,##0">
                  <c:v>2093.4616666666661</c:v>
                </c:pt>
                <c:pt idx="15" formatCode="#,##0">
                  <c:v>2243.3983333333331</c:v>
                </c:pt>
                <c:pt idx="16" formatCode="#,##0">
                  <c:v>2301.5116666666668</c:v>
                </c:pt>
                <c:pt idx="17" formatCode="#,##0">
                  <c:v>2601.4549666666667</c:v>
                </c:pt>
                <c:pt idx="18" formatCode="#,##0">
                  <c:v>2495.7150000000001</c:v>
                </c:pt>
                <c:pt idx="19" formatCode="#,##0">
                  <c:v>2338.1100183333333</c:v>
                </c:pt>
                <c:pt idx="20" formatCode="#,##0">
                  <c:v>2119.4700166500002</c:v>
                </c:pt>
                <c:pt idx="21" formatCode="#,##0">
                  <c:v>2206.0983333333334</c:v>
                </c:pt>
                <c:pt idx="22" formatCode="#,##0">
                  <c:v>2467.5299996666668</c:v>
                </c:pt>
                <c:pt idx="23" formatCode="#,##0">
                  <c:v>3010.1666666663327</c:v>
                </c:pt>
                <c:pt idx="24" formatCode="#,##0">
                  <c:v>2976.2818333333335</c:v>
                </c:pt>
                <c:pt idx="25" formatCode="#,##0">
                  <c:v>2718.2</c:v>
                </c:pt>
                <c:pt idx="26" formatCode="#,##0">
                  <c:v>2466.4666666666667</c:v>
                </c:pt>
                <c:pt idx="27" formatCode="#,##0">
                  <c:v>2291.368333333327</c:v>
                </c:pt>
                <c:pt idx="28" formatCode="#,##0">
                  <c:v>2154.4333333333275</c:v>
                </c:pt>
                <c:pt idx="29" formatCode="#,##0">
                  <c:v>2091</c:v>
                </c:pt>
                <c:pt idx="30" formatCode="#,##0">
                  <c:v>2193</c:v>
                </c:pt>
                <c:pt idx="31" formatCode="#,##0">
                  <c:v>2194</c:v>
                </c:pt>
                <c:pt idx="32">
                  <c:v>2221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B-40B1-9CC7-23B25D7B4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4082656"/>
        <c:axId val="604079704"/>
      </c:lineChart>
      <c:catAx>
        <c:axId val="60408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8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079704"/>
        <c:crosses val="autoZero"/>
        <c:auto val="1"/>
        <c:lblAlgn val="ctr"/>
        <c:lblOffset val="100"/>
        <c:noMultiLvlLbl val="0"/>
      </c:catAx>
      <c:valAx>
        <c:axId val="60407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08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102028719390095E-2"/>
          <c:y val="0.25116209269464662"/>
          <c:w val="0.32245455257081879"/>
          <c:h val="9.4739299588602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srgbClr val="7A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75393F"/>
                </a:solidFill>
              </a:rPr>
              <a:t>Current Unrestricted</a:t>
            </a:r>
            <a:r>
              <a:rPr lang="en-US" sz="2400" b="1" baseline="0" dirty="0">
                <a:solidFill>
                  <a:srgbClr val="75393F"/>
                </a:solidFill>
              </a:rPr>
              <a:t> Revenue per Student FTE, FY19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7A0000"/>
                </a:solidFill>
              </a:defRPr>
            </a:pPr>
            <a:r>
              <a:rPr lang="en-US" sz="1400" b="0" i="0" baseline="0" dirty="0">
                <a:solidFill>
                  <a:schemeClr val="bg1">
                    <a:lumMod val="50000"/>
                  </a:schemeClr>
                </a:solidFill>
                <a:effectLst/>
              </a:rPr>
              <a:t>Current Unrestricted = Revenue from Tuition, State </a:t>
            </a:r>
            <a:r>
              <a:rPr lang="en-US" sz="1400" b="0" i="0" baseline="0" dirty="0" err="1">
                <a:solidFill>
                  <a:schemeClr val="bg1">
                    <a:lumMod val="50000"/>
                  </a:schemeClr>
                </a:solidFill>
                <a:effectLst/>
              </a:rPr>
              <a:t>Approps</a:t>
            </a:r>
            <a:r>
              <a:rPr lang="en-US" sz="1400" b="0" i="0" baseline="0" dirty="0">
                <a:solidFill>
                  <a:schemeClr val="bg1">
                    <a:lumMod val="50000"/>
                  </a:schemeClr>
                </a:solidFill>
                <a:effectLst/>
              </a:rPr>
              <a:t>., &amp; Local Funding to Support Educational and General Operations</a:t>
            </a:r>
            <a:endParaRPr lang="en-US" sz="2000" b="1" dirty="0">
              <a:solidFill>
                <a:srgbClr val="843C0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srgbClr val="7A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357599979495061E-2"/>
          <c:y val="0.16454793325022954"/>
          <c:w val="0.90034482018111306"/>
          <c:h val="0.641625238095920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45-47B0-9D66-189815754DA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45-47B0-9D66-189815754DA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45-47B0-9D66-189815754DA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45-47B0-9D66-189815754DA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45-47B0-9D66-189815754DAF}"/>
              </c:ext>
            </c:extLst>
          </c:dPt>
          <c:dPt>
            <c:idx val="5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845-47B0-9D66-189815754DAF}"/>
              </c:ext>
            </c:extLst>
          </c:dPt>
          <c:dPt>
            <c:idx val="6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845-47B0-9D66-189815754DAF}"/>
              </c:ext>
            </c:extLst>
          </c:dPt>
          <c:dPt>
            <c:idx val="7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845-47B0-9D66-189815754DAF}"/>
              </c:ext>
            </c:extLst>
          </c:dPt>
          <c:dPt>
            <c:idx val="8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845-47B0-9D66-189815754DAF}"/>
              </c:ext>
            </c:extLst>
          </c:dPt>
          <c:dPt>
            <c:idx val="9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845-47B0-9D66-189815754DAF}"/>
              </c:ext>
            </c:extLst>
          </c:dPt>
          <c:dPt>
            <c:idx val="10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845-47B0-9D66-189815754DAF}"/>
              </c:ext>
            </c:extLst>
          </c:dPt>
          <c:cat>
            <c:strRef>
              <c:f>'Revenue per FTE'!$A$45:$A$55</c:f>
              <c:strCache>
                <c:ptCount val="11"/>
                <c:pt idx="0">
                  <c:v>HLN</c:v>
                </c:pt>
                <c:pt idx="1">
                  <c:v>GFC</c:v>
                </c:pt>
                <c:pt idx="2">
                  <c:v>MCC</c:v>
                </c:pt>
                <c:pt idx="3">
                  <c:v>FVCC</c:v>
                </c:pt>
                <c:pt idx="4">
                  <c:v>DCC</c:v>
                </c:pt>
                <c:pt idx="5">
                  <c:v>MSUN</c:v>
                </c:pt>
                <c:pt idx="6">
                  <c:v>Tech</c:v>
                </c:pt>
                <c:pt idx="7">
                  <c:v>MSU</c:v>
                </c:pt>
                <c:pt idx="8">
                  <c:v>UM</c:v>
                </c:pt>
                <c:pt idx="9">
                  <c:v>MSUB</c:v>
                </c:pt>
                <c:pt idx="10">
                  <c:v>UMW</c:v>
                </c:pt>
              </c:strCache>
            </c:strRef>
          </c:cat>
          <c:val>
            <c:numRef>
              <c:f>'Revenue per FTE'!$B$45:$B$55</c:f>
              <c:numCache>
                <c:formatCode>_(* #,##0_);_(* \(#,##0\);_(* "-"??_);_(@_)</c:formatCode>
                <c:ptCount val="11"/>
                <c:pt idx="0">
                  <c:v>9536.9266169154234</c:v>
                </c:pt>
                <c:pt idx="1">
                  <c:v>10298.13605442177</c:v>
                </c:pt>
                <c:pt idx="2">
                  <c:v>12042.91466083151</c:v>
                </c:pt>
                <c:pt idx="3">
                  <c:v>12741.726525017135</c:v>
                </c:pt>
                <c:pt idx="4">
                  <c:v>16123.887836065574</c:v>
                </c:pt>
                <c:pt idx="5">
                  <c:v>14082.005988023951</c:v>
                </c:pt>
                <c:pt idx="6">
                  <c:v>13913.757575757576</c:v>
                </c:pt>
                <c:pt idx="7">
                  <c:v>13814.57385432374</c:v>
                </c:pt>
                <c:pt idx="8">
                  <c:v>13754.84600410944</c:v>
                </c:pt>
                <c:pt idx="9">
                  <c:v>11507.320916030534</c:v>
                </c:pt>
                <c:pt idx="10">
                  <c:v>10650.674247982392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845-47B0-9D66-189815754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579434144"/>
        <c:axId val="579436440"/>
      </c:barChart>
      <c:catAx>
        <c:axId val="5794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36440"/>
        <c:crosses val="autoZero"/>
        <c:auto val="1"/>
        <c:lblAlgn val="ctr"/>
        <c:lblOffset val="100"/>
        <c:noMultiLvlLbl val="0"/>
      </c:catAx>
      <c:valAx>
        <c:axId val="57943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3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772729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Tuition &amp; Fees History</a:t>
            </a:r>
          </a:p>
          <a:p>
            <a:pPr>
              <a:defRPr sz="2400" b="1" i="0" u="none" strike="noStrike" kern="1200" spc="0" baseline="0">
                <a:solidFill>
                  <a:srgbClr val="772729"/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rates compared to Ratio</a:t>
            </a:r>
            <a:r>
              <a:rPr lang="en-US" sz="16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Tuition/Fees to MT Median Household Income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13219199923891561"/>
          <c:y val="3.43586994110323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822377081753988E-2"/>
          <c:y val="0.16252683328487469"/>
          <c:w val="0.86446832736696433"/>
          <c:h val="0.70540876587657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output!$A$8</c:f>
              <c:strCache>
                <c:ptCount val="1"/>
                <c:pt idx="0">
                  <c:v>MUS 2-Year College Tuition &amp; Fees (Average)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F2F-483A-B032-D390C2952357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F2F-483A-B032-D390C2952357}"/>
              </c:ext>
            </c:extLst>
          </c:dPt>
          <c:dPt>
            <c:idx val="2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F2F-483A-B032-D390C2952357}"/>
              </c:ext>
            </c:extLst>
          </c:dPt>
          <c:dPt>
            <c:idx val="2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F2F-483A-B032-D390C2952357}"/>
              </c:ext>
            </c:extLst>
          </c:dPt>
          <c:dPt>
            <c:idx val="2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F2F-483A-B032-D390C2952357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F2F-483A-B032-D390C2952357}"/>
              </c:ext>
            </c:extLst>
          </c:dPt>
          <c:dPt>
            <c:idx val="2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0F2F-483A-B032-D390C2952357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F2F-483A-B032-D390C2952357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0F2F-483A-B032-D390C2952357}"/>
              </c:ext>
            </c:extLst>
          </c:dPt>
          <c:dPt>
            <c:idx val="2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F2F-483A-B032-D390C2952357}"/>
              </c:ext>
            </c:extLst>
          </c:dPt>
          <c:dPt>
            <c:idx val="3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0F2F-483A-B032-D390C2952357}"/>
              </c:ext>
            </c:extLst>
          </c:dPt>
          <c:cat>
            <c:numRef>
              <c:f>output!$B$5:$AH$5</c:f>
              <c:numCache>
                <c:formatCode>General</c:formatCode>
                <c:ptCount val="33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output!$B$8:$AH$8</c:f>
              <c:numCache>
                <c:formatCode>#,##0</c:formatCode>
                <c:ptCount val="33"/>
                <c:pt idx="0">
                  <c:v>675</c:v>
                </c:pt>
                <c:pt idx="1">
                  <c:v>828</c:v>
                </c:pt>
                <c:pt idx="2">
                  <c:v>876</c:v>
                </c:pt>
                <c:pt idx="3">
                  <c:v>876</c:v>
                </c:pt>
                <c:pt idx="4">
                  <c:v>958</c:v>
                </c:pt>
                <c:pt idx="5">
                  <c:v>1250.8</c:v>
                </c:pt>
                <c:pt idx="6">
                  <c:v>1348.8</c:v>
                </c:pt>
                <c:pt idx="7">
                  <c:v>1559.8</c:v>
                </c:pt>
                <c:pt idx="8">
                  <c:v>1785.1</c:v>
                </c:pt>
                <c:pt idx="9">
                  <c:v>1873.78</c:v>
                </c:pt>
                <c:pt idx="10">
                  <c:v>2046.94</c:v>
                </c:pt>
                <c:pt idx="11">
                  <c:v>2229.6400000000003</c:v>
                </c:pt>
                <c:pt idx="12">
                  <c:v>2290.94</c:v>
                </c:pt>
                <c:pt idx="13">
                  <c:v>2300.96</c:v>
                </c:pt>
                <c:pt idx="14">
                  <c:v>2442.1239999999998</c:v>
                </c:pt>
                <c:pt idx="15">
                  <c:v>2673</c:v>
                </c:pt>
                <c:pt idx="16">
                  <c:v>2755.6666666666665</c:v>
                </c:pt>
                <c:pt idx="17">
                  <c:v>2907</c:v>
                </c:pt>
                <c:pt idx="18">
                  <c:v>3052.2</c:v>
                </c:pt>
                <c:pt idx="19">
                  <c:v>3083</c:v>
                </c:pt>
                <c:pt idx="20">
                  <c:v>3155.25</c:v>
                </c:pt>
                <c:pt idx="21">
                  <c:v>3176.5</c:v>
                </c:pt>
                <c:pt idx="22">
                  <c:v>3241.8</c:v>
                </c:pt>
                <c:pt idx="23">
                  <c:v>3255.2719999999999</c:v>
                </c:pt>
                <c:pt idx="24">
                  <c:v>3276.4280000000003</c:v>
                </c:pt>
                <c:pt idx="25">
                  <c:v>3255.94</c:v>
                </c:pt>
                <c:pt idx="26">
                  <c:v>3284.5933333333337</c:v>
                </c:pt>
                <c:pt idx="27">
                  <c:v>3300.9699999999993</c:v>
                </c:pt>
                <c:pt idx="28">
                  <c:v>3333.2766666666662</c:v>
                </c:pt>
                <c:pt idx="29">
                  <c:v>3351.876666666667</c:v>
                </c:pt>
                <c:pt idx="30">
                  <c:v>3464.6666666666665</c:v>
                </c:pt>
                <c:pt idx="31">
                  <c:v>3572.7400000000002</c:v>
                </c:pt>
                <c:pt idx="32">
                  <c:v>3606.9866666666662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F-483A-B032-D390C2952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546832328"/>
        <c:axId val="1"/>
      </c:barChart>
      <c:lineChart>
        <c:grouping val="standard"/>
        <c:varyColors val="0"/>
        <c:ser>
          <c:idx val="1"/>
          <c:order val="1"/>
          <c:tx>
            <c:strRef>
              <c:f>output!$A$9</c:f>
              <c:strCache>
                <c:ptCount val="1"/>
                <c:pt idx="0">
                  <c:v>Tuition &amp; Fees as a % of MT Median Household Income</c:v>
                </c:pt>
              </c:strCache>
            </c:strRef>
          </c:tx>
          <c:spPr>
            <a:ln w="41275" cap="rnd">
              <a:solidFill>
                <a:schemeClr val="accent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346061099651486E-2"/>
                  <c:y val="2.6274299549613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2F-483A-B032-D390C2952357}"/>
                </c:ext>
              </c:extLst>
            </c:dLbl>
            <c:dLbl>
              <c:idx val="16"/>
              <c:layout>
                <c:manualLayout>
                  <c:x val="-2.9325763745643618E-2"/>
                  <c:y val="-2.2232099618903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2F-483A-B032-D390C29523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output!$B$9:$AH$9</c:f>
              <c:numCache>
                <c:formatCode>0.0%</c:formatCode>
                <c:ptCount val="33"/>
                <c:pt idx="0">
                  <c:v>3.0363006612388107E-2</c:v>
                </c:pt>
                <c:pt idx="1">
                  <c:v>3.4948505824750974E-2</c:v>
                </c:pt>
                <c:pt idx="2">
                  <c:v>3.7475935828877004E-2</c:v>
                </c:pt>
                <c:pt idx="3">
                  <c:v>3.5284166431707419E-2</c:v>
                </c:pt>
                <c:pt idx="4">
                  <c:v>3.6116870876531572E-2</c:v>
                </c:pt>
                <c:pt idx="5">
                  <c:v>4.7253494522100488E-2</c:v>
                </c:pt>
                <c:pt idx="6">
                  <c:v>4.8814737070681478E-2</c:v>
                </c:pt>
                <c:pt idx="7">
                  <c:v>5.6194833735634254E-2</c:v>
                </c:pt>
                <c:pt idx="8">
                  <c:v>6.2233300794868218E-2</c:v>
                </c:pt>
                <c:pt idx="9">
                  <c:v>6.4144187320279336E-2</c:v>
                </c:pt>
                <c:pt idx="10">
                  <c:v>6.4823764132121486E-2</c:v>
                </c:pt>
                <c:pt idx="11">
                  <c:v>7.1835814163283732E-2</c:v>
                </c:pt>
                <c:pt idx="12">
                  <c:v>6.9894743265094428E-2</c:v>
                </c:pt>
                <c:pt idx="13">
                  <c:v>7.1622984498537018E-2</c:v>
                </c:pt>
                <c:pt idx="14">
                  <c:v>7.010546863786421E-2</c:v>
                </c:pt>
                <c:pt idx="15">
                  <c:v>7.8368711152808732E-2</c:v>
                </c:pt>
                <c:pt idx="16">
                  <c:v>8.1154042486354883E-2</c:v>
                </c:pt>
                <c:pt idx="17">
                  <c:v>7.7908503738643373E-2</c:v>
                </c:pt>
                <c:pt idx="18">
                  <c:v>7.4253740420873363E-2</c:v>
                </c:pt>
                <c:pt idx="19">
                  <c:v>7.0621921887527209E-2</c:v>
                </c:pt>
                <c:pt idx="20">
                  <c:v>7.3548951048951053E-2</c:v>
                </c:pt>
                <c:pt idx="21">
                  <c:v>7.3719510780013459E-2</c:v>
                </c:pt>
                <c:pt idx="22">
                  <c:v>7.3892231947483594E-2</c:v>
                </c:pt>
                <c:pt idx="23">
                  <c:v>7.1822257523607796E-2</c:v>
                </c:pt>
                <c:pt idx="24">
                  <c:v>7.2079109468497021E-2</c:v>
                </c:pt>
                <c:pt idx="25">
                  <c:v>7.042915855505083E-2</c:v>
                </c:pt>
                <c:pt idx="26">
                  <c:v>7.0234643401901678E-2</c:v>
                </c:pt>
                <c:pt idx="27">
                  <c:v>6.9981767686404198E-2</c:v>
                </c:pt>
                <c:pt idx="28">
                  <c:v>6.889782279178723E-2</c:v>
                </c:pt>
                <c:pt idx="29">
                  <c:v>6.5980525317743094E-2</c:v>
                </c:pt>
                <c:pt idx="30">
                  <c:v>6.8200757202942192E-2</c:v>
                </c:pt>
                <c:pt idx="31">
                  <c:v>7.0328143146788452E-2</c:v>
                </c:pt>
                <c:pt idx="32">
                  <c:v>7.1002276858067093E-2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2F-483A-B032-D390C2952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4683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72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83232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5045959475489084E-2"/>
          <c:y val="0.17564361291829808"/>
          <c:w val="0.40163411468405652"/>
          <c:h val="0.15335119858389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College &amp; CC</a:t>
            </a:r>
            <a:r>
              <a:rPr lang="en-US" sz="2400" b="1" baseline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Enrollment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800" b="0" baseline="0" dirty="0">
                <a:solidFill>
                  <a:sysClr val="windowText" lastClr="000000"/>
                </a:solidFill>
              </a:rPr>
              <a:t>Student FTE, 1980 - 2019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100" b="0" i="0" baseline="0" dirty="0">
                <a:effectLst/>
              </a:rPr>
              <a:t>FTE = Full-time Equivalent Enrollment, 15 credit hours = 1.0 undergraduate FTE, 12 credit hours = 1.0 graduate-level FTE</a:t>
            </a:r>
            <a:endParaRPr lang="en-US" sz="10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1800" b="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2603358885233049"/>
          <c:y val="7.2759598752774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742657186670964E-2"/>
          <c:y val="0.22048179522056013"/>
          <c:w val="0.93206074912778947"/>
          <c:h val="0.68342333593848348"/>
        </c:manualLayout>
      </c:layout>
      <c:lineChart>
        <c:grouping val="standard"/>
        <c:varyColors val="0"/>
        <c:ser>
          <c:idx val="2"/>
          <c:order val="0"/>
          <c:tx>
            <c:v>MUS 4-year Colleges</c:v>
          </c:tx>
          <c:spPr>
            <a:ln w="38100" cap="rnd">
              <a:solidFill>
                <a:schemeClr val="accent3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'FTE History'!$B$18:$AO$18</c:f>
              <c:numCache>
                <c:formatCode>#,##0</c:formatCode>
                <c:ptCount val="40"/>
                <c:pt idx="0">
                  <c:v>23966</c:v>
                </c:pt>
                <c:pt idx="1">
                  <c:v>25536</c:v>
                </c:pt>
                <c:pt idx="2">
                  <c:v>26383</c:v>
                </c:pt>
                <c:pt idx="3">
                  <c:v>27213</c:v>
                </c:pt>
                <c:pt idx="4">
                  <c:v>27475</c:v>
                </c:pt>
                <c:pt idx="5">
                  <c:v>26420</c:v>
                </c:pt>
                <c:pt idx="6">
                  <c:v>25889</c:v>
                </c:pt>
                <c:pt idx="7">
                  <c:v>25127</c:v>
                </c:pt>
                <c:pt idx="8">
                  <c:v>24103</c:v>
                </c:pt>
                <c:pt idx="9">
                  <c:v>24684</c:v>
                </c:pt>
                <c:pt idx="10">
                  <c:v>25441</c:v>
                </c:pt>
                <c:pt idx="11">
                  <c:v>26002</c:v>
                </c:pt>
                <c:pt idx="12">
                  <c:v>26453</c:v>
                </c:pt>
                <c:pt idx="13">
                  <c:v>27024</c:v>
                </c:pt>
                <c:pt idx="14">
                  <c:v>27343</c:v>
                </c:pt>
                <c:pt idx="15">
                  <c:v>27365.65</c:v>
                </c:pt>
                <c:pt idx="16">
                  <c:v>27727</c:v>
                </c:pt>
                <c:pt idx="17">
                  <c:v>28089.43</c:v>
                </c:pt>
                <c:pt idx="18">
                  <c:v>28238.322</c:v>
                </c:pt>
                <c:pt idx="19">
                  <c:v>28362.066500000001</c:v>
                </c:pt>
                <c:pt idx="20">
                  <c:v>28432.565500000001</c:v>
                </c:pt>
                <c:pt idx="21">
                  <c:v>28451.555</c:v>
                </c:pt>
                <c:pt idx="22">
                  <c:v>28794.36</c:v>
                </c:pt>
                <c:pt idx="23">
                  <c:v>29183.975000000002</c:v>
                </c:pt>
                <c:pt idx="24">
                  <c:v>29520.244999999999</c:v>
                </c:pt>
                <c:pt idx="25">
                  <c:v>29122.45</c:v>
                </c:pt>
                <c:pt idx="26">
                  <c:v>29180.875</c:v>
                </c:pt>
                <c:pt idx="27">
                  <c:v>29140.468333333331</c:v>
                </c:pt>
                <c:pt idx="28">
                  <c:v>29072.408333333384</c:v>
                </c:pt>
                <c:pt idx="29">
                  <c:v>29350.266666666619</c:v>
                </c:pt>
                <c:pt idx="30">
                  <c:v>30361.550000000007</c:v>
                </c:pt>
                <c:pt idx="31">
                  <c:v>31934.456666666629</c:v>
                </c:pt>
                <c:pt idx="32">
                  <c:v>31978.383333333324</c:v>
                </c:pt>
                <c:pt idx="33">
                  <c:v>31716.963333333388</c:v>
                </c:pt>
                <c:pt idx="34">
                  <c:v>31499.369999993694</c:v>
                </c:pt>
                <c:pt idx="35">
                  <c:v>31268.274999993988</c:v>
                </c:pt>
                <c:pt idx="36">
                  <c:v>30968.474999994094</c:v>
                </c:pt>
                <c:pt idx="37">
                  <c:v>31088.2</c:v>
                </c:pt>
                <c:pt idx="38">
                  <c:v>30580.899999999998</c:v>
                </c:pt>
                <c:pt idx="39">
                  <c:v>29695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33-4017-816E-63463F92821B}"/>
            </c:ext>
          </c:extLst>
        </c:ser>
        <c:ser>
          <c:idx val="0"/>
          <c:order val="1"/>
          <c:tx>
            <c:v>MUS 2-year Colleges</c:v>
          </c:tx>
          <c:spPr>
            <a:ln w="38100" cap="rnd">
              <a:solidFill>
                <a:schemeClr val="accent1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'FTE History'!$B$2:$AO$2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'FTE History'!$B$19:$AO$19</c:f>
              <c:numCache>
                <c:formatCode>General</c:formatCode>
                <c:ptCount val="40"/>
                <c:pt idx="7" formatCode="#,##0">
                  <c:v>2351.62</c:v>
                </c:pt>
                <c:pt idx="8" formatCode="#,##0">
                  <c:v>2330</c:v>
                </c:pt>
                <c:pt idx="9" formatCode="#,##0">
                  <c:v>2220</c:v>
                </c:pt>
                <c:pt idx="10" formatCode="#,##0">
                  <c:v>2435</c:v>
                </c:pt>
                <c:pt idx="11" formatCode="#,##0">
                  <c:v>2317</c:v>
                </c:pt>
                <c:pt idx="12" formatCode="#,##0">
                  <c:v>2331</c:v>
                </c:pt>
                <c:pt idx="13" formatCode="#,##0">
                  <c:v>2314</c:v>
                </c:pt>
                <c:pt idx="14" formatCode="#,##0">
                  <c:v>2384</c:v>
                </c:pt>
                <c:pt idx="15" formatCode="#,##0">
                  <c:v>2499</c:v>
                </c:pt>
                <c:pt idx="16" formatCode="#,##0">
                  <c:v>2587.9</c:v>
                </c:pt>
                <c:pt idx="17" formatCode="#,##0">
                  <c:v>2830.19</c:v>
                </c:pt>
                <c:pt idx="18" formatCode="#,##0">
                  <c:v>2988.5213333333331</c:v>
                </c:pt>
                <c:pt idx="19" formatCode="#,##0">
                  <c:v>3021.0550000000003</c:v>
                </c:pt>
                <c:pt idx="20" formatCode="#,##0">
                  <c:v>3065.2849999999999</c:v>
                </c:pt>
                <c:pt idx="21" formatCode="#,##0">
                  <c:v>3114.36</c:v>
                </c:pt>
                <c:pt idx="22" formatCode="#,##0">
                  <c:v>3294.21</c:v>
                </c:pt>
                <c:pt idx="23" formatCode="#,##0">
                  <c:v>3489.38</c:v>
                </c:pt>
                <c:pt idx="24" formatCode="#,##0">
                  <c:v>3663.06</c:v>
                </c:pt>
                <c:pt idx="25" formatCode="#,##0">
                  <c:v>3640.85</c:v>
                </c:pt>
                <c:pt idx="26" formatCode="#,##0">
                  <c:v>3909.6299999999997</c:v>
                </c:pt>
                <c:pt idx="27" formatCode="#,##0">
                  <c:v>4032.6333333333341</c:v>
                </c:pt>
                <c:pt idx="28" formatCode="#,##0">
                  <c:v>4277.364999999998</c:v>
                </c:pt>
                <c:pt idx="29" formatCode="#,##0">
                  <c:v>4569.9399999999987</c:v>
                </c:pt>
                <c:pt idx="30" formatCode="#,##0">
                  <c:v>5537.7333333333318</c:v>
                </c:pt>
                <c:pt idx="31" formatCode="#,##0">
                  <c:v>6050.5666666666639</c:v>
                </c:pt>
                <c:pt idx="32" formatCode="#,##0">
                  <c:v>6149.9683333333332</c:v>
                </c:pt>
                <c:pt idx="33" formatCode="#,##0">
                  <c:v>5985.9033333333355</c:v>
                </c:pt>
                <c:pt idx="34" formatCode="#,##0">
                  <c:v>5692.8983333336027</c:v>
                </c:pt>
                <c:pt idx="35" formatCode="#,##0">
                  <c:v>5309.5666666668685</c:v>
                </c:pt>
                <c:pt idx="36" formatCode="#,##0">
                  <c:v>4894.8000000001648</c:v>
                </c:pt>
                <c:pt idx="37" formatCode="#,##0">
                  <c:v>4794.4000000000005</c:v>
                </c:pt>
                <c:pt idx="38" formatCode="#,##0">
                  <c:v>4597.04</c:v>
                </c:pt>
                <c:pt idx="39" formatCode="#,##0">
                  <c:v>4456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33-4017-816E-63463F92821B}"/>
            </c:ext>
          </c:extLst>
        </c:ser>
        <c:ser>
          <c:idx val="1"/>
          <c:order val="2"/>
          <c:tx>
            <c:v>Community Colleges</c:v>
          </c:tx>
          <c:spPr>
            <a:ln w="38100" cap="rnd">
              <a:solidFill>
                <a:schemeClr val="accent6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'FTE History'!$B$2:$AO$2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'FTE History'!$B$20:$AO$20</c:f>
              <c:numCache>
                <c:formatCode>General</c:formatCode>
                <c:ptCount val="40"/>
                <c:pt idx="17" formatCode="#,##0">
                  <c:v>2105.6850000000004</c:v>
                </c:pt>
                <c:pt idx="18" formatCode="#,##0">
                  <c:v>2203.1849999999999</c:v>
                </c:pt>
                <c:pt idx="19" formatCode="#,##0">
                  <c:v>2162.4665</c:v>
                </c:pt>
                <c:pt idx="20" formatCode="#,##0">
                  <c:v>2079.9884999999995</c:v>
                </c:pt>
                <c:pt idx="21" formatCode="#,##0">
                  <c:v>2093.4616666666661</c:v>
                </c:pt>
                <c:pt idx="22" formatCode="#,##0">
                  <c:v>2243.3983333333331</c:v>
                </c:pt>
                <c:pt idx="23" formatCode="#,##0">
                  <c:v>2301.5116666666668</c:v>
                </c:pt>
                <c:pt idx="24" formatCode="#,##0">
                  <c:v>2601.4549666666667</c:v>
                </c:pt>
                <c:pt idx="25" formatCode="#,##0">
                  <c:v>2495.7150000000001</c:v>
                </c:pt>
                <c:pt idx="26" formatCode="#,##0">
                  <c:v>2338.1100183333333</c:v>
                </c:pt>
                <c:pt idx="27" formatCode="#,##0">
                  <c:v>2119.4700166500002</c:v>
                </c:pt>
                <c:pt idx="28" formatCode="#,##0">
                  <c:v>2206.0983333333334</c:v>
                </c:pt>
                <c:pt idx="29" formatCode="#,##0">
                  <c:v>2467.5299996666668</c:v>
                </c:pt>
                <c:pt idx="30" formatCode="#,##0">
                  <c:v>3010.1666666663327</c:v>
                </c:pt>
                <c:pt idx="31" formatCode="#,##0">
                  <c:v>2976.2818333333335</c:v>
                </c:pt>
                <c:pt idx="32" formatCode="#,##0">
                  <c:v>2718.2</c:v>
                </c:pt>
                <c:pt idx="33" formatCode="#,##0">
                  <c:v>2466.4666666666667</c:v>
                </c:pt>
                <c:pt idx="34" formatCode="#,##0">
                  <c:v>2291.368333333327</c:v>
                </c:pt>
                <c:pt idx="35" formatCode="#,##0">
                  <c:v>2154.4333333333275</c:v>
                </c:pt>
                <c:pt idx="36" formatCode="#,##0">
                  <c:v>2091</c:v>
                </c:pt>
                <c:pt idx="37" formatCode="#,##0">
                  <c:v>2193</c:v>
                </c:pt>
                <c:pt idx="38" formatCode="#,##0">
                  <c:v>2194</c:v>
                </c:pt>
                <c:pt idx="39">
                  <c:v>2221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33-4017-816E-63463F928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4082656"/>
        <c:axId val="604079704"/>
      </c:lineChart>
      <c:catAx>
        <c:axId val="60408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84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079704"/>
        <c:crosses val="autoZero"/>
        <c:auto val="1"/>
        <c:lblAlgn val="ctr"/>
        <c:lblOffset val="100"/>
        <c:noMultiLvlLbl val="0"/>
      </c:catAx>
      <c:valAx>
        <c:axId val="60407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08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994874456867228"/>
          <c:y val="0.45125098926477636"/>
          <c:w val="0.2843051976106199"/>
          <c:h val="0.13811114999474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763C3D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2400" b="1" baseline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2-year Enrollment History - Headcount</a:t>
            </a:r>
          </a:p>
          <a:p>
            <a:pPr>
              <a:defRPr sz="2400" b="1">
                <a:solidFill>
                  <a:srgbClr val="763C3D"/>
                </a:solidFill>
              </a:defRPr>
            </a:pPr>
            <a:r>
              <a:rPr lang="en-US" sz="1400" b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Headcount = unduplicated count of individual students enrolled</a:t>
            </a:r>
            <a:endParaRPr lang="en-US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7625453654555895"/>
          <c:y val="3.2337599445677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763C3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829650794809022E-2"/>
          <c:y val="0.14677243862579845"/>
          <c:w val="0.8546221444614831"/>
          <c:h val="0.69460033703035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Sheet2!$B$25</c:f>
              <c:strCache>
                <c:ptCount val="1"/>
                <c:pt idx="0">
                  <c:v>MUS 2-year College Headcount (no CC's)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6-41BD-8742-634EBA2CA00D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6-41BD-8742-634EBA2CA00D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6-41BD-8742-634EBA2CA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Sheet2!$A$26:$A$44</c:f>
              <c:strCache>
                <c:ptCount val="19"/>
                <c:pt idx="0">
                  <c:v>Fall 2001</c:v>
                </c:pt>
                <c:pt idx="1">
                  <c:v>Fall 2002</c:v>
                </c:pt>
                <c:pt idx="2">
                  <c:v>Fall 2003</c:v>
                </c:pt>
                <c:pt idx="3">
                  <c:v>Fall 2004</c:v>
                </c:pt>
                <c:pt idx="4">
                  <c:v>Fall 2005</c:v>
                </c:pt>
                <c:pt idx="5">
                  <c:v>Fall 2006</c:v>
                </c:pt>
                <c:pt idx="6">
                  <c:v>Fall 2007</c:v>
                </c:pt>
                <c:pt idx="7">
                  <c:v>Fall 2008</c:v>
                </c:pt>
                <c:pt idx="8">
                  <c:v>Fall 2009</c:v>
                </c:pt>
                <c:pt idx="9">
                  <c:v>Fall 2010</c:v>
                </c:pt>
                <c:pt idx="10">
                  <c:v>Fall 2011</c:v>
                </c:pt>
                <c:pt idx="11">
                  <c:v>Fall 2012</c:v>
                </c:pt>
                <c:pt idx="12">
                  <c:v>Fall 2013</c:v>
                </c:pt>
                <c:pt idx="13">
                  <c:v>Fall 2014</c:v>
                </c:pt>
                <c:pt idx="14">
                  <c:v>Fall 2015</c:v>
                </c:pt>
                <c:pt idx="15">
                  <c:v>Fall 2016</c:v>
                </c:pt>
                <c:pt idx="16">
                  <c:v>Fall 2017</c:v>
                </c:pt>
                <c:pt idx="17">
                  <c:v>Fall 2018</c:v>
                </c:pt>
                <c:pt idx="18">
                  <c:v>Fall 2019</c:v>
                </c:pt>
              </c:strCache>
            </c:strRef>
          </c:cat>
          <c:val>
            <c:numRef>
              <c:f>Sheet2!$B$26:$B$44</c:f>
              <c:numCache>
                <c:formatCode>#,##0</c:formatCode>
                <c:ptCount val="19"/>
                <c:pt idx="0">
                  <c:v>4073</c:v>
                </c:pt>
                <c:pt idx="1">
                  <c:v>4223</c:v>
                </c:pt>
                <c:pt idx="2">
                  <c:v>4573</c:v>
                </c:pt>
                <c:pt idx="3">
                  <c:v>4852</c:v>
                </c:pt>
                <c:pt idx="4">
                  <c:v>5814</c:v>
                </c:pt>
                <c:pt idx="5">
                  <c:v>6139</c:v>
                </c:pt>
                <c:pt idx="6">
                  <c:v>6573</c:v>
                </c:pt>
                <c:pt idx="7">
                  <c:v>7003</c:v>
                </c:pt>
                <c:pt idx="8">
                  <c:v>8244</c:v>
                </c:pt>
                <c:pt idx="9">
                  <c:v>8343</c:v>
                </c:pt>
                <c:pt idx="10">
                  <c:v>9149</c:v>
                </c:pt>
                <c:pt idx="11">
                  <c:v>8719</c:v>
                </c:pt>
                <c:pt idx="12">
                  <c:v>8826</c:v>
                </c:pt>
                <c:pt idx="13">
                  <c:v>8605</c:v>
                </c:pt>
                <c:pt idx="14">
                  <c:v>8222</c:v>
                </c:pt>
                <c:pt idx="15">
                  <c:v>8415</c:v>
                </c:pt>
                <c:pt idx="16">
                  <c:v>8380</c:v>
                </c:pt>
                <c:pt idx="17">
                  <c:v>7948</c:v>
                </c:pt>
                <c:pt idx="18">
                  <c:v>7415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46-41BD-8742-634EBA2CA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486791288"/>
        <c:axId val="486791616"/>
      </c:barChart>
      <c:lineChart>
        <c:grouping val="standard"/>
        <c:varyColors val="0"/>
        <c:ser>
          <c:idx val="1"/>
          <c:order val="1"/>
          <c:tx>
            <c:strRef>
              <c:f>Sheet2!$C$25</c:f>
              <c:strCache>
                <c:ptCount val="1"/>
                <c:pt idx="0">
                  <c:v>% of Total MUS Undergraduate Headcount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6393187371079221E-2"/>
                  <c:y val="-2.425319958425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46-41BD-8742-634EBA2CA00D}"/>
                </c:ext>
              </c:extLst>
            </c:dLbl>
            <c:dLbl>
              <c:idx val="10"/>
              <c:layout>
                <c:manualLayout>
                  <c:x val="-2.6393187371079208E-2"/>
                  <c:y val="-2.6274299549613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46-41BD-8742-634EBA2CA00D}"/>
                </c:ext>
              </c:extLst>
            </c:dLbl>
            <c:dLbl>
              <c:idx val="18"/>
              <c:layout>
                <c:manualLayout>
                  <c:x val="-2.6393187371079208E-2"/>
                  <c:y val="-3.0316499480322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46-41BD-8742-634EBA2CA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Sheet2!$A$26:$A$44</c:f>
              <c:strCache>
                <c:ptCount val="19"/>
                <c:pt idx="0">
                  <c:v>Fall 2001</c:v>
                </c:pt>
                <c:pt idx="1">
                  <c:v>Fall 2002</c:v>
                </c:pt>
                <c:pt idx="2">
                  <c:v>Fall 2003</c:v>
                </c:pt>
                <c:pt idx="3">
                  <c:v>Fall 2004</c:v>
                </c:pt>
                <c:pt idx="4">
                  <c:v>Fall 2005</c:v>
                </c:pt>
                <c:pt idx="5">
                  <c:v>Fall 2006</c:v>
                </c:pt>
                <c:pt idx="6">
                  <c:v>Fall 2007</c:v>
                </c:pt>
                <c:pt idx="7">
                  <c:v>Fall 2008</c:v>
                </c:pt>
                <c:pt idx="8">
                  <c:v>Fall 2009</c:v>
                </c:pt>
                <c:pt idx="9">
                  <c:v>Fall 2010</c:v>
                </c:pt>
                <c:pt idx="10">
                  <c:v>Fall 2011</c:v>
                </c:pt>
                <c:pt idx="11">
                  <c:v>Fall 2012</c:v>
                </c:pt>
                <c:pt idx="12">
                  <c:v>Fall 2013</c:v>
                </c:pt>
                <c:pt idx="13">
                  <c:v>Fall 2014</c:v>
                </c:pt>
                <c:pt idx="14">
                  <c:v>Fall 2015</c:v>
                </c:pt>
                <c:pt idx="15">
                  <c:v>Fall 2016</c:v>
                </c:pt>
                <c:pt idx="16">
                  <c:v>Fall 2017</c:v>
                </c:pt>
                <c:pt idx="17">
                  <c:v>Fall 2018</c:v>
                </c:pt>
                <c:pt idx="18">
                  <c:v>Fall 2019</c:v>
                </c:pt>
              </c:strCache>
            </c:strRef>
          </c:cat>
          <c:val>
            <c:numRef>
              <c:f>Sheet2!$C$26:$C$44</c:f>
              <c:numCache>
                <c:formatCode>0%</c:formatCode>
                <c:ptCount val="19"/>
                <c:pt idx="0">
                  <c:v>0.1298539820187464</c:v>
                </c:pt>
                <c:pt idx="1">
                  <c:v>0.13149209116951052</c:v>
                </c:pt>
                <c:pt idx="2">
                  <c:v>0.13977870155275707</c:v>
                </c:pt>
                <c:pt idx="3">
                  <c:v>0.14805773397210947</c:v>
                </c:pt>
                <c:pt idx="4">
                  <c:v>0.17439035363988123</c:v>
                </c:pt>
                <c:pt idx="5">
                  <c:v>0.18240974595156736</c:v>
                </c:pt>
                <c:pt idx="6">
                  <c:v>0.19697332933772849</c:v>
                </c:pt>
                <c:pt idx="7">
                  <c:v>0.2073918322622679</c:v>
                </c:pt>
                <c:pt idx="8">
                  <c:v>0.2305046833496435</c:v>
                </c:pt>
                <c:pt idx="9">
                  <c:v>0.22127038854263359</c:v>
                </c:pt>
                <c:pt idx="10">
                  <c:v>0.23757465593352375</c:v>
                </c:pt>
                <c:pt idx="11">
                  <c:v>0.22743041969898531</c:v>
                </c:pt>
                <c:pt idx="12">
                  <c:v>0.22963444776896058</c:v>
                </c:pt>
                <c:pt idx="13">
                  <c:v>0.22838867213419328</c:v>
                </c:pt>
                <c:pt idx="14">
                  <c:v>0.22375833446727447</c:v>
                </c:pt>
                <c:pt idx="15">
                  <c:v>0.22966703056768559</c:v>
                </c:pt>
                <c:pt idx="16">
                  <c:v>0.23266144705425065</c:v>
                </c:pt>
                <c:pt idx="17">
                  <c:v>0.22801078662000115</c:v>
                </c:pt>
                <c:pt idx="18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46-41BD-8742-634EBA2CA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532928"/>
        <c:axId val="539536864"/>
      </c:lineChart>
      <c:catAx>
        <c:axId val="48679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791616"/>
        <c:crosses val="autoZero"/>
        <c:auto val="1"/>
        <c:lblAlgn val="ctr"/>
        <c:lblOffset val="100"/>
        <c:noMultiLvlLbl val="0"/>
      </c:catAx>
      <c:valAx>
        <c:axId val="48679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791288"/>
        <c:crosses val="autoZero"/>
        <c:crossBetween val="between"/>
      </c:valAx>
      <c:valAx>
        <c:axId val="539536864"/>
        <c:scaling>
          <c:orientation val="minMax"/>
          <c:max val="0.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532928"/>
        <c:crosses val="max"/>
        <c:crossBetween val="between"/>
      </c:valAx>
      <c:catAx>
        <c:axId val="53953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53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32599511899217E-2"/>
          <c:y val="0.14330601347262054"/>
          <c:w val="0.39479867170454042"/>
          <c:h val="0.13314019893034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Degrees &amp; Certificates Awarded, 2018-19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48286740390563"/>
          <c:y val="0.15729282094152386"/>
          <c:w val="0.79288806355978303"/>
          <c:h val="0.718348261623274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689-4EF5-AED1-E658AA24EB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689-4EF5-AED1-E658AA24EB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689-4EF5-AED1-E658AA24EB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689-4EF5-AED1-E658AA24EB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689-4EF5-AED1-E658AA24EB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689-4EF5-AED1-E658AA24EB9C}"/>
              </c:ext>
            </c:extLst>
          </c:dPt>
          <c:dLbls>
            <c:dLbl>
              <c:idx val="1"/>
              <c:layout>
                <c:manualLayout>
                  <c:x val="-0.15486433601506283"/>
                  <c:y val="-0.254416541064056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89-4EF5-AED1-E658AA24EB9C}"/>
                </c:ext>
              </c:extLst>
            </c:dLbl>
            <c:dLbl>
              <c:idx val="2"/>
              <c:layout>
                <c:manualLayout>
                  <c:x val="0.22753883181397397"/>
                  <c:y val="-0.21161394062453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89-4EF5-AED1-E658AA24EB9C}"/>
                </c:ext>
              </c:extLst>
            </c:dLbl>
            <c:dLbl>
              <c:idx val="3"/>
              <c:layout>
                <c:manualLayout>
                  <c:x val="-2.1547047184230221E-2"/>
                  <c:y val="4.1124928326543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87653391640033"/>
                      <c:h val="0.1559884953260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689-4EF5-AED1-E658AA24EB9C}"/>
                </c:ext>
              </c:extLst>
            </c:dLbl>
            <c:dLbl>
              <c:idx val="4"/>
              <c:layout>
                <c:manualLayout>
                  <c:x val="8.3578426675084082E-4"/>
                  <c:y val="-7.84199517896044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89-4EF5-AED1-E658AA24EB9C}"/>
                </c:ext>
              </c:extLst>
            </c:dLbl>
            <c:dLbl>
              <c:idx val="5"/>
              <c:layout>
                <c:manualLayout>
                  <c:x val="0.19358323425304624"/>
                  <c:y val="0.11518726127745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89-4EF5-AED1-E658AA24E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Output!$A$4:$A$9</c:f>
              <c:strCache>
                <c:ptCount val="6"/>
                <c:pt idx="0">
                  <c:v>Associate of Applied Science (AAS)</c:v>
                </c:pt>
                <c:pt idx="1">
                  <c:v>Associate of Arts (AA)</c:v>
                </c:pt>
                <c:pt idx="2">
                  <c:v>Associate of Science (AS)</c:v>
                </c:pt>
                <c:pt idx="3">
                  <c:v>Certificate of Completion (CC)</c:v>
                </c:pt>
                <c:pt idx="4">
                  <c:v>Certificate Technical Studies (CTS)</c:v>
                </c:pt>
                <c:pt idx="5">
                  <c:v>Certificate of Applied Science (CAS)</c:v>
                </c:pt>
              </c:strCache>
            </c:strRef>
          </c:cat>
          <c:val>
            <c:numRef>
              <c:f>Output!$S$4:$S$9</c:f>
              <c:numCache>
                <c:formatCode>General</c:formatCode>
                <c:ptCount val="6"/>
                <c:pt idx="0">
                  <c:v>750</c:v>
                </c:pt>
                <c:pt idx="1">
                  <c:v>339</c:v>
                </c:pt>
                <c:pt idx="2">
                  <c:v>527</c:v>
                </c:pt>
                <c:pt idx="3">
                  <c:v>11</c:v>
                </c:pt>
                <c:pt idx="4">
                  <c:v>94</c:v>
                </c:pt>
                <c:pt idx="5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89-4EF5-AED1-E658AA24E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Degrees &amp; Certificates Awarded</a:t>
            </a:r>
          </a:p>
          <a:p>
            <a:pPr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917070665623255E-2"/>
          <c:y val="0.12144789691817266"/>
          <c:w val="0.82391472160267376"/>
          <c:h val="0.72858998677054798"/>
        </c:manualLayout>
      </c:layout>
      <c:lineChart>
        <c:grouping val="standard"/>
        <c:varyColors val="0"/>
        <c:ser>
          <c:idx val="0"/>
          <c:order val="0"/>
          <c:tx>
            <c:strRef>
              <c:f>Output!$A$4</c:f>
              <c:strCache>
                <c:ptCount val="1"/>
                <c:pt idx="0">
                  <c:v>Associate of Applied Science (AAS)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Output!$B$3:$S$3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Output!$B$4:$S$4</c:f>
              <c:numCache>
                <c:formatCode>General</c:formatCode>
                <c:ptCount val="18"/>
                <c:pt idx="0">
                  <c:v>663</c:v>
                </c:pt>
                <c:pt idx="1">
                  <c:v>782</c:v>
                </c:pt>
                <c:pt idx="2">
                  <c:v>675</c:v>
                </c:pt>
                <c:pt idx="3">
                  <c:v>732</c:v>
                </c:pt>
                <c:pt idx="4">
                  <c:v>720</c:v>
                </c:pt>
                <c:pt idx="5">
                  <c:v>721</c:v>
                </c:pt>
                <c:pt idx="6">
                  <c:v>720</c:v>
                </c:pt>
                <c:pt idx="7">
                  <c:v>681</c:v>
                </c:pt>
                <c:pt idx="8">
                  <c:v>773</c:v>
                </c:pt>
                <c:pt idx="9">
                  <c:v>839</c:v>
                </c:pt>
                <c:pt idx="10">
                  <c:v>999</c:v>
                </c:pt>
                <c:pt idx="11">
                  <c:v>898</c:v>
                </c:pt>
                <c:pt idx="12">
                  <c:v>902</c:v>
                </c:pt>
                <c:pt idx="13">
                  <c:v>890</c:v>
                </c:pt>
                <c:pt idx="14">
                  <c:v>878</c:v>
                </c:pt>
                <c:pt idx="15">
                  <c:v>807</c:v>
                </c:pt>
                <c:pt idx="16">
                  <c:v>685</c:v>
                </c:pt>
                <c:pt idx="17">
                  <c:v>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D5-443E-8EAC-98E6C628F28C}"/>
            </c:ext>
          </c:extLst>
        </c:ser>
        <c:ser>
          <c:idx val="1"/>
          <c:order val="1"/>
          <c:tx>
            <c:strRef>
              <c:f>Output!$A$5</c:f>
              <c:strCache>
                <c:ptCount val="1"/>
                <c:pt idx="0">
                  <c:v>Associate of Arts (AA)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Output!$B$3:$S$3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Output!$B$5:$S$5</c:f>
              <c:numCache>
                <c:formatCode>General</c:formatCode>
                <c:ptCount val="18"/>
                <c:pt idx="0">
                  <c:v>20</c:v>
                </c:pt>
                <c:pt idx="1">
                  <c:v>24</c:v>
                </c:pt>
                <c:pt idx="2">
                  <c:v>22</c:v>
                </c:pt>
                <c:pt idx="3">
                  <c:v>34</c:v>
                </c:pt>
                <c:pt idx="4">
                  <c:v>36</c:v>
                </c:pt>
                <c:pt idx="5">
                  <c:v>69</c:v>
                </c:pt>
                <c:pt idx="6">
                  <c:v>112</c:v>
                </c:pt>
                <c:pt idx="7">
                  <c:v>100</c:v>
                </c:pt>
                <c:pt idx="8">
                  <c:v>118</c:v>
                </c:pt>
                <c:pt idx="9">
                  <c:v>136</c:v>
                </c:pt>
                <c:pt idx="10">
                  <c:v>191</c:v>
                </c:pt>
                <c:pt idx="11">
                  <c:v>227</c:v>
                </c:pt>
                <c:pt idx="12">
                  <c:v>245</c:v>
                </c:pt>
                <c:pt idx="13">
                  <c:v>241</c:v>
                </c:pt>
                <c:pt idx="14">
                  <c:v>244</c:v>
                </c:pt>
                <c:pt idx="15">
                  <c:v>246</c:v>
                </c:pt>
                <c:pt idx="16">
                  <c:v>287</c:v>
                </c:pt>
                <c:pt idx="17">
                  <c:v>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D5-443E-8EAC-98E6C628F28C}"/>
            </c:ext>
          </c:extLst>
        </c:ser>
        <c:ser>
          <c:idx val="2"/>
          <c:order val="2"/>
          <c:tx>
            <c:strRef>
              <c:f>Output!$A$6</c:f>
              <c:strCache>
                <c:ptCount val="1"/>
                <c:pt idx="0">
                  <c:v>Associate of Science (AS)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Output!$B$3:$S$3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Output!$B$6:$S$6</c:f>
              <c:numCache>
                <c:formatCode>General</c:formatCode>
                <c:ptCount val="18"/>
                <c:pt idx="0">
                  <c:v>115</c:v>
                </c:pt>
                <c:pt idx="1">
                  <c:v>149</c:v>
                </c:pt>
                <c:pt idx="2">
                  <c:v>181</c:v>
                </c:pt>
                <c:pt idx="3">
                  <c:v>168</c:v>
                </c:pt>
                <c:pt idx="4">
                  <c:v>170</c:v>
                </c:pt>
                <c:pt idx="5">
                  <c:v>195</c:v>
                </c:pt>
                <c:pt idx="6">
                  <c:v>140</c:v>
                </c:pt>
                <c:pt idx="7">
                  <c:v>203</c:v>
                </c:pt>
                <c:pt idx="8">
                  <c:v>212</c:v>
                </c:pt>
                <c:pt idx="9">
                  <c:v>248</c:v>
                </c:pt>
                <c:pt idx="10">
                  <c:v>328</c:v>
                </c:pt>
                <c:pt idx="11">
                  <c:v>367</c:v>
                </c:pt>
                <c:pt idx="12">
                  <c:v>397</c:v>
                </c:pt>
                <c:pt idx="13">
                  <c:v>461</c:v>
                </c:pt>
                <c:pt idx="14">
                  <c:v>429</c:v>
                </c:pt>
                <c:pt idx="15">
                  <c:v>430</c:v>
                </c:pt>
                <c:pt idx="16">
                  <c:v>452</c:v>
                </c:pt>
                <c:pt idx="17">
                  <c:v>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D5-443E-8EAC-98E6C628F28C}"/>
            </c:ext>
          </c:extLst>
        </c:ser>
        <c:ser>
          <c:idx val="3"/>
          <c:order val="3"/>
          <c:tx>
            <c:strRef>
              <c:f>Output!$A$7</c:f>
              <c:strCache>
                <c:ptCount val="1"/>
                <c:pt idx="0">
                  <c:v>Certificate of Completion (CC)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Output!$B$3:$S$3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Output!$B$7:$S$7</c:f>
              <c:numCache>
                <c:formatCode>General</c:formatCode>
                <c:ptCount val="18"/>
                <c:pt idx="16">
                  <c:v>38</c:v>
                </c:pt>
                <c:pt idx="17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D5-443E-8EAC-98E6C628F28C}"/>
            </c:ext>
          </c:extLst>
        </c:ser>
        <c:ser>
          <c:idx val="4"/>
          <c:order val="4"/>
          <c:tx>
            <c:strRef>
              <c:f>Output!$A$8</c:f>
              <c:strCache>
                <c:ptCount val="1"/>
                <c:pt idx="0">
                  <c:v>Certificate Technical Studies (CTS)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Output!$B$3:$S$3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Output!$B$8:$S$8</c:f>
              <c:numCache>
                <c:formatCode>General</c:formatCode>
                <c:ptCount val="18"/>
                <c:pt idx="10">
                  <c:v>55</c:v>
                </c:pt>
                <c:pt idx="11">
                  <c:v>59</c:v>
                </c:pt>
                <c:pt idx="12">
                  <c:v>61</c:v>
                </c:pt>
                <c:pt idx="13">
                  <c:v>89</c:v>
                </c:pt>
                <c:pt idx="14">
                  <c:v>159</c:v>
                </c:pt>
                <c:pt idx="15">
                  <c:v>247</c:v>
                </c:pt>
                <c:pt idx="16">
                  <c:v>123</c:v>
                </c:pt>
                <c:pt idx="17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D5-443E-8EAC-98E6C628F28C}"/>
            </c:ext>
          </c:extLst>
        </c:ser>
        <c:ser>
          <c:idx val="5"/>
          <c:order val="5"/>
          <c:tx>
            <c:strRef>
              <c:f>Output!$A$9</c:f>
              <c:strCache>
                <c:ptCount val="1"/>
                <c:pt idx="0">
                  <c:v>Certificate of Applied Science (CAS)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Output!$B$3:$S$3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Output!$B$9:$S$9</c:f>
              <c:numCache>
                <c:formatCode>General</c:formatCode>
                <c:ptCount val="18"/>
                <c:pt idx="0">
                  <c:v>114</c:v>
                </c:pt>
                <c:pt idx="1">
                  <c:v>135</c:v>
                </c:pt>
                <c:pt idx="2">
                  <c:v>92</c:v>
                </c:pt>
                <c:pt idx="3">
                  <c:v>126</c:v>
                </c:pt>
                <c:pt idx="4">
                  <c:v>155</c:v>
                </c:pt>
                <c:pt idx="5">
                  <c:v>234</c:v>
                </c:pt>
                <c:pt idx="6">
                  <c:v>244</c:v>
                </c:pt>
                <c:pt idx="7">
                  <c:v>258</c:v>
                </c:pt>
                <c:pt idx="8">
                  <c:v>250</c:v>
                </c:pt>
                <c:pt idx="9">
                  <c:v>279</c:v>
                </c:pt>
                <c:pt idx="10">
                  <c:v>236</c:v>
                </c:pt>
                <c:pt idx="11">
                  <c:v>271</c:v>
                </c:pt>
                <c:pt idx="12">
                  <c:v>308</c:v>
                </c:pt>
                <c:pt idx="13">
                  <c:v>377</c:v>
                </c:pt>
                <c:pt idx="14">
                  <c:v>329</c:v>
                </c:pt>
                <c:pt idx="15">
                  <c:v>343</c:v>
                </c:pt>
                <c:pt idx="16">
                  <c:v>388</c:v>
                </c:pt>
                <c:pt idx="17">
                  <c:v>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8D5-443E-8EAC-98E6C628F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892896"/>
        <c:axId val="556893880"/>
      </c:lineChart>
      <c:catAx>
        <c:axId val="5568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893880"/>
        <c:crosses val="autoZero"/>
        <c:auto val="1"/>
        <c:lblAlgn val="ctr"/>
        <c:lblOffset val="100"/>
        <c:noMultiLvlLbl val="0"/>
      </c:catAx>
      <c:valAx>
        <c:axId val="55689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8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Degrees &amp; Certificates Awarded by Program</a:t>
            </a:r>
            <a:r>
              <a:rPr lang="en-US" sz="2100" b="1" baseline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</a:t>
            </a:r>
            <a:endParaRPr lang="en-US" sz="2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1713749141875043"/>
          <c:y val="3.0316499480322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18206103776718E-2"/>
          <c:y val="0.1315533967449469"/>
          <c:w val="0.93535262383611928"/>
          <c:h val="0.66699593090511688"/>
        </c:manualLayout>
      </c:layout>
      <c:barChart>
        <c:barDir val="col"/>
        <c:grouping val="stacked"/>
        <c:varyColors val="0"/>
        <c:ser>
          <c:idx val="0"/>
          <c:order val="0"/>
          <c:tx>
            <c:v>CTE Programs</c:v>
          </c:tx>
          <c:spPr>
            <a:solidFill>
              <a:schemeClr val="tx2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Output!$B$3:$S$3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Output!$B$11:$S$11</c:f>
              <c:numCache>
                <c:formatCode>General</c:formatCode>
                <c:ptCount val="18"/>
                <c:pt idx="0">
                  <c:v>856</c:v>
                </c:pt>
                <c:pt idx="1">
                  <c:v>1020</c:v>
                </c:pt>
                <c:pt idx="2">
                  <c:v>915</c:v>
                </c:pt>
                <c:pt idx="3">
                  <c:v>993</c:v>
                </c:pt>
                <c:pt idx="4">
                  <c:v>999</c:v>
                </c:pt>
                <c:pt idx="5">
                  <c:v>1090</c:v>
                </c:pt>
                <c:pt idx="6">
                  <c:v>1088</c:v>
                </c:pt>
                <c:pt idx="7">
                  <c:v>1093</c:v>
                </c:pt>
                <c:pt idx="8">
                  <c:v>1157</c:v>
                </c:pt>
                <c:pt idx="9">
                  <c:v>1291</c:v>
                </c:pt>
                <c:pt idx="10">
                  <c:v>1478</c:v>
                </c:pt>
                <c:pt idx="11">
                  <c:v>1438</c:v>
                </c:pt>
                <c:pt idx="12">
                  <c:v>1481</c:v>
                </c:pt>
                <c:pt idx="13">
                  <c:v>1537</c:v>
                </c:pt>
                <c:pt idx="14">
                  <c:v>1557</c:v>
                </c:pt>
                <c:pt idx="15">
                  <c:v>1575</c:v>
                </c:pt>
                <c:pt idx="16">
                  <c:v>1399</c:v>
                </c:pt>
                <c:pt idx="17">
                  <c:v>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B-4DD3-9C80-E5D602A97D5E}"/>
            </c:ext>
          </c:extLst>
        </c:ser>
        <c:ser>
          <c:idx val="1"/>
          <c:order val="1"/>
          <c:tx>
            <c:v>Non-CTE Programs</c:v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Output!$B$3:$S$3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Output!$B$13:$S$13</c:f>
              <c:numCache>
                <c:formatCode>General</c:formatCode>
                <c:ptCount val="18"/>
                <c:pt idx="0">
                  <c:v>56</c:v>
                </c:pt>
                <c:pt idx="1">
                  <c:v>70</c:v>
                </c:pt>
                <c:pt idx="2">
                  <c:v>55</c:v>
                </c:pt>
                <c:pt idx="3">
                  <c:v>67</c:v>
                </c:pt>
                <c:pt idx="4">
                  <c:v>82</c:v>
                </c:pt>
                <c:pt idx="5">
                  <c:v>129</c:v>
                </c:pt>
                <c:pt idx="6">
                  <c:v>128</c:v>
                </c:pt>
                <c:pt idx="7">
                  <c:v>149</c:v>
                </c:pt>
                <c:pt idx="8">
                  <c:v>196</c:v>
                </c:pt>
                <c:pt idx="9">
                  <c:v>211</c:v>
                </c:pt>
                <c:pt idx="10">
                  <c:v>331</c:v>
                </c:pt>
                <c:pt idx="11">
                  <c:v>384</c:v>
                </c:pt>
                <c:pt idx="12">
                  <c:v>432</c:v>
                </c:pt>
                <c:pt idx="13">
                  <c:v>521</c:v>
                </c:pt>
                <c:pt idx="14">
                  <c:v>482</c:v>
                </c:pt>
                <c:pt idx="15">
                  <c:v>498</c:v>
                </c:pt>
                <c:pt idx="16">
                  <c:v>574</c:v>
                </c:pt>
                <c:pt idx="17">
                  <c:v>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B-4DD3-9C80-E5D602A97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555862808"/>
        <c:axId val="555856248"/>
      </c:barChart>
      <c:catAx>
        <c:axId val="55586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856248"/>
        <c:crosses val="autoZero"/>
        <c:auto val="1"/>
        <c:lblAlgn val="ctr"/>
        <c:lblOffset val="100"/>
        <c:noMultiLvlLbl val="0"/>
      </c:catAx>
      <c:valAx>
        <c:axId val="55585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86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081494911979987E-2"/>
          <c:y val="0.12915831371513664"/>
          <c:w val="0.22440051327013902"/>
          <c:h val="0.10484479941537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300" b="1" dirty="0">
                <a:solidFill>
                  <a:srgbClr val="75393F"/>
                </a:solidFill>
              </a:rPr>
              <a:t>Current Unrestricted</a:t>
            </a:r>
            <a:r>
              <a:rPr lang="en-US" sz="2300" b="1" baseline="0" dirty="0">
                <a:solidFill>
                  <a:srgbClr val="75393F"/>
                </a:solidFill>
              </a:rPr>
              <a:t> Revenue -- Operating Budget, FY19</a:t>
            </a:r>
          </a:p>
          <a:p>
            <a:pPr>
              <a:defRPr/>
            </a:pPr>
            <a:r>
              <a:rPr lang="en-US" sz="1400" b="0" baseline="0" dirty="0">
                <a:solidFill>
                  <a:schemeClr val="bg1">
                    <a:lumMod val="50000"/>
                  </a:schemeClr>
                </a:solidFill>
              </a:rPr>
              <a:t>Current Unrestricted = Revenue from Tuition, State </a:t>
            </a:r>
            <a:r>
              <a:rPr lang="en-US" sz="1400" b="0" baseline="0" dirty="0" err="1">
                <a:solidFill>
                  <a:schemeClr val="bg1">
                    <a:lumMod val="50000"/>
                  </a:schemeClr>
                </a:solidFill>
              </a:rPr>
              <a:t>Approps</a:t>
            </a:r>
            <a:r>
              <a:rPr lang="en-US" sz="1400" b="0" baseline="0" dirty="0">
                <a:solidFill>
                  <a:schemeClr val="bg1">
                    <a:lumMod val="50000"/>
                  </a:schemeClr>
                </a:solidFill>
              </a:rPr>
              <a:t>., &amp; Local Funding to Support Educational and General Operations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20300340241367"/>
          <c:y val="0.16829174243802261"/>
          <c:w val="0.84097313261646744"/>
          <c:h val="0.581609709045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CUR!$A$2</c:f>
              <c:strCache>
                <c:ptCount val="1"/>
                <c:pt idx="0">
                  <c:v>State Support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$7.4M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27-478A-A837-FCAD6AB836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$5.3M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27-478A-A837-FCAD6AB836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$8.6M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27-478A-A837-FCAD6AB836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$2.5M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7-478A-A837-FCAD6AB836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$1.6M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27-478A-A837-FCAD6AB83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CUR!$B$1:$F$1</c:f>
              <c:strCache>
                <c:ptCount val="5"/>
                <c:pt idx="0">
                  <c:v>Great Falls </c:v>
                </c:pt>
                <c:pt idx="1">
                  <c:v>Helena</c:v>
                </c:pt>
                <c:pt idx="2">
                  <c:v>Flathead</c:v>
                </c:pt>
                <c:pt idx="3">
                  <c:v>Miles</c:v>
                </c:pt>
                <c:pt idx="4">
                  <c:v>Dawson</c:v>
                </c:pt>
              </c:strCache>
            </c:strRef>
          </c:cat>
          <c:val>
            <c:numRef>
              <c:f>CUR!$B$2:$F$2</c:f>
              <c:numCache>
                <c:formatCode>"$"#,##0</c:formatCode>
                <c:ptCount val="5"/>
                <c:pt idx="0">
                  <c:v>7413285</c:v>
                </c:pt>
                <c:pt idx="1">
                  <c:v>5334081</c:v>
                </c:pt>
                <c:pt idx="2">
                  <c:v>8681392</c:v>
                </c:pt>
                <c:pt idx="3">
                  <c:v>2556938</c:v>
                </c:pt>
                <c:pt idx="4">
                  <c:v>1612109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27-478A-A837-FCAD6AB836B5}"/>
            </c:ext>
          </c:extLst>
        </c:ser>
        <c:ser>
          <c:idx val="1"/>
          <c:order val="1"/>
          <c:tx>
            <c:strRef>
              <c:f>CUR!$A$3</c:f>
              <c:strCache>
                <c:ptCount val="1"/>
                <c:pt idx="0">
                  <c:v>Net Tuition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$2.9M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27-478A-A837-FCAD6AB836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$2.2M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27-478A-A837-FCAD6AB836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$4.2M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27-478A-A837-FCAD6AB836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$1.1M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27-478A-A837-FCAD6AB836B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$0.6M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27-478A-A837-FCAD6AB83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CUR!$B$1:$F$1</c:f>
              <c:strCache>
                <c:ptCount val="5"/>
                <c:pt idx="0">
                  <c:v>Great Falls </c:v>
                </c:pt>
                <c:pt idx="1">
                  <c:v>Helena</c:v>
                </c:pt>
                <c:pt idx="2">
                  <c:v>Flathead</c:v>
                </c:pt>
                <c:pt idx="3">
                  <c:v>Miles</c:v>
                </c:pt>
                <c:pt idx="4">
                  <c:v>Dawson</c:v>
                </c:pt>
              </c:strCache>
            </c:strRef>
          </c:cat>
          <c:val>
            <c:numRef>
              <c:f>CUR!$B$3:$F$3</c:f>
              <c:numCache>
                <c:formatCode>"$"#,##0</c:formatCode>
                <c:ptCount val="5"/>
                <c:pt idx="0">
                  <c:v>2939475</c:v>
                </c:pt>
                <c:pt idx="1">
                  <c:v>2226282</c:v>
                </c:pt>
                <c:pt idx="2">
                  <c:v>4235207</c:v>
                </c:pt>
                <c:pt idx="3">
                  <c:v>1138694</c:v>
                </c:pt>
                <c:pt idx="4">
                  <c:v>550811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27-478A-A837-FCAD6AB836B5}"/>
            </c:ext>
          </c:extLst>
        </c:ser>
        <c:ser>
          <c:idx val="2"/>
          <c:order val="2"/>
          <c:tx>
            <c:strRef>
              <c:f>CUR!$A$4</c:f>
              <c:strCache>
                <c:ptCount val="1"/>
                <c:pt idx="0">
                  <c:v>Local Funding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27-478A-A837-FCAD6AB836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27-478A-A837-FCAD6AB836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$5.2M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27-478A-A837-FCAD6AB836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$1.3M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27-478A-A837-FCAD6AB836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$2.1M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27-478A-A837-FCAD6AB83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CUR!$B$1:$F$1</c:f>
              <c:strCache>
                <c:ptCount val="5"/>
                <c:pt idx="0">
                  <c:v>Great Falls </c:v>
                </c:pt>
                <c:pt idx="1">
                  <c:v>Helena</c:v>
                </c:pt>
                <c:pt idx="2">
                  <c:v>Flathead</c:v>
                </c:pt>
                <c:pt idx="3">
                  <c:v>Miles</c:v>
                </c:pt>
                <c:pt idx="4">
                  <c:v>Dawson</c:v>
                </c:pt>
              </c:strCache>
            </c:strRef>
          </c:cat>
          <c:val>
            <c:numRef>
              <c:f>CUR!$B$4:$F$4</c:f>
              <c:numCache>
                <c:formatCode>"$"#,##0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5211529</c:v>
                </c:pt>
                <c:pt idx="3">
                  <c:v>1338018</c:v>
                </c:pt>
                <c:pt idx="4">
                  <c:v>2112534.7999999998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A27-478A-A837-FCAD6AB836B5}"/>
            </c:ext>
          </c:extLst>
        </c:ser>
        <c:ser>
          <c:idx val="3"/>
          <c:order val="3"/>
          <c:tx>
            <c:strRef>
              <c:f>CUR!$A$5</c:f>
              <c:strCache>
                <c:ptCount val="1"/>
                <c:pt idx="0">
                  <c:v>Transfers/Other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CUR!$B$1:$F$1</c:f>
              <c:strCache>
                <c:ptCount val="5"/>
                <c:pt idx="0">
                  <c:v>Great Falls </c:v>
                </c:pt>
                <c:pt idx="1">
                  <c:v>Helena</c:v>
                </c:pt>
                <c:pt idx="2">
                  <c:v>Flathead</c:v>
                </c:pt>
                <c:pt idx="3">
                  <c:v>Miles</c:v>
                </c:pt>
                <c:pt idx="4">
                  <c:v>Dawson</c:v>
                </c:pt>
              </c:strCache>
            </c:strRef>
          </c:cat>
          <c:val>
            <c:numRef>
              <c:f>CUR!$B$5:$F$5</c:f>
              <c:numCache>
                <c:formatCode>"$"#,##0</c:formatCode>
                <c:ptCount val="5"/>
                <c:pt idx="0">
                  <c:v>244021</c:v>
                </c:pt>
                <c:pt idx="1">
                  <c:v>107327</c:v>
                </c:pt>
                <c:pt idx="2">
                  <c:v>462051</c:v>
                </c:pt>
                <c:pt idx="3">
                  <c:v>469962</c:v>
                </c:pt>
                <c:pt idx="4">
                  <c:v>642330.99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A27-478A-A837-FCAD6AB83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07601024"/>
        <c:axId val="607600040"/>
      </c:barChart>
      <c:catAx>
        <c:axId val="6076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600040"/>
        <c:crosses val="autoZero"/>
        <c:auto val="1"/>
        <c:lblAlgn val="ctr"/>
        <c:lblOffset val="100"/>
        <c:noMultiLvlLbl val="0"/>
      </c:catAx>
      <c:valAx>
        <c:axId val="60760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6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751777630843368"/>
          <c:y val="0.21956895825982975"/>
          <c:w val="0.29813957697453891"/>
          <c:h val="0.245494419138257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300" b="1" i="0" baseline="0" dirty="0">
                <a:solidFill>
                  <a:srgbClr val="6A310A"/>
                </a:solidFill>
                <a:effectLst/>
              </a:rPr>
              <a:t>Current Unrestricted Revenue per Student FTE, 2018-19</a:t>
            </a:r>
            <a:endParaRPr lang="en-US" sz="2300" dirty="0">
              <a:solidFill>
                <a:srgbClr val="6A310A"/>
              </a:solidFill>
              <a:effectLst/>
            </a:endParaRPr>
          </a:p>
          <a:p>
            <a:pPr>
              <a:defRPr/>
            </a:pPr>
            <a:r>
              <a:rPr lang="en-US" sz="1400" b="0" i="0" baseline="0" dirty="0">
                <a:effectLst/>
              </a:rPr>
              <a:t>Current Unrestricted = Revenue from Tuition, State </a:t>
            </a:r>
            <a:r>
              <a:rPr lang="en-US" sz="1400" b="0" i="0" baseline="0" dirty="0" err="1">
                <a:effectLst/>
              </a:rPr>
              <a:t>Approps</a:t>
            </a:r>
            <a:r>
              <a:rPr lang="en-US" sz="1400" b="0" i="0" baseline="0" dirty="0">
                <a:effectLst/>
              </a:rPr>
              <a:t>., &amp; Local Funding to Support Educational and General Operations</a:t>
            </a:r>
            <a:endParaRPr lang="en-US" sz="1100" dirty="0">
              <a:effectLst/>
            </a:endParaRPr>
          </a:p>
        </c:rich>
      </c:tx>
      <c:layout>
        <c:manualLayout>
          <c:xMode val="edge"/>
          <c:yMode val="edge"/>
          <c:x val="0.11125398120334001"/>
          <c:y val="5.4569699064580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120386185671799E-2"/>
          <c:y val="0.22562541506152339"/>
          <c:w val="0.88775044375422418"/>
          <c:h val="0.58997690376078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CUR!$A$21</c:f>
              <c:strCache>
                <c:ptCount val="1"/>
                <c:pt idx="0">
                  <c:v>State Support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62-427E-BFB6-1D78BF388DCF}"/>
              </c:ext>
            </c:extLst>
          </c:dPt>
          <c:dPt>
            <c:idx val="6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62-427E-BFB6-1D78BF388DCF}"/>
              </c:ext>
            </c:extLst>
          </c:dPt>
          <c:dLbls>
            <c:dLbl>
              <c:idx val="5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7B732B-D0A6-475A-8FF3-BE7FF137B956}" type="VALUE">
                      <a:rPr lang="en-US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962-427E-BFB6-1D78BF388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CUR!$B$20:$H$20</c:f>
              <c:strCache>
                <c:ptCount val="7"/>
                <c:pt idx="0">
                  <c:v>Great Falls </c:v>
                </c:pt>
                <c:pt idx="1">
                  <c:v>Helena</c:v>
                </c:pt>
                <c:pt idx="2">
                  <c:v>Peers 1</c:v>
                </c:pt>
                <c:pt idx="3">
                  <c:v>Flathead</c:v>
                </c:pt>
                <c:pt idx="4">
                  <c:v>Miles</c:v>
                </c:pt>
                <c:pt idx="5">
                  <c:v>Dawson</c:v>
                </c:pt>
                <c:pt idx="6">
                  <c:v>Peers 2</c:v>
                </c:pt>
              </c:strCache>
            </c:strRef>
          </c:cat>
          <c:val>
            <c:numRef>
              <c:f>CUR!$B$21:$H$21</c:f>
              <c:numCache>
                <c:formatCode>"$"#,##0</c:formatCode>
                <c:ptCount val="7"/>
                <c:pt idx="0">
                  <c:v>7204.3586005830903</c:v>
                </c:pt>
                <c:pt idx="1">
                  <c:v>6634.4291044776119</c:v>
                </c:pt>
                <c:pt idx="2">
                  <c:v>6337.5116042062355</c:v>
                </c:pt>
                <c:pt idx="3">
                  <c:v>5950.2344071281696</c:v>
                </c:pt>
                <c:pt idx="4">
                  <c:v>5595.0503282275713</c:v>
                </c:pt>
                <c:pt idx="5">
                  <c:v>5006.5496894409935</c:v>
                </c:pt>
                <c:pt idx="6">
                  <c:v>5872.1307204217674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62-427E-BFB6-1D78BF388DCF}"/>
            </c:ext>
          </c:extLst>
        </c:ser>
        <c:ser>
          <c:idx val="1"/>
          <c:order val="1"/>
          <c:tx>
            <c:strRef>
              <c:f>CUR!$A$22</c:f>
              <c:strCache>
                <c:ptCount val="1"/>
                <c:pt idx="0">
                  <c:v>Net Tuition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FAA8A8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62-427E-BFB6-1D78BF388DCF}"/>
              </c:ext>
            </c:extLst>
          </c:dPt>
          <c:dPt>
            <c:idx val="6"/>
            <c:invertIfNegative val="0"/>
            <c:bubble3D val="0"/>
            <c:spPr>
              <a:solidFill>
                <a:srgbClr val="FAA8A8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62-427E-BFB6-1D78BF388DCF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962-427E-BFB6-1D78BF388DC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962-427E-BFB6-1D78BF388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CUR!$B$20:$H$20</c:f>
              <c:strCache>
                <c:ptCount val="7"/>
                <c:pt idx="0">
                  <c:v>Great Falls </c:v>
                </c:pt>
                <c:pt idx="1">
                  <c:v>Helena</c:v>
                </c:pt>
                <c:pt idx="2">
                  <c:v>Peers 1</c:v>
                </c:pt>
                <c:pt idx="3">
                  <c:v>Flathead</c:v>
                </c:pt>
                <c:pt idx="4">
                  <c:v>Miles</c:v>
                </c:pt>
                <c:pt idx="5">
                  <c:v>Dawson</c:v>
                </c:pt>
                <c:pt idx="6">
                  <c:v>Peers 2</c:v>
                </c:pt>
              </c:strCache>
            </c:strRef>
          </c:cat>
          <c:val>
            <c:numRef>
              <c:f>CUR!$B$22:$H$22</c:f>
              <c:numCache>
                <c:formatCode>"$"#,##0</c:formatCode>
                <c:ptCount val="7"/>
                <c:pt idx="0">
                  <c:v>2856.6326530612246</c:v>
                </c:pt>
                <c:pt idx="1">
                  <c:v>2769.0074626865671</c:v>
                </c:pt>
                <c:pt idx="2">
                  <c:v>3096.6505556795546</c:v>
                </c:pt>
                <c:pt idx="3">
                  <c:v>2902.8149417409186</c:v>
                </c:pt>
                <c:pt idx="4">
                  <c:v>2491.6717724288842</c:v>
                </c:pt>
                <c:pt idx="5">
                  <c:v>1710.5931677018634</c:v>
                </c:pt>
                <c:pt idx="6">
                  <c:v>2603.2276767229064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62-427E-BFB6-1D78BF388DCF}"/>
            </c:ext>
          </c:extLst>
        </c:ser>
        <c:ser>
          <c:idx val="2"/>
          <c:order val="2"/>
          <c:tx>
            <c:strRef>
              <c:f>CUR!$A$23</c:f>
              <c:strCache>
                <c:ptCount val="1"/>
                <c:pt idx="0">
                  <c:v>Local Funding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FCD8D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962-427E-BFB6-1D78BF388DC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62-427E-BFB6-1D78BF388D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62-427E-BFB6-1D78BF388DC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962-427E-BFB6-1D78BF388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CUR!$B$20:$H$20</c:f>
              <c:strCache>
                <c:ptCount val="7"/>
                <c:pt idx="0">
                  <c:v>Great Falls </c:v>
                </c:pt>
                <c:pt idx="1">
                  <c:v>Helena</c:v>
                </c:pt>
                <c:pt idx="2">
                  <c:v>Peers 1</c:v>
                </c:pt>
                <c:pt idx="3">
                  <c:v>Flathead</c:v>
                </c:pt>
                <c:pt idx="4">
                  <c:v>Miles</c:v>
                </c:pt>
                <c:pt idx="5">
                  <c:v>Dawson</c:v>
                </c:pt>
                <c:pt idx="6">
                  <c:v>Peers 2</c:v>
                </c:pt>
              </c:strCache>
            </c:strRef>
          </c:cat>
          <c:val>
            <c:numRef>
              <c:f>CUR!$B$23:$H$23</c:f>
              <c:numCache>
                <c:formatCode>"$"#,##0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3571.9869773817682</c:v>
                </c:pt>
                <c:pt idx="4">
                  <c:v>2927.8293216630195</c:v>
                </c:pt>
                <c:pt idx="5">
                  <c:v>6560.6670807453411</c:v>
                </c:pt>
                <c:pt idx="6">
                  <c:v>3813.5954691518582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962-427E-BFB6-1D78BF388DCF}"/>
            </c:ext>
          </c:extLst>
        </c:ser>
        <c:ser>
          <c:idx val="3"/>
          <c:order val="3"/>
          <c:tx>
            <c:strRef>
              <c:f>CUR!$A$24</c:f>
              <c:strCache>
                <c:ptCount val="1"/>
                <c:pt idx="0">
                  <c:v>Transfers/Other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CUR!$B$20:$H$20</c:f>
              <c:strCache>
                <c:ptCount val="7"/>
                <c:pt idx="0">
                  <c:v>Great Falls </c:v>
                </c:pt>
                <c:pt idx="1">
                  <c:v>Helena</c:v>
                </c:pt>
                <c:pt idx="2">
                  <c:v>Peers 1</c:v>
                </c:pt>
                <c:pt idx="3">
                  <c:v>Flathead</c:v>
                </c:pt>
                <c:pt idx="4">
                  <c:v>Miles</c:v>
                </c:pt>
                <c:pt idx="5">
                  <c:v>Dawson</c:v>
                </c:pt>
                <c:pt idx="6">
                  <c:v>Peers 2</c:v>
                </c:pt>
              </c:strCache>
            </c:strRef>
          </c:cat>
          <c:val>
            <c:numRef>
              <c:f>CUR!$B$24:$H$24</c:f>
              <c:numCache>
                <c:formatCode>"$"#,##0</c:formatCode>
                <c:ptCount val="7"/>
                <c:pt idx="0">
                  <c:v>237.1438289601555</c:v>
                </c:pt>
                <c:pt idx="1">
                  <c:v>133.49129353233832</c:v>
                </c:pt>
                <c:pt idx="2">
                  <c:v>0</c:v>
                </c:pt>
                <c:pt idx="3">
                  <c:v>316.69019876627829</c:v>
                </c:pt>
                <c:pt idx="4">
                  <c:v>1028.363238512035</c:v>
                </c:pt>
                <c:pt idx="5">
                  <c:v>1994.8167391304348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962-427E-BFB6-1D78BF388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472155256"/>
        <c:axId val="472149024"/>
      </c:barChart>
      <c:catAx>
        <c:axId val="47215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149024"/>
        <c:crosses val="autoZero"/>
        <c:auto val="1"/>
        <c:lblAlgn val="ctr"/>
        <c:lblOffset val="100"/>
        <c:noMultiLvlLbl val="0"/>
      </c:catAx>
      <c:valAx>
        <c:axId val="47214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15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76666090157552E-2"/>
          <c:y val="0.23425551191358859"/>
          <c:w val="0.23066283384322447"/>
          <c:h val="0.195794297856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srgbClr val="7A0000"/>
                </a:solidFill>
                <a:latin typeface="+mn-lt"/>
                <a:ea typeface="+mn-ea"/>
                <a:cs typeface="+mn-cs"/>
              </a:defRPr>
            </a:pPr>
            <a:r>
              <a:rPr lang="en-US" sz="2300" b="1" dirty="0">
                <a:solidFill>
                  <a:srgbClr val="75393F"/>
                </a:solidFill>
              </a:rPr>
              <a:t>Current Unrestricted</a:t>
            </a:r>
            <a:r>
              <a:rPr lang="en-US" sz="2300" b="1" baseline="0" dirty="0">
                <a:solidFill>
                  <a:srgbClr val="75393F"/>
                </a:solidFill>
              </a:rPr>
              <a:t> Revenue per Student FTE, 2018-19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7A0000"/>
                </a:solidFill>
              </a:defRPr>
            </a:pPr>
            <a:r>
              <a:rPr lang="en-US" sz="1400" b="0" i="0" baseline="0" dirty="0">
                <a:solidFill>
                  <a:schemeClr val="bg1">
                    <a:lumMod val="50000"/>
                  </a:schemeClr>
                </a:solidFill>
                <a:effectLst/>
              </a:rPr>
              <a:t>Current Unrestricted = Revenue from Tuition, State </a:t>
            </a:r>
            <a:r>
              <a:rPr lang="en-US" sz="1400" b="0" i="0" baseline="0" dirty="0" err="1">
                <a:solidFill>
                  <a:schemeClr val="bg1">
                    <a:lumMod val="50000"/>
                  </a:schemeClr>
                </a:solidFill>
                <a:effectLst/>
              </a:rPr>
              <a:t>Approps</a:t>
            </a:r>
            <a:r>
              <a:rPr lang="en-US" sz="1400" b="0" i="0" baseline="0" dirty="0">
                <a:solidFill>
                  <a:schemeClr val="bg1">
                    <a:lumMod val="50000"/>
                  </a:schemeClr>
                </a:solidFill>
                <a:effectLst/>
              </a:rPr>
              <a:t>., &amp; Local Funding to Support Educational and General Operations</a:t>
            </a:r>
            <a:endParaRPr lang="en-US" sz="2000" b="1" dirty="0">
              <a:solidFill>
                <a:srgbClr val="843C0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srgbClr val="7A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357599979495061E-2"/>
          <c:y val="0.16454793325022954"/>
          <c:w val="0.85337514376090662"/>
          <c:h val="0.530464740001403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79-45F1-A51B-361514F15CB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79-45F1-A51B-361514F15CB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79-45F1-A51B-361514F15CB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79-45F1-A51B-361514F15CB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79-45F1-A51B-361514F15CB9}"/>
              </c:ext>
            </c:extLst>
          </c:dPt>
          <c:dPt>
            <c:idx val="5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79-45F1-A51B-361514F15CB9}"/>
              </c:ext>
            </c:extLst>
          </c:dPt>
          <c:dPt>
            <c:idx val="6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779-45F1-A51B-361514F15CB9}"/>
              </c:ext>
            </c:extLst>
          </c:dPt>
          <c:dPt>
            <c:idx val="7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779-45F1-A51B-361514F15CB9}"/>
              </c:ext>
            </c:extLst>
          </c:dPt>
          <c:dPt>
            <c:idx val="8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779-45F1-A51B-361514F15CB9}"/>
              </c:ext>
            </c:extLst>
          </c:dPt>
          <c:dPt>
            <c:idx val="9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779-45F1-A51B-361514F15CB9}"/>
              </c:ext>
            </c:extLst>
          </c:dPt>
          <c:dPt>
            <c:idx val="10"/>
            <c:invertIfNegative val="0"/>
            <c:bubble3D val="0"/>
            <c:spPr>
              <a:solidFill>
                <a:srgbClr val="75393F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779-45F1-A51B-361514F15CB9}"/>
              </c:ext>
            </c:extLst>
          </c:dPt>
          <c:dLbls>
            <c:dLbl>
              <c:idx val="5"/>
              <c:layout>
                <c:manualLayout>
                  <c:x val="1.4678030467199399E-3"/>
                  <c:y val="-1.010549982677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79-45F1-A51B-361514F15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per FTE'!$A$60:$A$67</c:f>
              <c:strCache>
                <c:ptCount val="8"/>
                <c:pt idx="0">
                  <c:v>HLN</c:v>
                </c:pt>
                <c:pt idx="1">
                  <c:v>GFC</c:v>
                </c:pt>
                <c:pt idx="2">
                  <c:v>MCC</c:v>
                </c:pt>
                <c:pt idx="3">
                  <c:v>FVCC</c:v>
                </c:pt>
                <c:pt idx="4">
                  <c:v>DCC</c:v>
                </c:pt>
                <c:pt idx="5">
                  <c:v>High Transfer</c:v>
                </c:pt>
                <c:pt idx="6">
                  <c:v>Mixed Transfer, Vocational</c:v>
                </c:pt>
                <c:pt idx="7">
                  <c:v>High Vocational</c:v>
                </c:pt>
              </c:strCache>
            </c:strRef>
          </c:cat>
          <c:val>
            <c:numRef>
              <c:f>'Revenue per FTE'!$B$60:$B$67</c:f>
              <c:numCache>
                <c:formatCode>_(* #,##0_);_(* \(#,##0\);_(* "-"??_);_(@_)</c:formatCode>
                <c:ptCount val="8"/>
                <c:pt idx="0">
                  <c:v>9536.9266169154234</c:v>
                </c:pt>
                <c:pt idx="1">
                  <c:v>10298.13605442177</c:v>
                </c:pt>
                <c:pt idx="2">
                  <c:v>12042.91466083151</c:v>
                </c:pt>
                <c:pt idx="3">
                  <c:v>12741.726525017135</c:v>
                </c:pt>
                <c:pt idx="4">
                  <c:v>16123.887836065574</c:v>
                </c:pt>
                <c:pt idx="5">
                  <c:v>10013.34374538317</c:v>
                </c:pt>
                <c:pt idx="6">
                  <c:v>11325.272834588828</c:v>
                </c:pt>
                <c:pt idx="7">
                  <c:v>11258.86603434598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779-45F1-A51B-361514F15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579434144"/>
        <c:axId val="579436440"/>
      </c:barChart>
      <c:catAx>
        <c:axId val="5794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36440"/>
        <c:crosses val="autoZero"/>
        <c:auto val="1"/>
        <c:lblAlgn val="ctr"/>
        <c:lblOffset val="100"/>
        <c:noMultiLvlLbl val="0"/>
      </c:catAx>
      <c:valAx>
        <c:axId val="57943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3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0.04252</cdr:x>
      <cdr:y>0.90386</cdr:y>
    </cdr:from>
    <cdr:to>
      <cdr:x>0.21847</cdr:x>
      <cdr:y>0.94678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C1CC81E-D4B3-42A9-B054-D7A09610BE3B}"/>
            </a:ext>
          </a:extLst>
        </cdr:cNvPr>
        <cdr:cNvSpPr txBox="1"/>
      </cdr:nvSpPr>
      <cdr:spPr>
        <a:xfrm xmlns:a="http://schemas.openxmlformats.org/drawingml/2006/main">
          <a:off x="368263" y="5679588"/>
          <a:ext cx="1524000" cy="269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/>
            <a:t> CC's not included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0.88235</cdr:x>
      <cdr:y>0.36558</cdr:y>
    </cdr:from>
    <cdr:to>
      <cdr:x>0.99278</cdr:x>
      <cdr:y>0.41252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17EB83-B8D9-41AB-A1DE-8859EAE6E989}"/>
            </a:ext>
          </a:extLst>
        </cdr:cNvPr>
        <cdr:cNvSpPr txBox="1"/>
      </cdr:nvSpPr>
      <cdr:spPr>
        <a:xfrm xmlns:a="http://schemas.openxmlformats.org/drawingml/2006/main">
          <a:off x="7642345" y="2297174"/>
          <a:ext cx="956411" cy="29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AAS, +13%</a:t>
          </a:r>
          <a:r>
            <a:rPr lang="en-US" sz="1400" baseline="0"/>
            <a:t> </a:t>
          </a:r>
          <a:endParaRPr lang="en-US" sz="1400"/>
        </a:p>
      </cdr:txBody>
    </cdr:sp>
  </cdr:relSizeAnchor>
  <cdr:relSizeAnchor xmlns:cdr="http://schemas.openxmlformats.org/drawingml/2006/chartDrawing">
    <cdr:from>
      <cdr:x>0.84417</cdr:x>
      <cdr:y>0.2404</cdr:y>
    </cdr:from>
    <cdr:to>
      <cdr:x>0.9969</cdr:x>
      <cdr:y>0.31863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EED58FB-4606-4FFF-A5AA-F87A8CA71BD7}"/>
            </a:ext>
          </a:extLst>
        </cdr:cNvPr>
        <cdr:cNvSpPr txBox="1"/>
      </cdr:nvSpPr>
      <cdr:spPr>
        <a:xfrm xmlns:a="http://schemas.openxmlformats.org/drawingml/2006/main">
          <a:off x="7311625" y="1510593"/>
          <a:ext cx="1322886" cy="491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Degree</a:t>
          </a:r>
          <a:r>
            <a:rPr lang="en-US" sz="1100" baseline="0"/>
            <a:t> Type/</a:t>
          </a:r>
        </a:p>
        <a:p xmlns:a="http://schemas.openxmlformats.org/drawingml/2006/main">
          <a:r>
            <a:rPr lang="en-US" sz="1100" u="sng" baseline="0"/>
            <a:t>% inc over 18 years</a:t>
          </a:r>
          <a:endParaRPr lang="en-US" sz="1100" u="sng"/>
        </a:p>
      </cdr:txBody>
    </cdr:sp>
  </cdr:relSizeAnchor>
  <cdr:relSizeAnchor xmlns:cdr="http://schemas.openxmlformats.org/drawingml/2006/chartDrawing">
    <cdr:from>
      <cdr:x>0.88235</cdr:x>
      <cdr:y>0.56757</cdr:y>
    </cdr:from>
    <cdr:to>
      <cdr:x>0.99278</cdr:x>
      <cdr:y>0.61451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952B55B-959D-4EA5-8C6F-898C30C27796}"/>
            </a:ext>
          </a:extLst>
        </cdr:cNvPr>
        <cdr:cNvSpPr txBox="1"/>
      </cdr:nvSpPr>
      <cdr:spPr>
        <a:xfrm xmlns:a="http://schemas.openxmlformats.org/drawingml/2006/main">
          <a:off x="7642345" y="3566429"/>
          <a:ext cx="956411" cy="29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AS, +358%</a:t>
          </a:r>
          <a:r>
            <a:rPr lang="en-US" sz="1400" baseline="0"/>
            <a:t> </a:t>
          </a:r>
          <a:endParaRPr lang="en-US" sz="1400"/>
        </a:p>
      </cdr:txBody>
    </cdr:sp>
  </cdr:relSizeAnchor>
  <cdr:relSizeAnchor xmlns:cdr="http://schemas.openxmlformats.org/drawingml/2006/chartDrawing">
    <cdr:from>
      <cdr:x>0.86687</cdr:x>
      <cdr:y>0.50356</cdr:y>
    </cdr:from>
    <cdr:to>
      <cdr:x>0.99278</cdr:x>
      <cdr:y>0.5505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9717DA48-92A3-4685-87AE-EFDB91BF9790}"/>
            </a:ext>
          </a:extLst>
        </cdr:cNvPr>
        <cdr:cNvSpPr txBox="1"/>
      </cdr:nvSpPr>
      <cdr:spPr>
        <a:xfrm xmlns:a="http://schemas.openxmlformats.org/drawingml/2006/main">
          <a:off x="7508270" y="3164200"/>
          <a:ext cx="1090487" cy="29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/>
            <a:t>CAS, +275%</a:t>
          </a:r>
          <a:r>
            <a:rPr lang="en-US" sz="1400" baseline="0"/>
            <a:t> </a:t>
          </a:r>
          <a:endParaRPr lang="en-US" sz="1400"/>
        </a:p>
      </cdr:txBody>
    </cdr:sp>
  </cdr:relSizeAnchor>
  <cdr:relSizeAnchor xmlns:cdr="http://schemas.openxmlformats.org/drawingml/2006/chartDrawing">
    <cdr:from>
      <cdr:x>0.871</cdr:x>
      <cdr:y>0.6202</cdr:y>
    </cdr:from>
    <cdr:to>
      <cdr:x>0.99278</cdr:x>
      <cdr:y>0.66714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0E1B198-BC18-4547-85AE-EFC694CD4947}"/>
            </a:ext>
          </a:extLst>
        </cdr:cNvPr>
        <cdr:cNvSpPr txBox="1"/>
      </cdr:nvSpPr>
      <cdr:spPr>
        <a:xfrm xmlns:a="http://schemas.openxmlformats.org/drawingml/2006/main">
          <a:off x="7544023" y="3897150"/>
          <a:ext cx="1054733" cy="29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/>
            <a:t>AA, +1595%</a:t>
          </a:r>
          <a:r>
            <a:rPr lang="en-US" sz="1400" baseline="0"/>
            <a:t> </a:t>
          </a:r>
          <a:endParaRPr lang="en-US" sz="1400"/>
        </a:p>
      </cdr:txBody>
    </cdr:sp>
  </cdr:relSizeAnchor>
  <cdr:relSizeAnchor xmlns:cdr="http://schemas.openxmlformats.org/drawingml/2006/chartDrawing">
    <cdr:from>
      <cdr:x>0.86687</cdr:x>
      <cdr:y>0.76387</cdr:y>
    </cdr:from>
    <cdr:to>
      <cdr:x>0.98865</cdr:x>
      <cdr:y>0.81081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FDD04B1-9ADC-49AC-8139-C6A9F9ACD10C}"/>
            </a:ext>
          </a:extLst>
        </cdr:cNvPr>
        <cdr:cNvSpPr txBox="1"/>
      </cdr:nvSpPr>
      <cdr:spPr>
        <a:xfrm xmlns:a="http://schemas.openxmlformats.org/drawingml/2006/main">
          <a:off x="7508269" y="4799930"/>
          <a:ext cx="1054733" cy="29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/>
            <a:t>CTS, +71%</a:t>
          </a:r>
          <a:r>
            <a:rPr lang="en-US" sz="1400" baseline="0"/>
            <a:t> </a:t>
          </a:r>
          <a:endParaRPr lang="en-US" sz="1400"/>
        </a:p>
      </cdr:txBody>
    </cdr:sp>
  </cdr:relSizeAnchor>
  <cdr:relSizeAnchor xmlns:cdr="http://schemas.openxmlformats.org/drawingml/2006/chartDrawing">
    <cdr:from>
      <cdr:x>0.871</cdr:x>
      <cdr:y>0.81223</cdr:y>
    </cdr:from>
    <cdr:to>
      <cdr:x>0.99278</cdr:x>
      <cdr:y>0.85918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6CC74E6-28F0-459F-95B8-5436E1695C36}"/>
            </a:ext>
          </a:extLst>
        </cdr:cNvPr>
        <cdr:cNvSpPr txBox="1"/>
      </cdr:nvSpPr>
      <cdr:spPr>
        <a:xfrm xmlns:a="http://schemas.openxmlformats.org/drawingml/2006/main">
          <a:off x="7544023" y="5103837"/>
          <a:ext cx="1054733" cy="29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/>
            <a:t>CC, -71%</a:t>
          </a:r>
          <a:r>
            <a:rPr lang="en-US" sz="1400" baseline="0"/>
            <a:t> </a:t>
          </a:r>
          <a:endParaRPr lang="en-US" sz="1400"/>
        </a:p>
      </cdr:txBody>
    </cdr:sp>
  </cdr:relSizeAnchor>
  <cdr:relSizeAnchor xmlns:cdr="http://schemas.openxmlformats.org/drawingml/2006/chartDrawing">
    <cdr:from>
      <cdr:x>0.41453</cdr:x>
      <cdr:y>0.06498</cdr:y>
    </cdr:from>
    <cdr:to>
      <cdr:x>0.57965</cdr:x>
      <cdr:y>0.11238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8D0B36E8-77E6-4F18-958A-40AD8427BA02}"/>
            </a:ext>
          </a:extLst>
        </cdr:cNvPr>
        <cdr:cNvSpPr txBox="1"/>
      </cdr:nvSpPr>
      <cdr:spPr>
        <a:xfrm xmlns:a="http://schemas.openxmlformats.org/drawingml/2006/main">
          <a:off x="3590413" y="408337"/>
          <a:ext cx="1430146" cy="297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/>
            <a:t> CC's not included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0.34148</cdr:x>
      <cdr:y>0.87794</cdr:y>
    </cdr:from>
    <cdr:to>
      <cdr:x>0.48507</cdr:x>
      <cdr:y>0.95199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3DA2447-2359-46D8-BB3B-1E1F06849751}"/>
            </a:ext>
          </a:extLst>
        </cdr:cNvPr>
        <cdr:cNvSpPr txBox="1"/>
      </cdr:nvSpPr>
      <cdr:spPr>
        <a:xfrm xmlns:a="http://schemas.openxmlformats.org/drawingml/2006/main">
          <a:off x="2954594" y="5516697"/>
          <a:ext cx="1242397" cy="465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(</a:t>
          </a:r>
          <a:r>
            <a:rPr lang="en-US" sz="1100" baseline="0" dirty="0"/>
            <a:t>no local funding)</a:t>
          </a:r>
        </a:p>
        <a:p xmlns:a="http://schemas.openxmlformats.org/drawingml/2006/main">
          <a:pPr algn="ctr"/>
          <a:r>
            <a:rPr lang="en-US" dirty="0"/>
            <a:t>N = 204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0.85296</cdr:x>
      <cdr:y>0.87364</cdr:y>
    </cdr:from>
    <cdr:to>
      <cdr:x>0.99655</cdr:x>
      <cdr:y>0.94769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8934F6D-61EB-4F7F-8B0A-8F0B31C0C99B}"/>
            </a:ext>
          </a:extLst>
        </cdr:cNvPr>
        <cdr:cNvSpPr txBox="1"/>
      </cdr:nvSpPr>
      <cdr:spPr>
        <a:xfrm xmlns:a="http://schemas.openxmlformats.org/drawingml/2006/main">
          <a:off x="7380173" y="5489721"/>
          <a:ext cx="1242397" cy="465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(</a:t>
          </a:r>
          <a:r>
            <a:rPr lang="en-US" sz="1100" baseline="0" dirty="0"/>
            <a:t>local funding)</a:t>
          </a:r>
        </a:p>
        <a:p xmlns:a="http://schemas.openxmlformats.org/drawingml/2006/main">
          <a:pPr algn="ctr"/>
          <a:r>
            <a:rPr lang="en-US" dirty="0"/>
            <a:t>N = 255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0.08515</cdr:x>
      <cdr:y>0.16636</cdr:y>
    </cdr:from>
    <cdr:to>
      <cdr:x>0.26</cdr:x>
      <cdr:y>0.21764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4C68397-12E4-4A72-85D8-C44EFCBB72D2}"/>
            </a:ext>
          </a:extLst>
        </cdr:cNvPr>
        <cdr:cNvSpPr txBox="1"/>
      </cdr:nvSpPr>
      <cdr:spPr>
        <a:xfrm xmlns:a="http://schemas.openxmlformats.org/drawingml/2006/main">
          <a:off x="736777" y="1045374"/>
          <a:ext cx="1512870" cy="32222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solidFill>
                <a:schemeClr val="bg1"/>
              </a:solidFill>
            </a:rPr>
            <a:t>2-Year Campuses</a:t>
          </a:r>
        </a:p>
      </cdr:txBody>
    </cdr:sp>
  </cdr:relSizeAnchor>
  <cdr:relSizeAnchor xmlns:cdr="http://schemas.openxmlformats.org/drawingml/2006/chartDrawing">
    <cdr:from>
      <cdr:x>0.70256</cdr:x>
      <cdr:y>0.16717</cdr:y>
    </cdr:from>
    <cdr:to>
      <cdr:x>0.87869</cdr:x>
      <cdr:y>0.22043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86A67E7-AE3F-4716-B1D7-039AE55920BF}"/>
            </a:ext>
          </a:extLst>
        </cdr:cNvPr>
        <cdr:cNvSpPr txBox="1"/>
      </cdr:nvSpPr>
      <cdr:spPr>
        <a:xfrm xmlns:a="http://schemas.openxmlformats.org/drawingml/2006/main">
          <a:off x="6078794" y="1050476"/>
          <a:ext cx="1524000" cy="334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2-yr College Peers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0.143</cdr:x>
      <cdr:y>0.18343</cdr:y>
    </cdr:from>
    <cdr:to>
      <cdr:x>0.31785</cdr:x>
      <cdr:y>0.23471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4C68397-12E4-4A72-85D8-C44EFCBB72D2}"/>
            </a:ext>
          </a:extLst>
        </cdr:cNvPr>
        <cdr:cNvSpPr txBox="1"/>
      </cdr:nvSpPr>
      <cdr:spPr>
        <a:xfrm xmlns:a="http://schemas.openxmlformats.org/drawingml/2006/main">
          <a:off x="1238536" y="1152615"/>
          <a:ext cx="1514496" cy="32222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solidFill>
                <a:schemeClr val="bg1"/>
              </a:solidFill>
            </a:rPr>
            <a:t>2-Year Campuses</a:t>
          </a:r>
        </a:p>
      </cdr:txBody>
    </cdr:sp>
  </cdr:relSizeAnchor>
  <cdr:relSizeAnchor xmlns:cdr="http://schemas.openxmlformats.org/drawingml/2006/chartDrawing">
    <cdr:from>
      <cdr:x>0.64764</cdr:x>
      <cdr:y>0.18343</cdr:y>
    </cdr:from>
    <cdr:to>
      <cdr:x>0.8225</cdr:x>
      <cdr:y>0.23471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CBD0DE-55CD-457A-9AC5-2D003317A6F8}"/>
            </a:ext>
          </a:extLst>
        </cdr:cNvPr>
        <cdr:cNvSpPr txBox="1"/>
      </cdr:nvSpPr>
      <cdr:spPr>
        <a:xfrm xmlns:a="http://schemas.openxmlformats.org/drawingml/2006/main">
          <a:off x="5609422" y="1152615"/>
          <a:ext cx="1514496" cy="3222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4-Year Campuses</a:t>
          </a:r>
        </a:p>
      </cdr:txBody>
    </cdr:sp>
  </cdr:relSizeAnchor>
  <cdr:relSizeAnchor xmlns:cdr="http://schemas.openxmlformats.org/drawingml/2006/chartDrawing">
    <cdr:from>
      <cdr:x>0.48202</cdr:x>
      <cdr:y>0.90426</cdr:y>
    </cdr:from>
    <cdr:to>
      <cdr:x>0.98095</cdr:x>
      <cdr:y>0.9969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B460893-DF69-4CF5-AA5D-48019A7834BF}"/>
            </a:ext>
          </a:extLst>
        </cdr:cNvPr>
        <cdr:cNvSpPr txBox="1"/>
      </cdr:nvSpPr>
      <cdr:spPr>
        <a:xfrm xmlns:a="http://schemas.openxmlformats.org/drawingml/2006/main">
          <a:off x="4174950" y="5682076"/>
          <a:ext cx="4321353" cy="582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4-year campuses: </a:t>
          </a:r>
          <a:r>
            <a:rPr lang="en-US" sz="1400" dirty="0"/>
            <a:t>Includes all integrated 2-year colleges, as well as undergraduate and graduate functions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3043238" cy="465138"/>
          </a:xfrm>
          <a:prstGeom prst="rect">
            <a:avLst/>
          </a:prstGeom>
        </p:spPr>
        <p:txBody>
          <a:bodyPr vert="horz" lIns="91322" tIns="45657" rIns="91322" bIns="45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86" y="0"/>
            <a:ext cx="3043238" cy="465138"/>
          </a:xfrm>
          <a:prstGeom prst="rect">
            <a:avLst/>
          </a:prstGeom>
        </p:spPr>
        <p:txBody>
          <a:bodyPr vert="horz" lIns="91322" tIns="45657" rIns="91322" bIns="45657" rtlCol="0"/>
          <a:lstStyle>
            <a:lvl1pPr algn="r">
              <a:defRPr sz="1200"/>
            </a:lvl1pPr>
          </a:lstStyle>
          <a:p>
            <a:fld id="{06B5AFC9-AC44-4803-B213-4732AE5BC52F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2" tIns="45657" rIns="91322" bIns="45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322" tIns="45657" rIns="91322" bIns="45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842378"/>
            <a:ext cx="3043238" cy="465138"/>
          </a:xfrm>
          <a:prstGeom prst="rect">
            <a:avLst/>
          </a:prstGeom>
        </p:spPr>
        <p:txBody>
          <a:bodyPr vert="horz" lIns="91322" tIns="45657" rIns="91322" bIns="45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86" y="8842378"/>
            <a:ext cx="3043238" cy="465138"/>
          </a:xfrm>
          <a:prstGeom prst="rect">
            <a:avLst/>
          </a:prstGeom>
        </p:spPr>
        <p:txBody>
          <a:bodyPr vert="horz" lIns="91322" tIns="45657" rIns="91322" bIns="45657" rtlCol="0" anchor="b"/>
          <a:lstStyle>
            <a:lvl1pPr algn="r">
              <a:defRPr sz="1200"/>
            </a:lvl1pPr>
          </a:lstStyle>
          <a:p>
            <a:fld id="{9E1A6BC8-F0D9-48CC-B7C2-C3A367420A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4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39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93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6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0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3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4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6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4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9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3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7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A6BC8-F0D9-48CC-B7C2-C3A367420A5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9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D24F-A731-4D6E-BDF7-E1423B78D582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E4E-AB45-49C0-AC9B-F2C92289E177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0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8BC-28DF-428A-BDFD-1169406950D9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2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0F4E-B215-4952-8022-53C032C8D50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7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DFA-215C-42A9-ACBE-CE6C94438FFC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2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E00-1F02-4B3B-876C-075A0675A8EA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F643-17A8-4FA1-8723-58DFF1132FAB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7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AEF-E61F-4AE6-9843-B1DC07BBE7EF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7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B456-ED29-4623-A6B5-3948796BF9EF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494A1B61-A343-4F77-8EBE-52BB65D8C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365E-ED16-4F2B-BA89-0E6EEB95D9D4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F52C-1E84-48A4-A17A-EA199BDCAEC4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1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26F7-7F2D-40B2-922A-CC3AD41B5F3C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1B61-A343-4F77-8EBE-52BB65D8C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6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mus.edu/MCP/index.html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315200" cy="16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Education Review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to the 2-year Education Restructuring Commission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November 2019, Office of the Commissioner of Higher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 descr="Montana University System"/>
          <p:cNvGrpSpPr/>
          <p:nvPr/>
        </p:nvGrpSpPr>
        <p:grpSpPr>
          <a:xfrm>
            <a:off x="0" y="152400"/>
            <a:ext cx="9144000" cy="609600"/>
            <a:chOff x="0" y="304800"/>
            <a:chExt cx="9144000" cy="6096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2286000" y="304800"/>
              <a:ext cx="6858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0" y="304800"/>
              <a:ext cx="23907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1981200" y="5867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2019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Commissioner of Higher Education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03ADA-FBDC-4F58-9B94-3A67BA1AAB6F}"/>
              </a:ext>
            </a:extLst>
          </p:cNvPr>
          <p:cNvSpPr txBox="1"/>
          <p:nvPr/>
        </p:nvSpPr>
        <p:spPr>
          <a:xfrm>
            <a:off x="7010400" y="290307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v6</a:t>
            </a:r>
          </a:p>
        </p:txBody>
      </p:sp>
    </p:spTree>
    <p:extLst>
      <p:ext uri="{BB962C8B-B14F-4D97-AF65-F5344CB8AC3E}">
        <p14:creationId xmlns:p14="http://schemas.microsoft.com/office/powerpoint/2010/main" val="271837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9" name="Chart 8" descr="Line chart showing student FTE, 1890-2019">
            <a:extLst>
              <a:ext uri="{FF2B5EF4-FFF2-40B4-BE49-F238E27FC236}">
                <a16:creationId xmlns:a16="http://schemas.microsoft.com/office/drawing/2014/main" id="{73FFF67B-7309-4F20-BB33-2B605FD58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35538"/>
              </p:ext>
            </p:extLst>
          </p:nvPr>
        </p:nvGraphicFramePr>
        <p:xfrm>
          <a:off x="241337" y="287146"/>
          <a:ext cx="8661326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576E2D4-83D8-4485-8BFC-8EAE35CD4473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209A1-8590-40D7-854E-669853CE4D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College &amp; CC Enrollment, continued</a:t>
            </a:r>
          </a:p>
        </p:txBody>
      </p:sp>
    </p:spTree>
    <p:extLst>
      <p:ext uri="{BB962C8B-B14F-4D97-AF65-F5344CB8AC3E}">
        <p14:creationId xmlns:p14="http://schemas.microsoft.com/office/powerpoint/2010/main" val="350212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4" name="Chart 13" descr="Bar chart showing MUS 2-year enrollment history - headcount (headcount = unduplicated count of individual students enrolled)">
            <a:extLst>
              <a:ext uri="{FF2B5EF4-FFF2-40B4-BE49-F238E27FC236}">
                <a16:creationId xmlns:a16="http://schemas.microsoft.com/office/drawing/2014/main" id="{5C42AED7-AF2E-4590-97D1-A55A5A6A4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43261"/>
              </p:ext>
            </p:extLst>
          </p:nvPr>
        </p:nvGraphicFramePr>
        <p:xfrm>
          <a:off x="241337" y="561041"/>
          <a:ext cx="8661326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597D49E-0377-4AE6-B50B-0A7F5A7E4E1E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30E6CDF-5540-424A-9315-D2674F68A0EF}"/>
              </a:ext>
            </a:extLst>
          </p:cNvPr>
          <p:cNvSpPr txBox="1"/>
          <p:nvPr/>
        </p:nvSpPr>
        <p:spPr>
          <a:xfrm>
            <a:off x="199320" y="6526513"/>
            <a:ext cx="1430159" cy="2978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aseline="0" dirty="0"/>
              <a:t> CC's not included</a:t>
            </a: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BB4A3-3AB8-4AF9-B064-C388406841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Enrollment History - Headcount</a:t>
            </a:r>
          </a:p>
        </p:txBody>
      </p:sp>
    </p:spTree>
    <p:extLst>
      <p:ext uri="{BB962C8B-B14F-4D97-AF65-F5344CB8AC3E}">
        <p14:creationId xmlns:p14="http://schemas.microsoft.com/office/powerpoint/2010/main" val="359314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1" name="Chart 10" descr="Pie chart showing MUS 2-year degrees and certificates awarded, 2018-19">
            <a:extLst>
              <a:ext uri="{FF2B5EF4-FFF2-40B4-BE49-F238E27FC236}">
                <a16:creationId xmlns:a16="http://schemas.microsoft.com/office/drawing/2014/main" id="{6D8718CB-B8AE-4317-8F4B-ACE384DA8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636219"/>
              </p:ext>
            </p:extLst>
          </p:nvPr>
        </p:nvGraphicFramePr>
        <p:xfrm>
          <a:off x="241337" y="762000"/>
          <a:ext cx="8661326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A4924B-E49E-4518-B442-C01181054BB3}"/>
              </a:ext>
            </a:extLst>
          </p:cNvPr>
          <p:cNvSpPr txBox="1"/>
          <p:nvPr/>
        </p:nvSpPr>
        <p:spPr>
          <a:xfrm>
            <a:off x="6781800" y="5818743"/>
            <a:ext cx="198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= 2,149</a:t>
            </a:r>
          </a:p>
          <a:p>
            <a:r>
              <a:rPr lang="en-US" sz="1600" dirty="0"/>
              <a:t>#</a:t>
            </a:r>
            <a:r>
              <a:rPr lang="en-US" sz="1600" dirty="0" err="1"/>
              <a:t>CTE</a:t>
            </a:r>
            <a:r>
              <a:rPr lang="en-US" sz="1600" dirty="0"/>
              <a:t> = 1,454</a:t>
            </a:r>
          </a:p>
          <a:p>
            <a:r>
              <a:rPr lang="en-US" sz="1600" dirty="0"/>
              <a:t>%</a:t>
            </a:r>
            <a:r>
              <a:rPr lang="en-US" sz="1600" dirty="0" err="1"/>
              <a:t>CTE</a:t>
            </a:r>
            <a:r>
              <a:rPr lang="en-US" sz="1600" dirty="0"/>
              <a:t> = 68%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C3EF6-B1BB-44DC-8532-DA3C3D0E0C34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C6C5A8-54B2-4658-AD05-C2FACE5D51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Degrees &amp; Certificates Awarded, 2018-2019</a:t>
            </a:r>
          </a:p>
        </p:txBody>
      </p:sp>
    </p:spTree>
    <p:extLst>
      <p:ext uri="{BB962C8B-B14F-4D97-AF65-F5344CB8AC3E}">
        <p14:creationId xmlns:p14="http://schemas.microsoft.com/office/powerpoint/2010/main" val="152375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graphicFrame>
        <p:nvGraphicFramePr>
          <p:cNvPr id="9" name="Chart 8" descr="Line chart showing MUS 2-year degrees &amp; certificates awarded">
            <a:extLst>
              <a:ext uri="{FF2B5EF4-FFF2-40B4-BE49-F238E27FC236}">
                <a16:creationId xmlns:a16="http://schemas.microsoft.com/office/drawing/2014/main" id="{D7CD8F6C-2FF5-4E0F-8A6E-8EE4DE2E2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06881"/>
              </p:ext>
            </p:extLst>
          </p:nvPr>
        </p:nvGraphicFramePr>
        <p:xfrm>
          <a:off x="241337" y="547098"/>
          <a:ext cx="8661326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3ACCC07-E8BD-40C4-9B27-C5E3ACA522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Degrees &amp; Certificates Awarded</a:t>
            </a:r>
          </a:p>
        </p:txBody>
      </p:sp>
    </p:spTree>
    <p:extLst>
      <p:ext uri="{BB962C8B-B14F-4D97-AF65-F5344CB8AC3E}">
        <p14:creationId xmlns:p14="http://schemas.microsoft.com/office/powerpoint/2010/main" val="262445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9" name="Chart 8" descr="Bar chart showing MUS 2-year degrees &amp; certificates awarded by Program Type">
            <a:extLst>
              <a:ext uri="{FF2B5EF4-FFF2-40B4-BE49-F238E27FC236}">
                <a16:creationId xmlns:a16="http://schemas.microsoft.com/office/drawing/2014/main" id="{D8C0161C-FDFE-42BF-8BB4-D0E118C9C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39669"/>
              </p:ext>
            </p:extLst>
          </p:nvPr>
        </p:nvGraphicFramePr>
        <p:xfrm>
          <a:off x="241337" y="495478"/>
          <a:ext cx="8661326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45FCD7-E3AD-4B8C-A5EA-0BA39D2D002D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30E6CDF-5540-424A-9315-D2674F68A0EF}"/>
              </a:ext>
            </a:extLst>
          </p:cNvPr>
          <p:cNvSpPr txBox="1"/>
          <p:nvPr/>
        </p:nvSpPr>
        <p:spPr>
          <a:xfrm>
            <a:off x="4039676" y="990600"/>
            <a:ext cx="1430159" cy="2978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aseline="0" dirty="0"/>
              <a:t> CC's not included</a:t>
            </a: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08977-0C50-460E-A623-7E928F2BD1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Degrees &amp; Certificates Awarded by Program Type</a:t>
            </a:r>
          </a:p>
        </p:txBody>
      </p:sp>
    </p:spTree>
    <p:extLst>
      <p:ext uri="{BB962C8B-B14F-4D97-AF65-F5344CB8AC3E}">
        <p14:creationId xmlns:p14="http://schemas.microsoft.com/office/powerpoint/2010/main" val="69335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28E19-2756-450D-84BD-A4C8C668BD27}"/>
              </a:ext>
            </a:extLst>
          </p:cNvPr>
          <p:cNvSpPr txBox="1"/>
          <p:nvPr/>
        </p:nvSpPr>
        <p:spPr>
          <a:xfrm>
            <a:off x="409575" y="646882"/>
            <a:ext cx="830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</a:t>
            </a:r>
            <a:r>
              <a:rPr lang="en-US" sz="24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Degrees &amp; Certificates Awarded, 2018-19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30E6CDF-5540-424A-9315-D2674F68A0EF}"/>
              </a:ext>
            </a:extLst>
          </p:cNvPr>
          <p:cNvSpPr txBox="1"/>
          <p:nvPr/>
        </p:nvSpPr>
        <p:spPr>
          <a:xfrm>
            <a:off x="7621076" y="6608610"/>
            <a:ext cx="1430159" cy="2978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aseline="0" dirty="0"/>
              <a:t> CC's not included</a:t>
            </a:r>
            <a:endParaRPr lang="en-US" sz="1100" dirty="0"/>
          </a:p>
        </p:txBody>
      </p:sp>
      <p:pic>
        <p:nvPicPr>
          <p:cNvPr id="4" name="Picture 3" descr="Table showing CTE program categories, number of degrees and certificates awarded, and percentage of total CTE degrees and certificates">
            <a:extLst>
              <a:ext uri="{FF2B5EF4-FFF2-40B4-BE49-F238E27FC236}">
                <a16:creationId xmlns:a16="http://schemas.microsoft.com/office/drawing/2014/main" id="{56F91E94-0102-4041-B127-282A40544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144990"/>
            <a:ext cx="8055562" cy="5364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6C526-7425-456D-922C-63C77A41BB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CTE Degrees &amp; Certificates Awarded, 2018-19</a:t>
            </a:r>
          </a:p>
        </p:txBody>
      </p:sp>
    </p:spTree>
    <p:extLst>
      <p:ext uri="{BB962C8B-B14F-4D97-AF65-F5344CB8AC3E}">
        <p14:creationId xmlns:p14="http://schemas.microsoft.com/office/powerpoint/2010/main" val="92531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28E19-2756-450D-84BD-A4C8C668BD27}"/>
              </a:ext>
            </a:extLst>
          </p:cNvPr>
          <p:cNvSpPr txBox="1"/>
          <p:nvPr/>
        </p:nvSpPr>
        <p:spPr>
          <a:xfrm>
            <a:off x="76200" y="646882"/>
            <a:ext cx="906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</a:t>
            </a:r>
            <a:r>
              <a:rPr lang="en-US" sz="24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Degrees &amp; Certificates Awarded by Major, 2018-19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630E6CDF-5540-424A-9315-D2674F68A0EF}"/>
              </a:ext>
            </a:extLst>
          </p:cNvPr>
          <p:cNvSpPr txBox="1"/>
          <p:nvPr/>
        </p:nvSpPr>
        <p:spPr>
          <a:xfrm>
            <a:off x="199320" y="6380902"/>
            <a:ext cx="1430159" cy="2978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aseline="0" dirty="0"/>
              <a:t> CC's not included</a:t>
            </a:r>
            <a:endParaRPr lang="en-US" sz="1100" dirty="0"/>
          </a:p>
        </p:txBody>
      </p:sp>
      <p:pic>
        <p:nvPicPr>
          <p:cNvPr id="2" name="Picture 1" descr="Tables showing CTE program category &amp;  major and number of awarded">
            <a:extLst>
              <a:ext uri="{FF2B5EF4-FFF2-40B4-BE49-F238E27FC236}">
                <a16:creationId xmlns:a16="http://schemas.microsoft.com/office/drawing/2014/main" id="{8F2E8CCF-1AFD-4347-9465-43948A2F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" y="1295400"/>
            <a:ext cx="8829675" cy="4495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BCDB41-59B6-4ACE-8ED5-9C4A0EA8C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CTE Degrees &amp; Certificates Awarded by Major, 2018-19</a:t>
            </a:r>
          </a:p>
        </p:txBody>
      </p:sp>
    </p:spTree>
    <p:extLst>
      <p:ext uri="{BB962C8B-B14F-4D97-AF65-F5344CB8AC3E}">
        <p14:creationId xmlns:p14="http://schemas.microsoft.com/office/powerpoint/2010/main" val="209116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28E19-2756-450D-84BD-A4C8C668BD27}"/>
              </a:ext>
            </a:extLst>
          </p:cNvPr>
          <p:cNvSpPr txBox="1"/>
          <p:nvPr/>
        </p:nvSpPr>
        <p:spPr>
          <a:xfrm>
            <a:off x="228600" y="493402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</a:t>
            </a:r>
            <a:r>
              <a:rPr lang="en-US" sz="16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16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Degrees &amp; Certificates Awarded by Major, 2018-19 (continued)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Continued - table showing CTE program category &amp; major and number awarded">
            <a:extLst>
              <a:ext uri="{FF2B5EF4-FFF2-40B4-BE49-F238E27FC236}">
                <a16:creationId xmlns:a16="http://schemas.microsoft.com/office/drawing/2014/main" id="{7F9876C2-4C25-4577-BC30-06D303862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68304"/>
            <a:ext cx="7953375" cy="6096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B03B08-97B1-4CA6-93FE-4E1B5EEF82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CTE Degrees &amp; Certificates Awarded by Major, 2018-19 (continued)</a:t>
            </a:r>
          </a:p>
        </p:txBody>
      </p:sp>
    </p:spTree>
    <p:extLst>
      <p:ext uri="{BB962C8B-B14F-4D97-AF65-F5344CB8AC3E}">
        <p14:creationId xmlns:p14="http://schemas.microsoft.com/office/powerpoint/2010/main" val="155399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28E19-2756-450D-84BD-A4C8C668BD27}"/>
              </a:ext>
            </a:extLst>
          </p:cNvPr>
          <p:cNvSpPr txBox="1"/>
          <p:nvPr/>
        </p:nvSpPr>
        <p:spPr>
          <a:xfrm>
            <a:off x="409575" y="646882"/>
            <a:ext cx="830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</a:t>
            </a:r>
            <a:r>
              <a:rPr lang="en-US" sz="24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Degrees &amp; Certificates Awarded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30E6CDF-5540-424A-9315-D2674F68A0EF}"/>
              </a:ext>
            </a:extLst>
          </p:cNvPr>
          <p:cNvSpPr txBox="1"/>
          <p:nvPr/>
        </p:nvSpPr>
        <p:spPr>
          <a:xfrm>
            <a:off x="6626" y="6492875"/>
            <a:ext cx="1430159" cy="2978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aseline="0" dirty="0"/>
              <a:t> CC's not included</a:t>
            </a:r>
            <a:endParaRPr lang="en-US" sz="1100" dirty="0"/>
          </a:p>
        </p:txBody>
      </p:sp>
      <p:pic>
        <p:nvPicPr>
          <p:cNvPr id="4" name="Picture 3" descr="Table showing CTE categories of degrees and certificates awarded from Academic Year 2002 through 2019">
            <a:extLst>
              <a:ext uri="{FF2B5EF4-FFF2-40B4-BE49-F238E27FC236}">
                <a16:creationId xmlns:a16="http://schemas.microsoft.com/office/drawing/2014/main" id="{F4039235-AD42-4EF0-B22A-DFA028A40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35" y="1219200"/>
            <a:ext cx="8896065" cy="5086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93010E-5D39-4F0E-9114-851D205D72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CTE Degrees &amp; Certificates Awarded by Academic Year and CTE Program Category</a:t>
            </a:r>
          </a:p>
        </p:txBody>
      </p:sp>
    </p:spTree>
    <p:extLst>
      <p:ext uri="{BB962C8B-B14F-4D97-AF65-F5344CB8AC3E}">
        <p14:creationId xmlns:p14="http://schemas.microsoft.com/office/powerpoint/2010/main" val="216787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D8863-9E94-4539-8660-623595C99514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D1D4D-79C7-4182-9036-FA5BCE4616B2}"/>
              </a:ext>
            </a:extLst>
          </p:cNvPr>
          <p:cNvSpPr txBox="1"/>
          <p:nvPr/>
        </p:nvSpPr>
        <p:spPr>
          <a:xfrm>
            <a:off x="381000" y="746966"/>
            <a:ext cx="830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MUS </a:t>
            </a:r>
            <a:r>
              <a:rPr lang="en-US" sz="24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Degrees &amp; Certificates Awarded, 2018-19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30E6CDF-5540-424A-9315-D2674F68A0EF}"/>
              </a:ext>
            </a:extLst>
          </p:cNvPr>
          <p:cNvSpPr txBox="1"/>
          <p:nvPr/>
        </p:nvSpPr>
        <p:spPr>
          <a:xfrm>
            <a:off x="199320" y="6486249"/>
            <a:ext cx="1430159" cy="2978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aseline="0" dirty="0"/>
              <a:t> CC's not included</a:t>
            </a:r>
            <a:endParaRPr lang="en-US" sz="1100" dirty="0"/>
          </a:p>
        </p:txBody>
      </p:sp>
      <p:pic>
        <p:nvPicPr>
          <p:cNvPr id="2" name="Picture 1" descr="Table showing number and percent of degrees and certificates awarded in CTE programs">
            <a:extLst>
              <a:ext uri="{FF2B5EF4-FFF2-40B4-BE49-F238E27FC236}">
                <a16:creationId xmlns:a16="http://schemas.microsoft.com/office/drawing/2014/main" id="{74792ECA-37AE-4E46-A746-A72C5A5FB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04" y="1319959"/>
            <a:ext cx="7334250" cy="47910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DCD140-43A0-439A-BCA7-6780BB75CB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Top 10 MUS CTE Degrees &amp; Certificates Awarded, 2018-19</a:t>
            </a:r>
          </a:p>
        </p:txBody>
      </p:sp>
    </p:spTree>
    <p:extLst>
      <p:ext uri="{BB962C8B-B14F-4D97-AF65-F5344CB8AC3E}">
        <p14:creationId xmlns:p14="http://schemas.microsoft.com/office/powerpoint/2010/main" val="42281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" y="762001"/>
            <a:ext cx="8153400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Review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80" y="1169505"/>
            <a:ext cx="7851881" cy="93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0CBA2-C5A4-4586-9913-B2DDD99CBB07}"/>
              </a:ext>
            </a:extLst>
          </p:cNvPr>
          <p:cNvSpPr txBox="1"/>
          <p:nvPr/>
        </p:nvSpPr>
        <p:spPr>
          <a:xfrm>
            <a:off x="615680" y="2277195"/>
            <a:ext cx="803302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Profile: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Career &amp; Technical Education (</a:t>
            </a:r>
            <a:r>
              <a:rPr lang="en-US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CTE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)?</a:t>
            </a:r>
          </a:p>
          <a:p>
            <a:pPr algn="ctr"/>
            <a:r>
              <a:rPr lang="en-US" dirty="0"/>
              <a:t>Definition | Enrollment | Degrees/Certificates | Trends in Enrollment &amp; Degree Production  |  Career Pathways</a:t>
            </a:r>
          </a:p>
          <a:p>
            <a:pPr algn="ctr">
              <a:lnSpc>
                <a:spcPct val="150000"/>
              </a:lnSpc>
            </a:pPr>
            <a:endParaRPr lang="en-US" sz="2000" dirty="0"/>
          </a:p>
          <a:p>
            <a:pPr algn="ctr"/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of </a:t>
            </a:r>
            <a:r>
              <a:rPr lang="en-US" sz="24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it cost to educate a student?  </a:t>
            </a:r>
          </a:p>
          <a:p>
            <a:pPr algn="ctr"/>
            <a:r>
              <a:rPr lang="en-US" dirty="0"/>
              <a:t>Educational Revenue per Student Comparisons | Peer Data |                                       National Trends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/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</a:t>
            </a:r>
            <a:r>
              <a:rPr lang="en-US" sz="24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Initiatives: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2-year education in the MUS</a:t>
            </a:r>
          </a:p>
          <a:p>
            <a:pPr algn="ctr"/>
            <a:r>
              <a:rPr lang="en-US" dirty="0"/>
              <a:t>Recent History | Tuition &amp; Fees | Program Specific Focus (Nursing)</a:t>
            </a:r>
            <a:endParaRPr lang="en-US" sz="2400" b="1" dirty="0">
              <a:solidFill>
                <a:srgbClr val="6A310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EC3B0-1B4F-4842-99FF-D12FD1A870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MUS 2-year Review</a:t>
            </a:r>
          </a:p>
        </p:txBody>
      </p:sp>
    </p:spTree>
    <p:extLst>
      <p:ext uri="{BB962C8B-B14F-4D97-AF65-F5344CB8AC3E}">
        <p14:creationId xmlns:p14="http://schemas.microsoft.com/office/powerpoint/2010/main" val="1934875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D8863-9E94-4539-8660-623595C99514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D1D4D-79C7-4182-9036-FA5BCE4616B2}"/>
              </a:ext>
            </a:extLst>
          </p:cNvPr>
          <p:cNvSpPr txBox="1"/>
          <p:nvPr/>
        </p:nvSpPr>
        <p:spPr>
          <a:xfrm>
            <a:off x="82826" y="609600"/>
            <a:ext cx="89087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MUS </a:t>
            </a:r>
            <a:r>
              <a:rPr lang="en-US" sz="23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3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Degrees &amp; Certificates Awarded by Campus, 2018-19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Tables showing two-year college and number of CTE degrees awarded by campus">
            <a:extLst>
              <a:ext uri="{FF2B5EF4-FFF2-40B4-BE49-F238E27FC236}">
                <a16:creationId xmlns:a16="http://schemas.microsoft.com/office/drawing/2014/main" id="{3BD72A23-5C66-4FE3-BAAD-29241AAD6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7" y="1191952"/>
            <a:ext cx="8986753" cy="5262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A2494-6E7C-4CD7-8CA2-3DBD4312DD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MUS CTE Degrees &amp; Certificates Awarded by Campus,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7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D8863-9E94-4539-8660-623595C99514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D1D4D-79C7-4182-9036-FA5BCE4616B2}"/>
              </a:ext>
            </a:extLst>
          </p:cNvPr>
          <p:cNvSpPr txBox="1"/>
          <p:nvPr/>
        </p:nvSpPr>
        <p:spPr>
          <a:xfrm>
            <a:off x="82826" y="609600"/>
            <a:ext cx="89087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MUS </a:t>
            </a:r>
            <a:r>
              <a:rPr lang="en-US" sz="23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3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Degrees &amp; Certificates Awarded by Campus, 2018-19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30E6CDF-5540-424A-9315-D2674F68A0EF}"/>
              </a:ext>
            </a:extLst>
          </p:cNvPr>
          <p:cNvSpPr txBox="1"/>
          <p:nvPr/>
        </p:nvSpPr>
        <p:spPr>
          <a:xfrm>
            <a:off x="-3313" y="6583343"/>
            <a:ext cx="1430159" cy="2978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aseline="0" dirty="0"/>
              <a:t> CC's not included</a:t>
            </a:r>
            <a:endParaRPr lang="en-US" sz="1100" dirty="0"/>
          </a:p>
        </p:txBody>
      </p:sp>
      <p:pic>
        <p:nvPicPr>
          <p:cNvPr id="2" name="Picture 1" descr="Continued - tables showing CTE degrees and certificates awarded by campus">
            <a:extLst>
              <a:ext uri="{FF2B5EF4-FFF2-40B4-BE49-F238E27FC236}">
                <a16:creationId xmlns:a16="http://schemas.microsoft.com/office/drawing/2014/main" id="{5A4930AE-B2CA-447C-904E-C12B87826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3" y="1131163"/>
            <a:ext cx="9015052" cy="52622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B90AD2-88C3-4066-AC3D-E39B2A4849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MUS CTE Degrees &amp; Certificates Awarded by Campus, 2018-19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2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22</a:t>
            </a:fld>
            <a:endParaRPr lang="en-US" dirty="0"/>
          </a:p>
        </p:txBody>
      </p:sp>
      <p:pic>
        <p:nvPicPr>
          <p:cNvPr id="2" name="Picture 1" descr="Screenshot of home page of the Montana Career Pathways website">
            <a:hlinkClick r:id="rId5"/>
            <a:extLst>
              <a:ext uri="{FF2B5EF4-FFF2-40B4-BE49-F238E27FC236}">
                <a16:creationId xmlns:a16="http://schemas.microsoft.com/office/drawing/2014/main" id="{A276CB05-A48D-4880-A9DF-EF153D606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97037"/>
            <a:ext cx="9144000" cy="526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414512-E9AD-4B9B-AE6D-582AB3D72221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EEF8C8-8887-4DE1-B117-F5F2B59025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Montana Career Pathways website</a:t>
            </a:r>
          </a:p>
        </p:txBody>
      </p:sp>
    </p:spTree>
    <p:extLst>
      <p:ext uri="{BB962C8B-B14F-4D97-AF65-F5344CB8AC3E}">
        <p14:creationId xmlns:p14="http://schemas.microsoft.com/office/powerpoint/2010/main" val="1160215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 descr="Bar chart showing current unrestricted revenue -- operating budget, FY19.  Current unrestricted means revenue from tuition, state appropriations, and local funding to support educational and general operations">
            <a:extLst>
              <a:ext uri="{FF2B5EF4-FFF2-40B4-BE49-F238E27FC236}">
                <a16:creationId xmlns:a16="http://schemas.microsoft.com/office/drawing/2014/main" id="{C534BA07-7283-4829-A085-EDFF9A825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902728"/>
              </p:ext>
            </p:extLst>
          </p:nvPr>
        </p:nvGraphicFramePr>
        <p:xfrm>
          <a:off x="152400" y="762000"/>
          <a:ext cx="8652387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41B09-1B79-4CFD-BC5B-A0B6024E7A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75393F"/>
                </a:solidFill>
              </a:rPr>
              <a:t>Current Unrestricted Revenue -- Operating Budget, FY19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8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</a:p>
        </p:txBody>
      </p:sp>
      <p:graphicFrame>
        <p:nvGraphicFramePr>
          <p:cNvPr id="9" name="Chart 8" descr="Bar chart showing current unrestricted student FTE, 2018-19">
            <a:extLst>
              <a:ext uri="{FF2B5EF4-FFF2-40B4-BE49-F238E27FC236}">
                <a16:creationId xmlns:a16="http://schemas.microsoft.com/office/drawing/2014/main" id="{8A71D69B-2082-44EF-A375-44A430234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921548"/>
              </p:ext>
            </p:extLst>
          </p:nvPr>
        </p:nvGraphicFramePr>
        <p:xfrm>
          <a:off x="245806" y="287146"/>
          <a:ext cx="8652387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FE10D60-090E-4E87-8F32-3EB5F39EC752}"/>
              </a:ext>
            </a:extLst>
          </p:cNvPr>
          <p:cNvSpPr txBox="1"/>
          <p:nvPr/>
        </p:nvSpPr>
        <p:spPr>
          <a:xfrm>
            <a:off x="245806" y="6352271"/>
            <a:ext cx="836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Peer 1 = public 2-year colleges without local funding, &lt;2500 students, all states, 2016-17, (aggregate values represented above)</a:t>
            </a:r>
          </a:p>
          <a:p>
            <a:r>
              <a:rPr lang="en-US" sz="1200" dirty="0"/>
              <a:t>Peer 2 = public 2-year colleges with local funding, &lt;2500 students, all states, 2016-17, (aggregate values represented above)</a:t>
            </a:r>
          </a:p>
          <a:p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79ED2C-E588-4544-B98D-8B37C691A2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6A310A"/>
                </a:solidFill>
              </a:rPr>
              <a:t>Current Unrestricted Revenue per Student FTE,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38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 descr="Continued - ">
            <a:extLst>
              <a:ext uri="{FF2B5EF4-FFF2-40B4-BE49-F238E27FC236}">
                <a16:creationId xmlns:a16="http://schemas.microsoft.com/office/drawing/2014/main" id="{1CE1BD06-8630-413C-A01D-DFE681AF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64044"/>
              </p:ext>
            </p:extLst>
          </p:nvPr>
        </p:nvGraphicFramePr>
        <p:xfrm>
          <a:off x="245806" y="498791"/>
          <a:ext cx="8652387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DEA2B-C8D9-48A9-8604-AB813A5A4922}"/>
              </a:ext>
            </a:extLst>
          </p:cNvPr>
          <p:cNvSpPr txBox="1"/>
          <p:nvPr/>
        </p:nvSpPr>
        <p:spPr>
          <a:xfrm>
            <a:off x="259058" y="5836846"/>
            <a:ext cx="827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Peers: public 2-year colleges, &lt;2500 students, all states, 2016-17</a:t>
            </a:r>
          </a:p>
          <a:p>
            <a:r>
              <a:rPr lang="en-US" sz="1200" b="1" dirty="0"/>
              <a:t>Carnegie Categories: </a:t>
            </a:r>
            <a:r>
              <a:rPr lang="en-US" sz="1200" dirty="0"/>
              <a:t>(aggregate values represented above)</a:t>
            </a:r>
          </a:p>
          <a:p>
            <a:r>
              <a:rPr lang="en-US" sz="1200" dirty="0"/>
              <a:t>High Transfer: fewer than 30% of awards (degrees and certificates) in career &amp; technical programs; N = 107; DCC</a:t>
            </a:r>
          </a:p>
          <a:p>
            <a:r>
              <a:rPr lang="en-US" sz="1200" dirty="0"/>
              <a:t>Mixed Transfer, Vocational: 30-50% of awards (degrees and certificates) in career &amp; technical programs; N = 165; </a:t>
            </a:r>
            <a:r>
              <a:rPr lang="en-US" sz="1200" dirty="0" err="1"/>
              <a:t>FVCC</a:t>
            </a:r>
            <a:endParaRPr lang="en-US" sz="1200" dirty="0"/>
          </a:p>
          <a:p>
            <a:r>
              <a:rPr lang="en-US" sz="1200" dirty="0"/>
              <a:t>High Vocational: more than 50% of awards (degrees and certificates) in career &amp; technical programs; N = 127; </a:t>
            </a:r>
            <a:r>
              <a:rPr lang="en-US" sz="1200" dirty="0" err="1"/>
              <a:t>HLN</a:t>
            </a:r>
            <a:r>
              <a:rPr lang="en-US" sz="1200" dirty="0"/>
              <a:t>, </a:t>
            </a:r>
            <a:r>
              <a:rPr lang="en-US" sz="1200" dirty="0" err="1"/>
              <a:t>GFC</a:t>
            </a:r>
            <a:r>
              <a:rPr lang="en-US" sz="1200" dirty="0"/>
              <a:t>, MCC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E7446A2-6CCB-4928-99D9-9F7EAB5B6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784148" y="879761"/>
            <a:ext cx="365127" cy="2373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7ADE95-40B6-432D-95AA-4D92CFFB1D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0"/>
              </a:spcBef>
              <a:defRPr sz="2000" b="1" i="0" u="none" strike="noStrike" kern="1200" spc="0" baseline="0">
                <a:solidFill>
                  <a:srgbClr val="7A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75393F"/>
                </a:solidFill>
              </a:rPr>
              <a:t>Current Unrestricted Revenue per Student FTE, 2018-19 - continued</a:t>
            </a:r>
          </a:p>
        </p:txBody>
      </p:sp>
    </p:spTree>
    <p:extLst>
      <p:ext uri="{BB962C8B-B14F-4D97-AF65-F5344CB8AC3E}">
        <p14:creationId xmlns:p14="http://schemas.microsoft.com/office/powerpoint/2010/main" val="3898527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</a:p>
        </p:txBody>
      </p:sp>
      <p:graphicFrame>
        <p:nvGraphicFramePr>
          <p:cNvPr id="9" name="Chart 8" descr="Chart showing unrestricted revenue per student FTE, 2019">
            <a:extLst>
              <a:ext uri="{FF2B5EF4-FFF2-40B4-BE49-F238E27FC236}">
                <a16:creationId xmlns:a16="http://schemas.microsoft.com/office/drawing/2014/main" id="{107C2740-463A-44D5-A47D-9ABF5AB1B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73786"/>
              </p:ext>
            </p:extLst>
          </p:nvPr>
        </p:nvGraphicFramePr>
        <p:xfrm>
          <a:off x="244650" y="593760"/>
          <a:ext cx="8661326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E2E06968-6E95-4D60-A7A7-08394686D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458039" y="4089725"/>
            <a:ext cx="396875" cy="41689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86AE6-3B7B-44E3-AA66-3DA14B5437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0"/>
              </a:spcBef>
              <a:defRPr sz="2000" b="1" i="0" u="none" strike="noStrike" kern="1200" spc="0" baseline="0">
                <a:solidFill>
                  <a:srgbClr val="7A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75393F"/>
                </a:solidFill>
              </a:rPr>
              <a:t>Current Unrestricted Revenue per Student FTE, FY19</a:t>
            </a:r>
          </a:p>
        </p:txBody>
      </p:sp>
    </p:spTree>
    <p:extLst>
      <p:ext uri="{BB962C8B-B14F-4D97-AF65-F5344CB8AC3E}">
        <p14:creationId xmlns:p14="http://schemas.microsoft.com/office/powerpoint/2010/main" val="923198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75685CA4-2A87-42F0-9760-68D2817267CE}"/>
              </a:ext>
            </a:extLst>
          </p:cNvPr>
          <p:cNvSpPr txBox="1">
            <a:spLocks/>
          </p:cNvSpPr>
          <p:nvPr/>
        </p:nvSpPr>
        <p:spPr>
          <a:xfrm>
            <a:off x="609600" y="515115"/>
            <a:ext cx="81534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2-year Education – System Initiatives </a:t>
            </a:r>
          </a:p>
          <a:p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Year History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49E9798-D4DB-4D67-92A2-7931AB665E7F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Initiatives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A3CAF-6853-45AD-9736-787F1A0E3CEF}"/>
              </a:ext>
            </a:extLst>
          </p:cNvPr>
          <p:cNvSpPr/>
          <p:nvPr/>
        </p:nvSpPr>
        <p:spPr>
          <a:xfrm>
            <a:off x="473765" y="1371600"/>
            <a:ext cx="8289235" cy="571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establishes Workforce &amp; 2-year Education Committee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2007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$5M OTO for equipment at 2-year colleges and programs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2007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$1.5M OTO to improve transferability, Common Course Numbering</a:t>
            </a:r>
          </a:p>
          <a:p>
            <a:pPr marL="625475" indent="-625475"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2007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LRBP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$4.5M Helena College expansion; $3M Great Falls College expansion; $2.2M City College expansion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2007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- 2017 - 10 consecutive years of Tuition Freeze at MUS 2-year Colleges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2008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OCHE hires Deputy Commissioner for 2-year Education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Lumina Grant (grew into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College!NOW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$2M OTO to implement Banner at MCC &amp; DCC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Bitterroot College Programs established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Gallatin College established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$1M OTO for Workforce Development, CC’s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$1M OTO for Dual Enrollment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2013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Renaming &amp; Rebranding of the Colleges of Technology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2013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LRBP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$35M for 2-year/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facilities (Missoula College,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MSUN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Auto/Diesel Tech,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roof)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$25M federal grant focused on career pathway development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ACF8A-D7BD-476D-B14E-30F4CE491C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2-year Education – System Initiatives – 15-Year History</a:t>
            </a:r>
          </a:p>
        </p:txBody>
      </p:sp>
    </p:spTree>
    <p:extLst>
      <p:ext uri="{BB962C8B-B14F-4D97-AF65-F5344CB8AC3E}">
        <p14:creationId xmlns:p14="http://schemas.microsoft.com/office/powerpoint/2010/main" val="31675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75685CA4-2A87-42F0-9760-68D2817267CE}"/>
              </a:ext>
            </a:extLst>
          </p:cNvPr>
          <p:cNvSpPr txBox="1">
            <a:spLocks/>
          </p:cNvSpPr>
          <p:nvPr/>
        </p:nvSpPr>
        <p:spPr>
          <a:xfrm>
            <a:off x="609600" y="515115"/>
            <a:ext cx="81534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2-year Education – System Initiatives </a:t>
            </a:r>
          </a:p>
          <a:p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Year History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49E9798-D4DB-4D67-92A2-7931AB665E7F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Initiatives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A3CAF-6853-45AD-9736-787F1A0E3CEF}"/>
              </a:ext>
            </a:extLst>
          </p:cNvPr>
          <p:cNvSpPr/>
          <p:nvPr/>
        </p:nvSpPr>
        <p:spPr>
          <a:xfrm>
            <a:off x="473765" y="1581915"/>
            <a:ext cx="8289235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Full 2-year college mission implemented at all MUS 2-year colleges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2015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$15M federal grant for Healthcare with a focus on revising nursing curriculum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2015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Performance Funding adopted for all MUS campuses include integrated 2-year colleges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Developmental Education Reform (Co-requisites)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Dual credit, 1-2-Free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LRBP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$4.25M Dental Clinic Lab, Great Falls College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MSU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College &amp; Career Access Portal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8188C-E831-4AEA-9C49-66A6B69AA7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2-year Education – System Initiatives – 15 Year History, continued</a:t>
            </a:r>
          </a:p>
        </p:txBody>
      </p:sp>
    </p:spTree>
    <p:extLst>
      <p:ext uri="{BB962C8B-B14F-4D97-AF65-F5344CB8AC3E}">
        <p14:creationId xmlns:p14="http://schemas.microsoft.com/office/powerpoint/2010/main" val="11109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 descr="Chart of MUS 2-year tuition &amp; fees history">
            <a:extLst>
              <a:ext uri="{FF2B5EF4-FFF2-40B4-BE49-F238E27FC236}">
                <a16:creationId xmlns:a16="http://schemas.microsoft.com/office/drawing/2014/main" id="{41B87D50-4A0A-41DD-9682-1335EC77D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26266"/>
              </p:ext>
            </p:extLst>
          </p:nvPr>
        </p:nvGraphicFramePr>
        <p:xfrm>
          <a:off x="245806" y="550125"/>
          <a:ext cx="8652387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Initiatives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EBB1F-396E-499E-8079-E5FF1B86BAF4}"/>
              </a:ext>
            </a:extLst>
          </p:cNvPr>
          <p:cNvSpPr txBox="1"/>
          <p:nvPr/>
        </p:nvSpPr>
        <p:spPr>
          <a:xfrm>
            <a:off x="5486400" y="359905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Tuition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94986-6EAF-4B7A-B716-8E19929CDC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 sz="2400" b="1" i="0" u="none" strike="noStrike" kern="1200" spc="0" baseline="0">
                <a:solidFill>
                  <a:srgbClr val="772729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Tuition &amp; Fees History</a:t>
            </a:r>
          </a:p>
        </p:txBody>
      </p:sp>
    </p:spTree>
    <p:extLst>
      <p:ext uri="{BB962C8B-B14F-4D97-AF65-F5344CB8AC3E}">
        <p14:creationId xmlns:p14="http://schemas.microsoft.com/office/powerpoint/2010/main" val="328948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DAFF3-BC36-455E-86A4-577073B4A1B1}"/>
              </a:ext>
            </a:extLst>
          </p:cNvPr>
          <p:cNvSpPr txBox="1"/>
          <p:nvPr/>
        </p:nvSpPr>
        <p:spPr>
          <a:xfrm>
            <a:off x="762000" y="208653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CTE</a:t>
            </a:r>
            <a:r>
              <a:rPr lang="en-US" sz="2000" dirty="0"/>
              <a:t> represents all occupationally-oriented education and training provided by 2-year colleges and programs.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Programs and courses are designated as </a:t>
            </a:r>
            <a:r>
              <a:rPr lang="en-US" sz="2000" dirty="0" err="1"/>
              <a:t>CTE</a:t>
            </a:r>
            <a:r>
              <a:rPr lang="en-US" sz="2000" dirty="0"/>
              <a:t> through a taxonomy provided by the federal government (i.e. Classification of Instructional Programs, CIP codes).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30DE5-802C-4AF8-B1EB-330AC7AFD9A7}"/>
              </a:ext>
            </a:extLst>
          </p:cNvPr>
          <p:cNvSpPr txBox="1"/>
          <p:nvPr/>
        </p:nvSpPr>
        <p:spPr>
          <a:xfrm>
            <a:off x="685800" y="1037722"/>
            <a:ext cx="803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Career &amp; Technical Education </a:t>
            </a:r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rgbClr val="5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2D0F2-523E-46FD-9527-7AA11F1A7042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B4EA9-2143-4CCF-8271-ACF677E4A5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What is Career &amp; Technical Education (CTE)?</a:t>
            </a:r>
          </a:p>
        </p:txBody>
      </p:sp>
    </p:spTree>
    <p:extLst>
      <p:ext uri="{BB962C8B-B14F-4D97-AF65-F5344CB8AC3E}">
        <p14:creationId xmlns:p14="http://schemas.microsoft.com/office/powerpoint/2010/main" val="3320285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Initiatives</a:t>
            </a:r>
          </a:p>
        </p:txBody>
      </p:sp>
      <p:pic>
        <p:nvPicPr>
          <p:cNvPr id="4" name="Picture 3" descr="Bar chart showing tuition &amp; fees, resident undergraduate, FY 2020">
            <a:extLst>
              <a:ext uri="{FF2B5EF4-FFF2-40B4-BE49-F238E27FC236}">
                <a16:creationId xmlns:a16="http://schemas.microsoft.com/office/drawing/2014/main" id="{3C77956F-3237-4DCE-9849-D4A3A51BF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" y="810074"/>
            <a:ext cx="8963025" cy="5362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14390-AB5C-488E-81EA-F69AA84254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Tuition &amp; Fees – Resident Undergraduate, FY2020</a:t>
            </a:r>
          </a:p>
        </p:txBody>
      </p:sp>
    </p:spTree>
    <p:extLst>
      <p:ext uri="{BB962C8B-B14F-4D97-AF65-F5344CB8AC3E}">
        <p14:creationId xmlns:p14="http://schemas.microsoft.com/office/powerpoint/2010/main" val="2009489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Initiatives</a:t>
            </a:r>
          </a:p>
        </p:txBody>
      </p:sp>
      <p:pic>
        <p:nvPicPr>
          <p:cNvPr id="2" name="Picture 1" descr="Bar chart showing regional tuition &amp; fees comparison and ratio of tuition &amp; fees to median household income">
            <a:extLst>
              <a:ext uri="{FF2B5EF4-FFF2-40B4-BE49-F238E27FC236}">
                <a16:creationId xmlns:a16="http://schemas.microsoft.com/office/drawing/2014/main" id="{D6D6979B-9BC1-48D4-9BA5-61BAC4628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" y="689424"/>
            <a:ext cx="8915400" cy="5819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477EA9-A114-43E5-812A-8730C6F086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Region Tuition &amp; Fees Comparison</a:t>
            </a:r>
          </a:p>
        </p:txBody>
      </p:sp>
    </p:spTree>
    <p:extLst>
      <p:ext uri="{BB962C8B-B14F-4D97-AF65-F5344CB8AC3E}">
        <p14:creationId xmlns:p14="http://schemas.microsoft.com/office/powerpoint/2010/main" val="2017865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F9DC36A-ECAB-4FAC-9331-E7E944A10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46852" y="1905000"/>
            <a:ext cx="4939748" cy="40024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MUS Initiatives"/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Initiatives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8F02EC9-1603-4334-9ECC-10524DF862BB}"/>
              </a:ext>
            </a:extLst>
          </p:cNvPr>
          <p:cNvSpPr txBox="1">
            <a:spLocks/>
          </p:cNvSpPr>
          <p:nvPr/>
        </p:nvSpPr>
        <p:spPr>
          <a:xfrm>
            <a:off x="609600" y="798123"/>
            <a:ext cx="81534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&amp; Career Access Portal</a:t>
            </a:r>
            <a:endParaRPr lang="en-US" sz="3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3585D-C682-40F6-9BB5-984B6E33DA9A}"/>
              </a:ext>
            </a:extLst>
          </p:cNvPr>
          <p:cNvSpPr txBox="1"/>
          <p:nvPr/>
        </p:nvSpPr>
        <p:spPr>
          <a:xfrm>
            <a:off x="2146852" y="1348321"/>
            <a:ext cx="48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COMING SOON!!!!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753E5-4C79-4563-8A7F-CC8C764F8862}"/>
              </a:ext>
            </a:extLst>
          </p:cNvPr>
          <p:cNvSpPr txBox="1"/>
          <p:nvPr/>
        </p:nvSpPr>
        <p:spPr>
          <a:xfrm>
            <a:off x="2146852" y="2895600"/>
            <a:ext cx="4939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College Prep – ACT</a:t>
            </a:r>
            <a:endParaRPr lang="en-US" dirty="0"/>
          </a:p>
          <a:p>
            <a:pPr algn="ctr"/>
            <a:r>
              <a:rPr lang="en-US" sz="2000" dirty="0"/>
              <a:t>Dual Enrollment</a:t>
            </a:r>
          </a:p>
          <a:p>
            <a:pPr algn="ctr"/>
            <a:r>
              <a:rPr lang="en-US" sz="2000" dirty="0"/>
              <a:t>Academic Program Guide</a:t>
            </a:r>
          </a:p>
          <a:p>
            <a:pPr algn="ctr"/>
            <a:r>
              <a:rPr lang="en-US" sz="2000" dirty="0"/>
              <a:t>Career Pathways</a:t>
            </a:r>
          </a:p>
          <a:p>
            <a:pPr algn="ctr"/>
            <a:r>
              <a:rPr lang="en-US" sz="2000" dirty="0"/>
              <a:t>Financial Aid</a:t>
            </a:r>
          </a:p>
          <a:p>
            <a:pPr algn="ctr"/>
            <a:r>
              <a:rPr lang="en-US" sz="2000" dirty="0"/>
              <a:t>Central Admissions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D460B-1E2B-458C-BD80-5645144E537D}"/>
              </a:ext>
            </a:extLst>
          </p:cNvPr>
          <p:cNvSpPr txBox="1"/>
          <p:nvPr/>
        </p:nvSpPr>
        <p:spPr>
          <a:xfrm>
            <a:off x="2514600" y="601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ReachHigherMontana.org</a:t>
            </a:r>
          </a:p>
        </p:txBody>
      </p:sp>
      <p:pic>
        <p:nvPicPr>
          <p:cNvPr id="6" name="Picture 5" descr="Screenshot of new portal for college and career planning, provided by Montana University System and Reach Higher Montana">
            <a:extLst>
              <a:ext uri="{FF2B5EF4-FFF2-40B4-BE49-F238E27FC236}">
                <a16:creationId xmlns:a16="http://schemas.microsoft.com/office/drawing/2014/main" id="{01281493-4CC3-429B-9808-E861F4E08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" y="449255"/>
            <a:ext cx="9144000" cy="643579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58F5E7F-EFA6-48E7-A801-901BEB1722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Initiatives – New Portal for College &amp; Career Planning</a:t>
            </a:r>
          </a:p>
        </p:txBody>
      </p:sp>
    </p:spTree>
    <p:extLst>
      <p:ext uri="{BB962C8B-B14F-4D97-AF65-F5344CB8AC3E}">
        <p14:creationId xmlns:p14="http://schemas.microsoft.com/office/powerpoint/2010/main" val="2536889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33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Initiatives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424F24-3276-44BE-99B8-0600732B4CEE}"/>
              </a:ext>
            </a:extLst>
          </p:cNvPr>
          <p:cNvSpPr txBox="1">
            <a:spLocks/>
          </p:cNvSpPr>
          <p:nvPr/>
        </p:nvSpPr>
        <p:spPr>
          <a:xfrm>
            <a:off x="609600" y="798123"/>
            <a:ext cx="81534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Degree &amp; Certificate Production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Includes CC’s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 descr="Tables showing number of degrees &amp; certificates awarded for icensed practical nurse, registered nurse, and graduate-level degrees">
            <a:extLst>
              <a:ext uri="{FF2B5EF4-FFF2-40B4-BE49-F238E27FC236}">
                <a16:creationId xmlns:a16="http://schemas.microsoft.com/office/drawing/2014/main" id="{EFA9A925-879C-4837-9002-B6424770C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4" y="1600200"/>
            <a:ext cx="9144000" cy="43463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BA65BE3-B5B4-4B8E-9D15-CF332CA2B8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Nursing Degree &amp; Certificate Production</a:t>
            </a:r>
          </a:p>
        </p:txBody>
      </p:sp>
    </p:spTree>
    <p:extLst>
      <p:ext uri="{BB962C8B-B14F-4D97-AF65-F5344CB8AC3E}">
        <p14:creationId xmlns:p14="http://schemas.microsoft.com/office/powerpoint/2010/main" val="729450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34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Initiatives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8F02EC9-1603-4334-9ECC-10524DF862BB}"/>
              </a:ext>
            </a:extLst>
          </p:cNvPr>
          <p:cNvSpPr txBox="1">
            <a:spLocks/>
          </p:cNvSpPr>
          <p:nvPr/>
        </p:nvSpPr>
        <p:spPr>
          <a:xfrm>
            <a:off x="609600" y="798123"/>
            <a:ext cx="81534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Degree &amp; Certificate Production, 2018-19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Picture 1" descr="Table showing nursing degree and certificates in 2018-19 by campus">
            <a:extLst>
              <a:ext uri="{FF2B5EF4-FFF2-40B4-BE49-F238E27FC236}">
                <a16:creationId xmlns:a16="http://schemas.microsoft.com/office/drawing/2014/main" id="{C613576E-6EED-4B44-AC59-F64F6BB21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83" y="1600200"/>
            <a:ext cx="8901952" cy="4114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C2C0F4-8F8C-494D-A06C-ACAED2A33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Nursing Degree &amp; Certificate Production, 2018-19</a:t>
            </a:r>
          </a:p>
        </p:txBody>
      </p:sp>
    </p:spTree>
    <p:extLst>
      <p:ext uri="{BB962C8B-B14F-4D97-AF65-F5344CB8AC3E}">
        <p14:creationId xmlns:p14="http://schemas.microsoft.com/office/powerpoint/2010/main" val="3482505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35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Initiatives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8F02EC9-1603-4334-9ECC-10524DF862BB}"/>
              </a:ext>
            </a:extLst>
          </p:cNvPr>
          <p:cNvSpPr txBox="1">
            <a:spLocks/>
          </p:cNvSpPr>
          <p:nvPr/>
        </p:nvSpPr>
        <p:spPr>
          <a:xfrm>
            <a:off x="609600" y="798123"/>
            <a:ext cx="81534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Labor Market Demand Data</a:t>
            </a:r>
            <a:endParaRPr lang="en-US" sz="3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Table showing Montana employment projections for 2018 - 2028">
            <a:extLst>
              <a:ext uri="{FF2B5EF4-FFF2-40B4-BE49-F238E27FC236}">
                <a16:creationId xmlns:a16="http://schemas.microsoft.com/office/drawing/2014/main" id="{06775613-E330-457E-8AD1-91AA35254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1" y="1752600"/>
            <a:ext cx="9072409" cy="3348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7CC26F-F7ED-4E1B-A06E-7E02CA70DDBD}"/>
              </a:ext>
            </a:extLst>
          </p:cNvPr>
          <p:cNvSpPr txBox="1"/>
          <p:nvPr/>
        </p:nvSpPr>
        <p:spPr>
          <a:xfrm>
            <a:off x="381000" y="556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MT </a:t>
            </a:r>
            <a:r>
              <a:rPr lang="en-US" dirty="0" err="1"/>
              <a:t>DOLI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2F2762-0ACF-403B-8B66-D4D39EF836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Nursing Labor Market Demand Data</a:t>
            </a:r>
          </a:p>
        </p:txBody>
      </p:sp>
    </p:spTree>
    <p:extLst>
      <p:ext uri="{BB962C8B-B14F-4D97-AF65-F5344CB8AC3E}">
        <p14:creationId xmlns:p14="http://schemas.microsoft.com/office/powerpoint/2010/main" val="253745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 descr="Org chart - Public Postsecondary Education in Montana: Structure, Relationship and Governance">
            <a:extLst>
              <a:ext uri="{FF2B5EF4-FFF2-40B4-BE49-F238E27FC236}">
                <a16:creationId xmlns:a16="http://schemas.microsoft.com/office/drawing/2014/main" id="{AA6FAAF7-3DF5-4A1B-8A5D-F40799FB3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4327"/>
            <a:ext cx="9051235" cy="6385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0B3598-804E-4723-BB1D-AA309EAFDE57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57FF17-960F-4C54-9BC6-356947829D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Public Postsecondary Education in Montana:  Structure, Relationship,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290583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437" y="790031"/>
            <a:ext cx="531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9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118048" y="1554198"/>
            <a:ext cx="494522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Two-year Colleges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246024"/>
            <a:ext cx="84255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Two-year Colleges in the MUS will possess a comprehensive community college mission, committed to providing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education through the associates degree,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 development </a:t>
            </a:r>
            <a:r>
              <a:rPr lang="en-US" dirty="0"/>
              <a:t>including certificates and applied science degrees,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</a:t>
            </a:r>
            <a:r>
              <a:rPr lang="en-US" dirty="0"/>
              <a:t> and adult basic education,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 </a:t>
            </a:r>
            <a:r>
              <a:rPr lang="en-US" dirty="0"/>
              <a:t>learning opportunities, and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r>
              <a:rPr lang="en-US" dirty="0"/>
              <a:t> development. These institutions will provide </a:t>
            </a: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affordable, open access admissions </a:t>
            </a:r>
            <a:r>
              <a:rPr lang="en-US" dirty="0"/>
              <a:t>that will allow opportunities for all Montanan’s to access higher education. </a:t>
            </a:r>
            <a:r>
              <a:rPr lang="en-US" sz="1400" dirty="0"/>
              <a:t>(source: MUS Comprehensive Two-year Education Mission/Vision)</a:t>
            </a:r>
          </a:p>
          <a:p>
            <a:endParaRPr lang="en-US" sz="1400" dirty="0"/>
          </a:p>
          <a:p>
            <a:r>
              <a:rPr lang="en-US" dirty="0"/>
              <a:t>Two-year Colleges will pursue efficiencies by integrating operations with Four-year and Flagship campuses whenever and wherever possible.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143" y="5744803"/>
            <a:ext cx="783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Great Falls College  |  Helena College  |  Gallatin College  |  City College      Missoula College  |    Bitterroot College   |   Highlands College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11E0-3C05-4173-903B-EB4C64FE3702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2F438-1C04-430C-BCC7-C7BA677D8E63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8AF8B4-E8E5-4842-8076-63BFFD6C4B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Two-Year Colleges Mission</a:t>
            </a:r>
          </a:p>
        </p:txBody>
      </p:sp>
    </p:spTree>
    <p:extLst>
      <p:ext uri="{BB962C8B-B14F-4D97-AF65-F5344CB8AC3E}">
        <p14:creationId xmlns:p14="http://schemas.microsoft.com/office/powerpoint/2010/main" val="193675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44A443-D8F9-4172-99B8-17050135EDB7}"/>
              </a:ext>
            </a:extLst>
          </p:cNvPr>
          <p:cNvSpPr txBox="1"/>
          <p:nvPr/>
        </p:nvSpPr>
        <p:spPr>
          <a:xfrm>
            <a:off x="457200" y="3320503"/>
            <a:ext cx="37337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Great Falls College </a:t>
            </a:r>
            <a:r>
              <a:rPr lang="en-US" sz="1600" dirty="0" err="1"/>
              <a:t>MSU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00B3E2-A5DA-4986-9B05-66903E0DFCCD}"/>
              </a:ext>
            </a:extLst>
          </p:cNvPr>
          <p:cNvSpPr txBox="1"/>
          <p:nvPr/>
        </p:nvSpPr>
        <p:spPr>
          <a:xfrm>
            <a:off x="457200" y="1541746"/>
            <a:ext cx="8120270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Montana University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BE8ABD-C3DF-44F8-86BD-6B466BEAE688}"/>
              </a:ext>
            </a:extLst>
          </p:cNvPr>
          <p:cNvSpPr txBox="1"/>
          <p:nvPr/>
        </p:nvSpPr>
        <p:spPr>
          <a:xfrm>
            <a:off x="457200" y="2067164"/>
            <a:ext cx="373379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Alone 2-year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2530C-71F4-449C-99C5-02582508C7A7}"/>
              </a:ext>
            </a:extLst>
          </p:cNvPr>
          <p:cNvSpPr txBox="1"/>
          <p:nvPr/>
        </p:nvSpPr>
        <p:spPr>
          <a:xfrm>
            <a:off x="457200" y="2434136"/>
            <a:ext cx="37337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Independent accreditation, budget, operations, facilities, and services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2F8E9A-7C41-454E-87DF-B60EBCF3C2B0}"/>
              </a:ext>
            </a:extLst>
          </p:cNvPr>
          <p:cNvSpPr txBox="1"/>
          <p:nvPr/>
        </p:nvSpPr>
        <p:spPr>
          <a:xfrm>
            <a:off x="4843672" y="2067164"/>
            <a:ext cx="3733798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2-year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2D9DA2-C835-4377-9956-BE6D3351BF05}"/>
              </a:ext>
            </a:extLst>
          </p:cNvPr>
          <p:cNvSpPr txBox="1"/>
          <p:nvPr/>
        </p:nvSpPr>
        <p:spPr>
          <a:xfrm>
            <a:off x="4843672" y="2434136"/>
            <a:ext cx="373379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Dependent accreditation, budget, operations, facilities, and services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6E1D8A-C753-4B3B-84D8-8C668A5AD1EC}"/>
              </a:ext>
            </a:extLst>
          </p:cNvPr>
          <p:cNvSpPr txBox="1"/>
          <p:nvPr/>
        </p:nvSpPr>
        <p:spPr>
          <a:xfrm>
            <a:off x="457200" y="3829008"/>
            <a:ext cx="37337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Helena College UM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A7001A-1E93-411B-BE55-26B4936A3586}"/>
              </a:ext>
            </a:extLst>
          </p:cNvPr>
          <p:cNvSpPr txBox="1"/>
          <p:nvPr/>
        </p:nvSpPr>
        <p:spPr>
          <a:xfrm>
            <a:off x="4843672" y="3341127"/>
            <a:ext cx="373379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Missoula College 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1DDD6C-BF0F-4467-AA77-B52A9E805C09}"/>
              </a:ext>
            </a:extLst>
          </p:cNvPr>
          <p:cNvSpPr txBox="1"/>
          <p:nvPr/>
        </p:nvSpPr>
        <p:spPr>
          <a:xfrm>
            <a:off x="4843672" y="3829008"/>
            <a:ext cx="373379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Bitterroot College 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02251D-85BD-42B2-93A4-9E984A349F1E}"/>
              </a:ext>
            </a:extLst>
          </p:cNvPr>
          <p:cNvSpPr txBox="1"/>
          <p:nvPr/>
        </p:nvSpPr>
        <p:spPr>
          <a:xfrm>
            <a:off x="4843672" y="4301898"/>
            <a:ext cx="373379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Highlands College of MT Tech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4DA803-79A4-4F38-B793-A2809FDE5805}"/>
              </a:ext>
            </a:extLst>
          </p:cNvPr>
          <p:cNvSpPr txBox="1"/>
          <p:nvPr/>
        </p:nvSpPr>
        <p:spPr>
          <a:xfrm>
            <a:off x="4843672" y="4760445"/>
            <a:ext cx="373379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City College at </a:t>
            </a:r>
            <a:r>
              <a:rPr lang="en-US" sz="1600" dirty="0" err="1"/>
              <a:t>MSUB</a:t>
            </a:r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556D8A-73F3-4315-B52D-183903F7752F}"/>
              </a:ext>
            </a:extLst>
          </p:cNvPr>
          <p:cNvSpPr txBox="1"/>
          <p:nvPr/>
        </p:nvSpPr>
        <p:spPr>
          <a:xfrm>
            <a:off x="4843672" y="5218804"/>
            <a:ext cx="373379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Gallatin College </a:t>
            </a:r>
            <a:r>
              <a:rPr lang="en-US" sz="1600" dirty="0" err="1"/>
              <a:t>MSU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6C2E3C-ACDC-43B8-9990-5C9B5A3D48A2}"/>
              </a:ext>
            </a:extLst>
          </p:cNvPr>
          <p:cNvSpPr txBox="1"/>
          <p:nvPr/>
        </p:nvSpPr>
        <p:spPr>
          <a:xfrm>
            <a:off x="4843672" y="5677163"/>
            <a:ext cx="373379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UM Western, 2-year Programs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71C981-8933-4AC6-96EB-8908884928E1}"/>
              </a:ext>
            </a:extLst>
          </p:cNvPr>
          <p:cNvSpPr txBox="1"/>
          <p:nvPr/>
        </p:nvSpPr>
        <p:spPr>
          <a:xfrm>
            <a:off x="4843672" y="6134684"/>
            <a:ext cx="373379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MSU</a:t>
            </a:r>
            <a:r>
              <a:rPr lang="en-US" sz="1600" dirty="0"/>
              <a:t> Northern, 2-year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16057-B0F5-44FD-9CD1-5FB5F225770A}"/>
              </a:ext>
            </a:extLst>
          </p:cNvPr>
          <p:cNvSpPr txBox="1"/>
          <p:nvPr/>
        </p:nvSpPr>
        <p:spPr>
          <a:xfrm>
            <a:off x="762000" y="685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Education/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BF14F5-040F-42FA-BAE8-BF2144B19B5F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E453BA-7DDD-4D13-9712-A90A6D05AA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Education/CTE Providers</a:t>
            </a:r>
          </a:p>
        </p:txBody>
      </p:sp>
    </p:spTree>
    <p:extLst>
      <p:ext uri="{BB962C8B-B14F-4D97-AF65-F5344CB8AC3E}">
        <p14:creationId xmlns:p14="http://schemas.microsoft.com/office/powerpoint/2010/main" val="139542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70B36-A314-4D12-9DDD-53879F8ABE7F}"/>
              </a:ext>
            </a:extLst>
          </p:cNvPr>
          <p:cNvSpPr txBox="1"/>
          <p:nvPr/>
        </p:nvSpPr>
        <p:spPr>
          <a:xfrm>
            <a:off x="921026" y="537949"/>
            <a:ext cx="731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Colleges &amp; Programs –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 </a:t>
            </a:r>
          </a:p>
        </p:txBody>
      </p:sp>
      <p:pic>
        <p:nvPicPr>
          <p:cNvPr id="6" name="Picture 5" descr="Table showing Fall 2019 headcount, student FTE, and 2018-19 degrees">
            <a:extLst>
              <a:ext uri="{FF2B5EF4-FFF2-40B4-BE49-F238E27FC236}">
                <a16:creationId xmlns:a16="http://schemas.microsoft.com/office/drawing/2014/main" id="{68C51AA0-DB19-4815-B237-B50BBDC1A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99547"/>
            <a:ext cx="8915400" cy="5409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8B242-FDBA-4E01-A962-EE83CEF4B6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Colleges &amp; Programs – CTE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12506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70B36-A314-4D12-9DDD-53879F8ABE7F}"/>
              </a:ext>
            </a:extLst>
          </p:cNvPr>
          <p:cNvSpPr txBox="1"/>
          <p:nvPr/>
        </p:nvSpPr>
        <p:spPr>
          <a:xfrm>
            <a:off x="647700" y="605113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 2-year Colleges &amp; Programs –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 Ranked </a:t>
            </a:r>
          </a:p>
        </p:txBody>
      </p:sp>
      <p:pic>
        <p:nvPicPr>
          <p:cNvPr id="5" name="Picture 4" descr="Table of CTE concentration rank">
            <a:extLst>
              <a:ext uri="{FF2B5EF4-FFF2-40B4-BE49-F238E27FC236}">
                <a16:creationId xmlns:a16="http://schemas.microsoft.com/office/drawing/2014/main" id="{EA07642B-44B9-4E99-BE92-8B3DC8572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98" y="1214691"/>
            <a:ext cx="8623804" cy="5341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9E642-4DCC-4EBD-B6AF-1C8116D27F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Colleges &amp; Programs – CTE Concentration Ranked</a:t>
            </a:r>
          </a:p>
        </p:txBody>
      </p:sp>
    </p:spTree>
    <p:extLst>
      <p:ext uri="{BB962C8B-B14F-4D97-AF65-F5344CB8AC3E}">
        <p14:creationId xmlns:p14="http://schemas.microsoft.com/office/powerpoint/2010/main" val="34961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-8105"/>
            <a:ext cx="9144000" cy="465305"/>
            <a:chOff x="1" y="304800"/>
            <a:chExt cx="9144000" cy="6096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1111"/>
            <a:stretch>
              <a:fillRect/>
            </a:stretch>
          </p:blipFill>
          <p:spPr bwMode="auto">
            <a:xfrm>
              <a:off x="1828800" y="304800"/>
              <a:ext cx="731520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4478"/>
            <a:stretch>
              <a:fillRect/>
            </a:stretch>
          </p:blipFill>
          <p:spPr bwMode="auto">
            <a:xfrm>
              <a:off x="1" y="304800"/>
              <a:ext cx="18287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B61-A343-4F77-8EBE-52BB65D8C9A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1" name="Chart 10" descr="Line graph showing student FTE from 1987 to 2019">
            <a:extLst>
              <a:ext uri="{FF2B5EF4-FFF2-40B4-BE49-F238E27FC236}">
                <a16:creationId xmlns:a16="http://schemas.microsoft.com/office/drawing/2014/main" id="{330D6D45-E440-4020-9210-A49BA2222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05431"/>
              </p:ext>
            </p:extLst>
          </p:nvPr>
        </p:nvGraphicFramePr>
        <p:xfrm>
          <a:off x="241337" y="287146"/>
          <a:ext cx="8661326" cy="62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FC396C-7D29-4635-8979-B2C372CC610B}"/>
              </a:ext>
            </a:extLst>
          </p:cNvPr>
          <p:cNvSpPr txBox="1"/>
          <p:nvPr/>
        </p:nvSpPr>
        <p:spPr>
          <a:xfrm>
            <a:off x="5774635" y="-4969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7A2F7-E9DF-4EF6-BC13-650F705D6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MUS 2-year College &amp; CC Enrollment</a:t>
            </a:r>
          </a:p>
        </p:txBody>
      </p:sp>
    </p:spTree>
    <p:extLst>
      <p:ext uri="{BB962C8B-B14F-4D97-AF65-F5344CB8AC3E}">
        <p14:creationId xmlns:p14="http://schemas.microsoft.com/office/powerpoint/2010/main" val="310248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38662</TotalTime>
  <Words>1706</Words>
  <Application>Microsoft Office PowerPoint</Application>
  <PresentationFormat>On-screen Show (4:3)</PresentationFormat>
  <Paragraphs>290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MUS 2-year Education Review Presented to the 2-year Education Restructuring Commission</vt:lpstr>
      <vt:lpstr>MUS 2-year Review</vt:lpstr>
      <vt:lpstr>What is Career &amp; Technical Education (CTE)?</vt:lpstr>
      <vt:lpstr>Public Postsecondary Education in Montana:  Structure, Relationship, and Governance</vt:lpstr>
      <vt:lpstr>Two-Year Colleges Mission</vt:lpstr>
      <vt:lpstr>MUS 2-year Education/CTE Providers</vt:lpstr>
      <vt:lpstr>MUS 2-year Colleges &amp; Programs – CTE Concentration</vt:lpstr>
      <vt:lpstr>MUS 2-year Colleges &amp; Programs – CTE Concentration Ranked</vt:lpstr>
      <vt:lpstr>MUS 2-year College &amp; CC Enrollment</vt:lpstr>
      <vt:lpstr>MUS 2-year College &amp; CC Enrollment, continued</vt:lpstr>
      <vt:lpstr>MUS 2-year Enrollment History - Headcount</vt:lpstr>
      <vt:lpstr>MUS 2-year Degrees &amp; Certificates Awarded, 2018-2019</vt:lpstr>
      <vt:lpstr>MUS 2-year Degrees &amp; Certificates Awarded</vt:lpstr>
      <vt:lpstr>MUS 2-year Degrees &amp; Certificates Awarded by Program Type</vt:lpstr>
      <vt:lpstr>MUS 2-year CTE Degrees &amp; Certificates Awarded, 2018-19</vt:lpstr>
      <vt:lpstr>MUS 2-year CTE Degrees &amp; Certificates Awarded by Major, 2018-19</vt:lpstr>
      <vt:lpstr>MUS CTE Degrees &amp; Certificates Awarded by Major, 2018-19 (continued)</vt:lpstr>
      <vt:lpstr>MUS CTE Degrees &amp; Certificates Awarded by Academic Year and CTE Program Category</vt:lpstr>
      <vt:lpstr>Top 10 MUS CTE Degrees &amp; Certificates Awarded, 2018-19</vt:lpstr>
      <vt:lpstr>Top 10 MUS CTE Degrees &amp; Certificates Awarded by Campus, 2018-19</vt:lpstr>
      <vt:lpstr>Top 10 MUS CTE Degrees &amp; Certificates Awarded by Campus, 2018-19- continued</vt:lpstr>
      <vt:lpstr>Montana Career Pathways website</vt:lpstr>
      <vt:lpstr>Current Unrestricted Revenue -- Operating Budget, FY19</vt:lpstr>
      <vt:lpstr>Current Unrestricted Revenue per Student FTE, 2018-19</vt:lpstr>
      <vt:lpstr>Current Unrestricted Revenue per Student FTE, 2018-19 - continued</vt:lpstr>
      <vt:lpstr>Current Unrestricted Revenue per Student FTE, FY19</vt:lpstr>
      <vt:lpstr>2-year Education – System Initiatives – 15-Year History</vt:lpstr>
      <vt:lpstr>2-year Education – System Initiatives – 15 Year History, continued</vt:lpstr>
      <vt:lpstr>MUS 2-year Tuition &amp; Fees History</vt:lpstr>
      <vt:lpstr>Tuition &amp; Fees – Resident Undergraduate, FY2020</vt:lpstr>
      <vt:lpstr>Region Tuition &amp; Fees Comparison</vt:lpstr>
      <vt:lpstr>MUS Initiatives – New Portal for College &amp; Career Planning</vt:lpstr>
      <vt:lpstr>Nursing Degree &amp; Certificate Production</vt:lpstr>
      <vt:lpstr>Nursing Degree &amp; Certificate Production, 2018-19</vt:lpstr>
      <vt:lpstr>Nursing Labor Market Demand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Resident Student Access, 2-year Education</dc:title>
  <dc:creator>Tlyer Trevor</dc:creator>
  <cp:lastModifiedBy>Morrison, Edwina</cp:lastModifiedBy>
  <cp:revision>1182</cp:revision>
  <cp:lastPrinted>2019-10-30T19:23:01Z</cp:lastPrinted>
  <dcterms:created xsi:type="dcterms:W3CDTF">2012-03-12T17:57:12Z</dcterms:created>
  <dcterms:modified xsi:type="dcterms:W3CDTF">2019-11-21T16:26:14Z</dcterms:modified>
</cp:coreProperties>
</file>