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6" r:id="rId1"/>
  </p:sldMasterIdLst>
  <p:notesMasterIdLst>
    <p:notesMasterId r:id="rId21"/>
  </p:notesMasterIdLst>
  <p:handoutMasterIdLst>
    <p:handoutMasterId r:id="rId22"/>
  </p:handoutMasterIdLst>
  <p:sldIdLst>
    <p:sldId id="288" r:id="rId2"/>
    <p:sldId id="292" r:id="rId3"/>
    <p:sldId id="291" r:id="rId4"/>
    <p:sldId id="297" r:id="rId5"/>
    <p:sldId id="285" r:id="rId6"/>
    <p:sldId id="317" r:id="rId7"/>
    <p:sldId id="312" r:id="rId8"/>
    <p:sldId id="303" r:id="rId9"/>
    <p:sldId id="315" r:id="rId10"/>
    <p:sldId id="316" r:id="rId11"/>
    <p:sldId id="301" r:id="rId12"/>
    <p:sldId id="313" r:id="rId13"/>
    <p:sldId id="309" r:id="rId14"/>
    <p:sldId id="310" r:id="rId15"/>
    <p:sldId id="307" r:id="rId16"/>
    <p:sldId id="308" r:id="rId17"/>
    <p:sldId id="304" r:id="rId18"/>
    <p:sldId id="306" r:id="rId19"/>
    <p:sldId id="311" r:id="rId2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7" autoAdjust="0"/>
    <p:restoredTop sz="86385" autoAdjust="0"/>
  </p:normalViewPr>
  <p:slideViewPr>
    <p:cSldViewPr>
      <p:cViewPr varScale="1">
        <p:scale>
          <a:sx n="98" d="100"/>
          <a:sy n="98" d="100"/>
        </p:scale>
        <p:origin x="8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0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1564" tIns="45782" rIns="91564" bIns="457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1564" tIns="45782" rIns="91564" bIns="45782" rtlCol="0"/>
          <a:lstStyle>
            <a:lvl1pPr algn="r">
              <a:defRPr sz="1200"/>
            </a:lvl1pPr>
          </a:lstStyle>
          <a:p>
            <a:fld id="{B4B541E6-9D73-47C8-B1DF-22D288C3F63F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1738"/>
            <a:ext cx="3043979" cy="465773"/>
          </a:xfrm>
          <a:prstGeom prst="rect">
            <a:avLst/>
          </a:prstGeom>
        </p:spPr>
        <p:txBody>
          <a:bodyPr vert="horz" lIns="91564" tIns="45782" rIns="91564" bIns="457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2" y="8841738"/>
            <a:ext cx="3043979" cy="465773"/>
          </a:xfrm>
          <a:prstGeom prst="rect">
            <a:avLst/>
          </a:prstGeom>
        </p:spPr>
        <p:txBody>
          <a:bodyPr vert="horz" lIns="91564" tIns="45782" rIns="91564" bIns="45782" rtlCol="0" anchor="b"/>
          <a:lstStyle>
            <a:lvl1pPr algn="r">
              <a:defRPr sz="1200"/>
            </a:lvl1pPr>
          </a:lstStyle>
          <a:p>
            <a:fld id="{5C9A1CC9-8ACD-4A78-9286-0C077EFC2E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04" tIns="46652" rIns="93304" bIns="4665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04" tIns="46652" rIns="93304" bIns="46652" rtlCol="0"/>
          <a:lstStyle>
            <a:lvl1pPr algn="r">
              <a:defRPr sz="1200"/>
            </a:lvl1pPr>
          </a:lstStyle>
          <a:p>
            <a:fld id="{7FF7F057-3C24-452E-861C-B201DD47D0E0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4" tIns="46652" rIns="93304" bIns="4665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04" tIns="46652" rIns="93304" bIns="4665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04" tIns="46652" rIns="93304" bIns="4665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04" tIns="46652" rIns="93304" bIns="46652" rtlCol="0" anchor="b"/>
          <a:lstStyle>
            <a:lvl1pPr algn="r">
              <a:defRPr sz="1200"/>
            </a:lvl1pPr>
          </a:lstStyle>
          <a:p>
            <a:fld id="{70B4AA12-03EF-45CC-B92E-424C949509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4AA12-03EF-45CC-B92E-424C9495090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B4AA12-03EF-45CC-B92E-424C9495090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512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142999"/>
            <a:ext cx="7772400" cy="220334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Long Range Building Program and Deferred Maintenance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3511659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Board of Regents Meeting</a:t>
            </a:r>
          </a:p>
          <a:p>
            <a:pPr algn="ctr"/>
            <a:r>
              <a:rPr lang="en-US" sz="2800" dirty="0"/>
              <a:t>November 21, 2019</a:t>
            </a:r>
          </a:p>
          <a:p>
            <a:pPr algn="ctr"/>
            <a:r>
              <a:rPr lang="en-US" sz="2800" dirty="0"/>
              <a:t>MSU-Bozeman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3F6C7-B7C2-49A1-9D06-3AAB26AC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Authority Only Projects 66</a:t>
            </a:r>
            <a:r>
              <a:rPr lang="en-US" baseline="30000" dirty="0">
                <a:solidFill>
                  <a:srgbClr val="002060"/>
                </a:solidFill>
              </a:rPr>
              <a:t>th</a:t>
            </a:r>
            <a:r>
              <a:rPr lang="en-US" dirty="0">
                <a:solidFill>
                  <a:srgbClr val="002060"/>
                </a:solidFill>
              </a:rPr>
              <a:t> Session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Approval provided by the legislature to expend money that does not require an appropriation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A745D-C80D-487D-94B8-F5885781A94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American Indian Hall, MSU-Bozeman - $12M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Donaldson Hall, MSU - Northern - $6M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McKenzie Hall, MSU - Northern - </a:t>
            </a:r>
            <a:r>
              <a:rPr lang="en-US">
                <a:latin typeface="Calibri" panose="020F0502020204030204" pitchFamily="34" charset="0"/>
              </a:rPr>
              <a:t>$2M</a:t>
            </a:r>
            <a:endParaRPr lang="en-US" dirty="0">
              <a:latin typeface="Calibri" panose="020F050202020403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Hospitality Management, Phase 2, Harrison Hall, MSU-Bozeman - $4M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Facilities Yard Relocation, MSU-Bozeman - $9M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Visual Communications, MSU-Bozeman - $12M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 err="1">
                <a:latin typeface="Calibri" panose="020F0502020204030204" pitchFamily="34" charset="0"/>
              </a:rPr>
              <a:t>Renne</a:t>
            </a:r>
            <a:r>
              <a:rPr lang="en-US" dirty="0">
                <a:latin typeface="Calibri" panose="020F0502020204030204" pitchFamily="34" charset="0"/>
              </a:rPr>
              <a:t> Library, MSU - Bozeman - $1.5M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General Spending Authority - MUS $16M</a:t>
            </a:r>
          </a:p>
        </p:txBody>
      </p:sp>
    </p:spTree>
    <p:extLst>
      <p:ext uri="{BB962C8B-B14F-4D97-AF65-F5344CB8AC3E}">
        <p14:creationId xmlns:p14="http://schemas.microsoft.com/office/powerpoint/2010/main" val="1977497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0D9A5-24A3-498C-AE1C-9755250F3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Changes to LRBP Funding and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5E72E-C957-4C37-AE75-9D2102F0C62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House Bill 553 – created a new structure and funding for financing building projects and deferred maintenance and sets debt limits for the State of Montana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Caps State debt at 0.6% of the fair market value of taxable property in the state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Fair market value amount for FY22 estimated at $1.05B 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FY20 debt is $291M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Caps State general obligation debt service costs at 1.5% of general fund revenue and transfers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$37.7M estimated limit for FY22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Existing GO debt service is $8.1M and estimated at $6.1 by FY22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91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BEB8E-6894-40F6-B8D9-B1AA83E1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LRBP Split Into Two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BDEB5-8B45-4335-BB3F-A09D16480F3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Restructures LRBP into two accounts, Major Repair and Capital Development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Existing LRBP account becomes the new Major Repair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 renovation, alteration, replacement or repair project with a total cost of less than $2.5M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 site or utility improvement with a total cost of less than $2.5M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 new facility with a total construction cost of less than $250,000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Funded through LRBP funds (coal and cigarette taxes) and general fund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Capital Development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Renovation, alteration, replacement, repair, site improvement or utility improvement with a cost greater than $2.5M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New square footage with a cost of more than $250,000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532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D9D81-522C-46A0-9398-DE923DE1A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New LRBP Process – Major Repairs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B2C11-05E3-4017-9534-1D47D903404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panose="020F0502020204030204" pitchFamily="34" charset="0"/>
              </a:rPr>
              <a:t>MUS prioritization process remains the same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panose="020F0502020204030204" pitchFamily="34" charset="0"/>
              </a:rPr>
              <a:t>MUS will provide definitive list to State Architecture and Engineering Division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panose="020F0502020204030204" pitchFamily="34" charset="0"/>
              </a:rPr>
              <a:t>Need specific project requests for major repairs – no blanket amount provided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panose="020F0502020204030204" pitchFamily="34" charset="0"/>
              </a:rPr>
              <a:t>Major repair projects will be 80% deferred maintenance and up to 20% remodels and aesthetics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panose="020F0502020204030204" pitchFamily="34" charset="0"/>
              </a:rPr>
              <a:t>Facility Condition Assessment will play a key role in project prioritization – need consistent approach to assessments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panose="020F0502020204030204" pitchFamily="34" charset="0"/>
              </a:rPr>
              <a:t>Consistent level of funding at 0.6% of current replacement value of statewide LRBP eligible buildings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FY 22 estimate - $2.1B in CRV = $12.6M in FY22 for Major Repairs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80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B5099-CB03-48D0-B1B6-CDAE2DE67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New LRBP Process – Capital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9D82A-4AE2-4749-B3E5-27A67D8366D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MUS prioritization process remains the same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6 year prioritized LRBP projection to A&amp;E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Consistent level of funding at 1% of general fund revenue less annual general obligation bond payments </a:t>
            </a:r>
          </a:p>
          <a:p>
            <a:pPr marL="0" indent="0">
              <a:buClrTx/>
              <a:buNone/>
            </a:pPr>
            <a:r>
              <a:rPr lang="en-US" dirty="0">
                <a:latin typeface="Calibri" panose="020F0502020204030204" pitchFamily="34" charset="0"/>
              </a:rPr>
              <a:t>	(estimated for FY22 as $25.1M-$6.1M = $19M)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A&amp;E will prioritize all capital development projects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Authorized buildings – aka Authority Only Projects –if the new facility is eligible for Operations and Maintenance the legislature cannot authorize construction unless it appropriates funds for the O and M</a:t>
            </a:r>
          </a:p>
        </p:txBody>
      </p:sp>
    </p:spTree>
    <p:extLst>
      <p:ext uri="{BB962C8B-B14F-4D97-AF65-F5344CB8AC3E}">
        <p14:creationId xmlns:p14="http://schemas.microsoft.com/office/powerpoint/2010/main" val="2667184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D79AF-F17B-486F-945E-BF124F572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UM State Appropriated Cash and LRBP Funds 2006-2021</a:t>
            </a:r>
          </a:p>
        </p:txBody>
      </p:sp>
      <p:pic>
        <p:nvPicPr>
          <p:cNvPr id="4" name="Content Placeholder 3" descr="Table of UM State appropriated Cash and LRBP Funds from 2006-2021">
            <a:extLst>
              <a:ext uri="{FF2B5EF4-FFF2-40B4-BE49-F238E27FC236}">
                <a16:creationId xmlns:a16="http://schemas.microsoft.com/office/drawing/2014/main" id="{EFFB55F2-E942-4108-9048-9F1150219C4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9919" y="1736725"/>
            <a:ext cx="786765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129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438D7-9691-4EC0-B82C-2C6E8B16E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543" y="22860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MSU State Appropriated Cash and LRBP Funds 2006-2021</a:t>
            </a:r>
          </a:p>
        </p:txBody>
      </p:sp>
      <p:pic>
        <p:nvPicPr>
          <p:cNvPr id="6" name="Content Placeholder 5" descr="MSU State appropriated cash and LRBP funds from 2006-2021">
            <a:extLst>
              <a:ext uri="{FF2B5EF4-FFF2-40B4-BE49-F238E27FC236}">
                <a16:creationId xmlns:a16="http://schemas.microsoft.com/office/drawing/2014/main" id="{03FBB8B3-E54D-40FE-A054-94ECE0BD213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596106" y="1722437"/>
            <a:ext cx="7915275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974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871E1-8B80-4636-B871-7C78B101C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Deferred Maintenance and Life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D6491-C423-4951-9BC5-29EDA09C253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Over $400,000,000 in Deferred Maintenance system-wide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Campuses Conduct Facility Condition Assessments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Assessments and reports on building conditions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Received $4.55M in state funds for Life-Safety and Deferred Maintenance projects this biennium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Received $3M in state funds for Life-Safety and Deferred Maintenance projects last biennium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Addressing our deferred maintenance and life safety needs is a focus of OCHE and the 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42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D4E28-AA55-489E-9DEC-CE77911D5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Strategies for Deferred 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FA70B-5C5A-4AF6-927C-6A679B7F7BC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Continue to rely on state funds - HB 553 significantly increased State funding for DM/LS – $25M next biennium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MUS accounts for 68% of the number of buildings owned by the State of Montana 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MUS accounts for 62% of square footage owned by the State of Montana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Set aside requirements for campuses – percentage of overall budget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Establish deferred maintenance exigency funds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490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778A-C643-420F-98B2-B5E716709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67BAE-7DBD-40B8-95EC-E06FD850E58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Continue to collaborate with State A&amp;E on: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Facility Condition Assessment (FCA) improvements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Restructure of LRBP format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Approach to prioritization of projects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Possible new BOR Policy which will:</a:t>
            </a:r>
            <a:r>
              <a:rPr lang="en-US" dirty="0"/>
              <a:t> 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Authorize campuses to establish one or more “Deferred Maintenance Exigency” account(s).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Allow transfers of funds into the account(s) from the General Operating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Subfund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when excess funds are made available through operational budget savings 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Encourage campuses to maintain a fund balance in the Deferred Maintenance Exigency account(s) equal to a certain percentage of budget or dollar amount based on facility conditions</a:t>
            </a:r>
          </a:p>
        </p:txBody>
      </p:sp>
    </p:spTree>
    <p:extLst>
      <p:ext uri="{BB962C8B-B14F-4D97-AF65-F5344CB8AC3E}">
        <p14:creationId xmlns:p14="http://schemas.microsoft.com/office/powerpoint/2010/main" val="1134970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858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Montana University System LRBP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3920" cy="457200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>
              <a:buNone/>
            </a:pPr>
            <a:r>
              <a:rPr lang="en-US" sz="4000" dirty="0">
                <a:latin typeface="Calibri" panose="020F0502020204030204" pitchFamily="34" charset="0"/>
              </a:rPr>
              <a:t>Participants in the LRBP Process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4000" dirty="0">
                <a:latin typeface="Calibri" panose="020F0502020204030204" pitchFamily="34" charset="0"/>
              </a:rPr>
              <a:t>Regents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4000" dirty="0">
                <a:latin typeface="Calibri" panose="020F0502020204030204" pitchFamily="34" charset="0"/>
              </a:rPr>
              <a:t>Commissioner of Higher Education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4000" dirty="0">
                <a:latin typeface="Calibri" panose="020F0502020204030204" pitchFamily="34" charset="0"/>
              </a:rPr>
              <a:t>Campus Presidents and Facilities Staff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4000" dirty="0">
                <a:latin typeface="Calibri" panose="020F0502020204030204" pitchFamily="34" charset="0"/>
              </a:rPr>
              <a:t>State Architecture and Engineering Staff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4000" dirty="0">
                <a:latin typeface="Calibri" panose="020F0502020204030204" pitchFamily="34" charset="0"/>
              </a:rPr>
              <a:t>Executive Branch - Budget Office Staff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4000" dirty="0">
                <a:latin typeface="Calibri" panose="020F0502020204030204" pitchFamily="34" charset="0"/>
              </a:rPr>
              <a:t>Legislature and legislative Staff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5895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Montana University System LRBP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7048"/>
            <a:ext cx="8915400" cy="5102352"/>
          </a:xfrm>
        </p:spPr>
        <p:txBody>
          <a:bodyPr>
            <a:normAutofit lnSpcReduction="10000"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4300" dirty="0">
                <a:latin typeface="Calibri" panose="020F0502020204030204" pitchFamily="34" charset="0"/>
              </a:rPr>
              <a:t>Continuous Planning Process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4300" dirty="0">
                <a:latin typeface="Calibri" panose="020F0502020204030204" pitchFamily="34" charset="0"/>
              </a:rPr>
              <a:t>Campuses Track &amp; Compile Projects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4300" dirty="0">
                <a:latin typeface="Calibri" panose="020F0502020204030204" pitchFamily="34" charset="0"/>
              </a:rPr>
              <a:t>Campuses Prioritize Needs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4300" dirty="0">
                <a:latin typeface="Calibri" panose="020F0502020204030204" pitchFamily="34" charset="0"/>
              </a:rPr>
              <a:t>UM Affiliation and MSU Affiliation Develop Project Lists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4300" dirty="0">
                <a:latin typeface="Calibri" panose="020F0502020204030204" pitchFamily="34" charset="0"/>
              </a:rPr>
              <a:t>System-wide Comprehensive Project List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7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Campus LRBP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905000"/>
            <a:ext cx="7818120" cy="4419600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</a:rPr>
              <a:t>Capital Project Plans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</a:rPr>
              <a:t>FCI – Deficiency Reports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</a:rPr>
              <a:t>Major/Deferred Maintenance Lists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</a:rPr>
              <a:t>Prior LRBP Lists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</a:rPr>
              <a:t>Energy Conservation Lists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</a:rPr>
              <a:t>Adaptive/Renovation Needs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</a:rPr>
              <a:t>New Construction Needs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</a:rPr>
              <a:t>Campus Master Plans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371600"/>
            <a:ext cx="8000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</a:rPr>
              <a:t>Information Sources: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990600"/>
          </a:xfrm>
        </p:spPr>
        <p:txBody>
          <a:bodyPr>
            <a:noAutofit/>
          </a:bodyPr>
          <a:lstStyle/>
          <a:p>
            <a:pPr lvl="0"/>
            <a:r>
              <a:rPr lang="en-US" sz="3200" b="1" dirty="0">
                <a:solidFill>
                  <a:srgbClr val="002060"/>
                </a:solidFill>
              </a:rPr>
              <a:t>Montana University System 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Project Priority Ranking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sz="quarter" idx="1"/>
          </p:nvPr>
        </p:nvSpPr>
        <p:spPr>
          <a:xfrm>
            <a:off x="304800" y="1905000"/>
            <a:ext cx="6096000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Tx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Health and Life/Safety</a:t>
            </a:r>
          </a:p>
          <a:p>
            <a:pPr marL="342900" indent="-342900">
              <a:buClrTx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Major Maintenance of Building/Utility Systems</a:t>
            </a:r>
          </a:p>
          <a:p>
            <a:pPr marL="342900" indent="-342900">
              <a:buClrTx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Code Compliance</a:t>
            </a:r>
          </a:p>
          <a:p>
            <a:pPr marL="342900" indent="-342900">
              <a:buClrTx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Operational Efficiency/Savings</a:t>
            </a:r>
          </a:p>
          <a:p>
            <a:pPr marL="342900" indent="-342900">
              <a:buClrTx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Adaptive Renovation</a:t>
            </a:r>
          </a:p>
          <a:p>
            <a:pPr marL="342900" indent="-342900">
              <a:buClrTx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New Construction</a:t>
            </a:r>
          </a:p>
          <a:p>
            <a:pPr marL="342900" indent="-342900">
              <a:buClrTx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Planning (Preliminary Design, Construction Estimates)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144780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General Hierarchy of Project Priority Ranking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low chart of LRBP Process">
            <a:extLst>
              <a:ext uri="{FF2B5EF4-FFF2-40B4-BE49-F238E27FC236}">
                <a16:creationId xmlns:a16="http://schemas.microsoft.com/office/drawing/2014/main" id="{170B8291-C7DE-450E-A343-2E9262A44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" y="280987"/>
            <a:ext cx="8210550" cy="62960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4B9C04-508A-4697-9C84-DECC221EEE7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1752" y="-758952"/>
            <a:ext cx="8534400" cy="758952"/>
          </a:xfrm>
        </p:spPr>
        <p:txBody>
          <a:bodyPr vert="horz" anchor="b">
            <a:normAutofit/>
          </a:bodyPr>
          <a:lstStyle/>
          <a:p>
            <a:r>
              <a:rPr lang="en-US" dirty="0"/>
              <a:t>Continuous LRBP Process</a:t>
            </a:r>
          </a:p>
        </p:txBody>
      </p:sp>
    </p:spTree>
    <p:extLst>
      <p:ext uri="{BB962C8B-B14F-4D97-AF65-F5344CB8AC3E}">
        <p14:creationId xmlns:p14="http://schemas.microsoft.com/office/powerpoint/2010/main" val="1887897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E35B4-10DF-4F67-9F42-F8BA9FB95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LRBP Items for the Board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BC844-AC21-4D38-A732-7D580B665CC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Major Construction Projects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latin typeface="Calibri" panose="020F050202020403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Maintenance Projects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latin typeface="Calibri" panose="020F050202020403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Authority Only Projects </a:t>
            </a:r>
            <a:r>
              <a:rPr lang="en-US" dirty="0"/>
              <a:t>- </a:t>
            </a:r>
            <a:r>
              <a:rPr lang="en-US" dirty="0">
                <a:latin typeface="Calibri" panose="020F0502020204030204" pitchFamily="34" charset="0"/>
              </a:rPr>
              <a:t>Approval provided by the legislature to expend funds that do not require an appropriation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831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 descr="MUS LRBP Priority List">
            <a:extLst>
              <a:ext uri="{FF2B5EF4-FFF2-40B4-BE49-F238E27FC236}">
                <a16:creationId xmlns:a16="http://schemas.microsoft.com/office/drawing/2014/main" id="{EBF970DF-FCCE-49F6-B3B9-25E9AEC0E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931823"/>
              </p:ext>
            </p:extLst>
          </p:nvPr>
        </p:nvGraphicFramePr>
        <p:xfrm>
          <a:off x="228600" y="381000"/>
          <a:ext cx="8490803" cy="5943606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92821">
                  <a:extLst>
                    <a:ext uri="{9D8B030D-6E8A-4147-A177-3AD203B41FA5}">
                      <a16:colId xmlns:a16="http://schemas.microsoft.com/office/drawing/2014/main" val="260336616"/>
                    </a:ext>
                  </a:extLst>
                </a:gridCol>
                <a:gridCol w="4668980">
                  <a:extLst>
                    <a:ext uri="{9D8B030D-6E8A-4147-A177-3AD203B41FA5}">
                      <a16:colId xmlns:a16="http://schemas.microsoft.com/office/drawing/2014/main" val="2722083485"/>
                    </a:ext>
                  </a:extLst>
                </a:gridCol>
                <a:gridCol w="1205346">
                  <a:extLst>
                    <a:ext uri="{9D8B030D-6E8A-4147-A177-3AD203B41FA5}">
                      <a16:colId xmlns:a16="http://schemas.microsoft.com/office/drawing/2014/main" val="2781141168"/>
                    </a:ext>
                  </a:extLst>
                </a:gridCol>
                <a:gridCol w="1111828">
                  <a:extLst>
                    <a:ext uri="{9D8B030D-6E8A-4147-A177-3AD203B41FA5}">
                      <a16:colId xmlns:a16="http://schemas.microsoft.com/office/drawing/2014/main" val="3554325837"/>
                    </a:ext>
                  </a:extLst>
                </a:gridCol>
                <a:gridCol w="1111828">
                  <a:extLst>
                    <a:ext uri="{9D8B030D-6E8A-4147-A177-3AD203B41FA5}">
                      <a16:colId xmlns:a16="http://schemas.microsoft.com/office/drawing/2014/main" val="3832283825"/>
                    </a:ext>
                  </a:extLst>
                </a:gridCol>
              </a:tblGrid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Priority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Major Construction Projects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MSU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UM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MUS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extLst>
                  <a:ext uri="{0D108BD9-81ED-4DB2-BD59-A6C34878D82A}">
                    <a16:rowId xmlns:a16="http://schemas.microsoft.com/office/drawing/2014/main" val="2657909203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MSU Romney Hall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 $            32,000,000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1240467479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UM Music Building Phase 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15,000,000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1070764927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UM-Western Block Hall Renovation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12,000,000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843995392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UM-Montana Tech Math and Computer Science Building Renovation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6,000,000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039707675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Montana Agricultural Experiment Stations - Green House Laboratories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2,000,000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106537302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MSU-Northern Hagener Science Center Lab and Classroom Renovation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2,900,000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3616372998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UM-Helena College Donaldson Building 2nd Floor HVAC Upgrades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750,000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101324177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MSU-Billings Academic Improvements - Demolition Plan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8,000,000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3147116966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MSU-Great Falls College New Dental Clinic, Assisting and Hygiene Lab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4,250,000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1463993731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UM Clapp Science Building Renovation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11,000,000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sng" strike="noStrike">
                          <a:effectLst/>
                        </a:rPr>
                        <a:t> </a:t>
                      </a:r>
                      <a:endParaRPr lang="en-US" sz="7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842254865"/>
                  </a:ext>
                </a:extLst>
              </a:tr>
              <a:tr h="190611"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dbl" strike="noStrike">
                          <a:effectLst/>
                        </a:rPr>
                        <a:t> $            49,150,000 </a:t>
                      </a:r>
                      <a:endParaRPr lang="en-US" sz="700" b="0" i="0" u="dbl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dbl" strike="noStrike">
                          <a:effectLst/>
                        </a:rPr>
                        <a:t> $         44,750,000 </a:t>
                      </a:r>
                      <a:endParaRPr lang="en-US" sz="700" b="0" i="0" u="dbl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dbl" strike="noStrike">
                          <a:effectLst/>
                        </a:rPr>
                        <a:t> $         93,900,000 </a:t>
                      </a:r>
                      <a:endParaRPr lang="en-US" sz="700" b="0" i="0" u="dbl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3257314008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Priority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Deferred Maintenance Projects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MSU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UM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MUS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extLst>
                  <a:ext uri="{0D108BD9-81ED-4DB2-BD59-A6C34878D82A}">
                    <a16:rowId xmlns:a16="http://schemas.microsoft.com/office/drawing/2014/main" val="3191619963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 Code/Deferred Maintenance Projects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10,000,000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1683717104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UM Code/Deferred Maintenance Projects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10,000,000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577348178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 ADA Compliance Projects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8,000,000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437997590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UM ADA Compliance Projects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5,450,000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1727098485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MUS Roof Repairs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2,500,000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4,265,000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439676275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 Fire Suppression Install/Upgrade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7,000,000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4197892319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UM Key System Replacement and Upgrade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4,710,000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687285429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UM Boiler and HVAC Renovations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4,350,000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1288044834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MSU-MAES Irrigation Research Enhancement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   500,000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792346092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MSU-Northern Brockman Center HVAC and Energy Project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   800,000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3801459786"/>
                  </a:ext>
                </a:extLst>
              </a:tr>
              <a:tr h="190611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dbl" strike="noStrike">
                          <a:effectLst/>
                        </a:rPr>
                        <a:t> $            28,800,000 </a:t>
                      </a:r>
                      <a:endParaRPr lang="en-US" sz="700" b="0" i="0" u="dbl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dbl" strike="noStrike">
                          <a:effectLst/>
                        </a:rPr>
                        <a:t> $         28,775,000 </a:t>
                      </a:r>
                      <a:endParaRPr lang="en-US" sz="700" b="0" i="0" u="dbl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dbl" strike="noStrike">
                          <a:effectLst/>
                        </a:rPr>
                        <a:t> $         57,575,000 </a:t>
                      </a:r>
                      <a:endParaRPr lang="en-US" sz="700" b="0" i="0" u="dbl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3418164759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Authority Only Projects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MSU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UM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MUS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324682218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MUS General Spending Authority (GSA)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16,000,000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8852309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 Native American Student Center Authority Increase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4,000,000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1720024476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MSU-Northern Donaldson Hall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6,000,000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1800005265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MSU-Northern MacKenzie Hall Systems Upgrade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2,000,000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1180452768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 Hospitality Management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3,000,000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942950709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 Facilities Yard Relocation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9,000,000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1598522201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 Visual Communications Building Addition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12,000,000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990240639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MSU Renne Library Study Area Renovation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     1,500,000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165030216"/>
                  </a:ext>
                </a:extLst>
              </a:tr>
              <a:tr h="190611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dbl" strike="noStrike">
                          <a:effectLst/>
                        </a:rPr>
                        <a:t> $            37,500,000 </a:t>
                      </a:r>
                      <a:endParaRPr lang="en-US" sz="700" b="0" i="0" u="dbl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dbl" strike="noStrike">
                          <a:effectLst/>
                        </a:rPr>
                        <a:t> $                          -   </a:t>
                      </a:r>
                      <a:endParaRPr lang="en-US" sz="700" b="0" i="0" u="dbl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dbl" strike="noStrike" dirty="0">
                          <a:effectLst/>
                        </a:rPr>
                        <a:t> $         53,500,000 </a:t>
                      </a:r>
                      <a:endParaRPr lang="en-US" sz="700" b="0" i="0" u="dbl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4" marR="6704" marT="6704" marB="0" anchor="b"/>
                </a:tc>
                <a:extLst>
                  <a:ext uri="{0D108BD9-81ED-4DB2-BD59-A6C34878D82A}">
                    <a16:rowId xmlns:a16="http://schemas.microsoft.com/office/drawing/2014/main" val="2395395947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1F97417-562C-4471-B315-2E8B8B3EE90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1752" y="-758952"/>
            <a:ext cx="8534400" cy="758952"/>
          </a:xfrm>
        </p:spPr>
        <p:txBody>
          <a:bodyPr vert="horz" anchor="b">
            <a:normAutofit/>
          </a:bodyPr>
          <a:lstStyle/>
          <a:p>
            <a:r>
              <a:rPr lang="en-US" dirty="0"/>
              <a:t>Major Construction Projects</a:t>
            </a:r>
          </a:p>
        </p:txBody>
      </p:sp>
    </p:spTree>
    <p:extLst>
      <p:ext uri="{BB962C8B-B14F-4D97-AF65-F5344CB8AC3E}">
        <p14:creationId xmlns:p14="http://schemas.microsoft.com/office/powerpoint/2010/main" val="3741013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F717B-78F8-4196-B04A-AC4C4B3D0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Direct Funded MUS Projects 66</a:t>
            </a:r>
            <a:r>
              <a:rPr lang="en-US" baseline="30000" dirty="0">
                <a:solidFill>
                  <a:srgbClr val="002060"/>
                </a:solidFill>
              </a:rPr>
              <a:t>th</a:t>
            </a:r>
            <a:r>
              <a:rPr lang="en-US" dirty="0">
                <a:solidFill>
                  <a:srgbClr val="002060"/>
                </a:solidFill>
              </a:rPr>
              <a:t>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62896-AD49-4956-95C0-2787AE45431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Romney Hall, MSU-Bozeman - $25M with $7M additional authority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Dental Clinic and Dental Assisting/Hygiene Lab – Great Falls College MSU- $4.25M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Greenhouses and Research Laboratories, MAES, MSU - $2M 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Deferred Maintenance, MUS - $4.55M</a:t>
            </a:r>
          </a:p>
        </p:txBody>
      </p:sp>
    </p:spTree>
    <p:extLst>
      <p:ext uri="{BB962C8B-B14F-4D97-AF65-F5344CB8AC3E}">
        <p14:creationId xmlns:p14="http://schemas.microsoft.com/office/powerpoint/2010/main" val="2049869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5317</TotalTime>
  <Words>1324</Words>
  <Application>Microsoft Office PowerPoint</Application>
  <PresentationFormat>On-screen Show (4:3)</PresentationFormat>
  <Paragraphs>230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Georgia</vt:lpstr>
      <vt:lpstr>Wingdings</vt:lpstr>
      <vt:lpstr>Wingdings 2</vt:lpstr>
      <vt:lpstr>Civic</vt:lpstr>
      <vt:lpstr>Long Range Building Program and Deferred Maintenance</vt:lpstr>
      <vt:lpstr>Montana University System LRBP Process</vt:lpstr>
      <vt:lpstr>Montana University System LRBP Process</vt:lpstr>
      <vt:lpstr>Campus LRBP Process</vt:lpstr>
      <vt:lpstr>Montana University System  Project Priority Ranking</vt:lpstr>
      <vt:lpstr>Continuous LRBP Process</vt:lpstr>
      <vt:lpstr>LRBP Items for the Board </vt:lpstr>
      <vt:lpstr>Major Construction Projects</vt:lpstr>
      <vt:lpstr>Direct Funded MUS Projects 66th Session</vt:lpstr>
      <vt:lpstr>Authority Only Projects 66th Session Approval provided by the legislature to expend money that does not require an appropriation</vt:lpstr>
      <vt:lpstr>Changes to LRBP Funding and Process</vt:lpstr>
      <vt:lpstr>LRBP Split Into Two Categories</vt:lpstr>
      <vt:lpstr>New LRBP Process – Major Repairs</vt:lpstr>
      <vt:lpstr>New LRBP Process – Capital Development</vt:lpstr>
      <vt:lpstr>UM State Appropriated Cash and LRBP Funds 2006-2021</vt:lpstr>
      <vt:lpstr>MSU State Appropriated Cash and LRBP Funds 2006-2021</vt:lpstr>
      <vt:lpstr>Deferred Maintenance and Life Safety</vt:lpstr>
      <vt:lpstr>Strategies for Deferred Maintenance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Range Building Program and Deferred Maintenance</dc:title>
  <dc:creator>Marston, Summer</dc:creator>
  <cp:lastModifiedBy>Morrison, Edwina</cp:lastModifiedBy>
  <cp:revision>348</cp:revision>
  <cp:lastPrinted>2019-10-14T20:21:37Z</cp:lastPrinted>
  <dcterms:created xsi:type="dcterms:W3CDTF">2006-08-16T00:00:00Z</dcterms:created>
  <dcterms:modified xsi:type="dcterms:W3CDTF">2019-11-18T20:33:04Z</dcterms:modified>
</cp:coreProperties>
</file>