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6"/>
  </p:notesMasterIdLst>
  <p:handoutMasterIdLst>
    <p:handoutMasterId r:id="rId27"/>
  </p:handoutMasterIdLst>
  <p:sldIdLst>
    <p:sldId id="320" r:id="rId5"/>
    <p:sldId id="257" r:id="rId6"/>
    <p:sldId id="312" r:id="rId7"/>
    <p:sldId id="328" r:id="rId8"/>
    <p:sldId id="331" r:id="rId9"/>
    <p:sldId id="334" r:id="rId10"/>
    <p:sldId id="333" r:id="rId11"/>
    <p:sldId id="322" r:id="rId12"/>
    <p:sldId id="335" r:id="rId13"/>
    <p:sldId id="620" r:id="rId14"/>
    <p:sldId id="275" r:id="rId15"/>
    <p:sldId id="321" r:id="rId16"/>
    <p:sldId id="327" r:id="rId17"/>
    <p:sldId id="329" r:id="rId18"/>
    <p:sldId id="337" r:id="rId19"/>
    <p:sldId id="325" r:id="rId20"/>
    <p:sldId id="332" r:id="rId21"/>
    <p:sldId id="287" r:id="rId22"/>
    <p:sldId id="296" r:id="rId23"/>
    <p:sldId id="316" r:id="rId24"/>
    <p:sldId id="308" r:id="rId25"/>
  </p:sldIdLst>
  <p:sldSz cx="12192000" cy="6858000"/>
  <p:notesSz cx="7010400" cy="1203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1E3E"/>
    <a:srgbClr val="FF993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0" autoAdjust="0"/>
    <p:restoredTop sz="71011" autoAdjust="0"/>
  </p:normalViewPr>
  <p:slideViewPr>
    <p:cSldViewPr snapToGrid="0">
      <p:cViewPr varScale="1">
        <p:scale>
          <a:sx n="78" d="100"/>
          <a:sy n="78" d="100"/>
        </p:scale>
        <p:origin x="1080" y="84"/>
      </p:cViewPr>
      <p:guideLst/>
    </p:cSldViewPr>
  </p:slideViewPr>
  <p:outlineViewPr>
    <p:cViewPr>
      <p:scale>
        <a:sx n="33" d="100"/>
        <a:sy n="33" d="100"/>
      </p:scale>
      <p:origin x="0" y="-6672"/>
    </p:cViewPr>
  </p:outlineViewPr>
  <p:notesTextViewPr>
    <p:cViewPr>
      <p:scale>
        <a:sx n="3" d="2"/>
        <a:sy n="3" d="2"/>
      </p:scale>
      <p:origin x="0" y="0"/>
    </p:cViewPr>
  </p:notesTextViewPr>
  <p:sorterViewPr>
    <p:cViewPr>
      <p:scale>
        <a:sx n="100" d="100"/>
        <a:sy n="100" d="100"/>
      </p:scale>
      <p:origin x="0" y="-8875"/>
    </p:cViewPr>
  </p:sorterViewPr>
  <p:notesViewPr>
    <p:cSldViewPr snapToGrid="0">
      <p:cViewPr varScale="1">
        <p:scale>
          <a:sx n="42" d="100"/>
          <a:sy n="42" d="100"/>
        </p:scale>
        <p:origin x="240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487D09-DE18-4767-8B82-9BE3F13106FC}"/>
              </a:ext>
            </a:extLst>
          </p:cNvPr>
          <p:cNvSpPr>
            <a:spLocks noGrp="1"/>
          </p:cNvSpPr>
          <p:nvPr>
            <p:ph type="hdr" sz="quarter"/>
          </p:nvPr>
        </p:nvSpPr>
        <p:spPr>
          <a:xfrm>
            <a:off x="0" y="0"/>
            <a:ext cx="3038475" cy="6032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109C6E3-545C-4DE6-9016-17CF805ED906}"/>
              </a:ext>
            </a:extLst>
          </p:cNvPr>
          <p:cNvSpPr>
            <a:spLocks noGrp="1"/>
          </p:cNvSpPr>
          <p:nvPr>
            <p:ph type="dt" sz="quarter" idx="1"/>
          </p:nvPr>
        </p:nvSpPr>
        <p:spPr>
          <a:xfrm>
            <a:off x="3970338" y="0"/>
            <a:ext cx="3038475" cy="603250"/>
          </a:xfrm>
          <a:prstGeom prst="rect">
            <a:avLst/>
          </a:prstGeom>
        </p:spPr>
        <p:txBody>
          <a:bodyPr vert="horz" lIns="91440" tIns="45720" rIns="91440" bIns="45720" rtlCol="0"/>
          <a:lstStyle>
            <a:lvl1pPr algn="r">
              <a:defRPr sz="1200"/>
            </a:lvl1pPr>
          </a:lstStyle>
          <a:p>
            <a:fld id="{6AE7B965-25B2-40D9-847D-E0B88D5159E4}" type="datetimeFigureOut">
              <a:rPr lang="en-US" smtClean="0"/>
              <a:t>11/18/2019</a:t>
            </a:fld>
            <a:endParaRPr lang="en-US" dirty="0"/>
          </a:p>
        </p:txBody>
      </p:sp>
      <p:sp>
        <p:nvSpPr>
          <p:cNvPr id="4" name="Footer Placeholder 3">
            <a:extLst>
              <a:ext uri="{FF2B5EF4-FFF2-40B4-BE49-F238E27FC236}">
                <a16:creationId xmlns:a16="http://schemas.microsoft.com/office/drawing/2014/main" id="{B548F8A0-8E43-466E-9D27-0F9237639AC9}"/>
              </a:ext>
            </a:extLst>
          </p:cNvPr>
          <p:cNvSpPr>
            <a:spLocks noGrp="1"/>
          </p:cNvSpPr>
          <p:nvPr>
            <p:ph type="ftr" sz="quarter" idx="2"/>
          </p:nvPr>
        </p:nvSpPr>
        <p:spPr>
          <a:xfrm>
            <a:off x="0" y="11436350"/>
            <a:ext cx="3038475" cy="6032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88F5818-BAFB-4962-A7D5-9414BB995BD8}"/>
              </a:ext>
            </a:extLst>
          </p:cNvPr>
          <p:cNvSpPr>
            <a:spLocks noGrp="1"/>
          </p:cNvSpPr>
          <p:nvPr>
            <p:ph type="sldNum" sz="quarter" idx="3"/>
          </p:nvPr>
        </p:nvSpPr>
        <p:spPr>
          <a:xfrm>
            <a:off x="3970338" y="11436350"/>
            <a:ext cx="3038475" cy="603250"/>
          </a:xfrm>
          <a:prstGeom prst="rect">
            <a:avLst/>
          </a:prstGeom>
        </p:spPr>
        <p:txBody>
          <a:bodyPr vert="horz" lIns="91440" tIns="45720" rIns="91440" bIns="45720" rtlCol="0" anchor="b"/>
          <a:lstStyle>
            <a:lvl1pPr algn="r">
              <a:defRPr sz="1200"/>
            </a:lvl1pPr>
          </a:lstStyle>
          <a:p>
            <a:fld id="{71D2C403-C761-4CC4-9903-E860B5120644}" type="slidenum">
              <a:rPr lang="en-US" smtClean="0"/>
              <a:t>‹#›</a:t>
            </a:fld>
            <a:endParaRPr lang="en-US" dirty="0"/>
          </a:p>
        </p:txBody>
      </p:sp>
    </p:spTree>
    <p:extLst>
      <p:ext uri="{BB962C8B-B14F-4D97-AF65-F5344CB8AC3E}">
        <p14:creationId xmlns:p14="http://schemas.microsoft.com/office/powerpoint/2010/main" val="2111726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604838"/>
          </a:xfrm>
          <a:prstGeom prst="rect">
            <a:avLst/>
          </a:prstGeom>
        </p:spPr>
        <p:txBody>
          <a:bodyPr vert="horz" lIns="108850" tIns="54425" rIns="108850" bIns="54425" rtlCol="0"/>
          <a:lstStyle>
            <a:lvl1pPr algn="l" eaLnBrk="1" fontAlgn="auto" hangingPunct="1">
              <a:spcBef>
                <a:spcPts val="0"/>
              </a:spcBef>
              <a:spcAft>
                <a:spcPts val="0"/>
              </a:spcAft>
              <a:defRPr sz="1400">
                <a:latin typeface="+mn-lt"/>
              </a:defRPr>
            </a:lvl1pPr>
          </a:lstStyle>
          <a:p>
            <a:pPr>
              <a:defRPr/>
            </a:pPr>
            <a:endParaRPr lang="en-US" dirty="0"/>
          </a:p>
        </p:txBody>
      </p:sp>
      <p:sp>
        <p:nvSpPr>
          <p:cNvPr id="3" name="Date Placeholder 2"/>
          <p:cNvSpPr>
            <a:spLocks noGrp="1"/>
          </p:cNvSpPr>
          <p:nvPr>
            <p:ph type="dt" idx="1"/>
          </p:nvPr>
        </p:nvSpPr>
        <p:spPr>
          <a:xfrm>
            <a:off x="3970338" y="0"/>
            <a:ext cx="3038475" cy="604838"/>
          </a:xfrm>
          <a:prstGeom prst="rect">
            <a:avLst/>
          </a:prstGeom>
        </p:spPr>
        <p:txBody>
          <a:bodyPr vert="horz" lIns="108850" tIns="54425" rIns="108850" bIns="54425" rtlCol="0"/>
          <a:lstStyle>
            <a:lvl1pPr algn="r" eaLnBrk="1" fontAlgn="auto" hangingPunct="1">
              <a:spcBef>
                <a:spcPts val="0"/>
              </a:spcBef>
              <a:spcAft>
                <a:spcPts val="0"/>
              </a:spcAft>
              <a:defRPr sz="1400">
                <a:latin typeface="+mn-lt"/>
              </a:defRPr>
            </a:lvl1pPr>
          </a:lstStyle>
          <a:p>
            <a:pPr>
              <a:defRPr/>
            </a:pPr>
            <a:fld id="{EE47A0C3-005B-4672-BF3D-D4DCF344C538}" type="datetimeFigureOut">
              <a:rPr lang="en-US"/>
              <a:pPr>
                <a:defRPr/>
              </a:pPr>
              <a:t>11/18/2019</a:t>
            </a:fld>
            <a:endParaRPr lang="en-US" dirty="0"/>
          </a:p>
        </p:txBody>
      </p:sp>
      <p:sp>
        <p:nvSpPr>
          <p:cNvPr id="4" name="Slide Image Placeholder 3"/>
          <p:cNvSpPr>
            <a:spLocks noGrp="1" noRot="1" noChangeAspect="1"/>
          </p:cNvSpPr>
          <p:nvPr>
            <p:ph type="sldImg" idx="2"/>
          </p:nvPr>
        </p:nvSpPr>
        <p:spPr>
          <a:xfrm>
            <a:off x="-106363" y="1504950"/>
            <a:ext cx="7223126" cy="4064000"/>
          </a:xfrm>
          <a:prstGeom prst="rect">
            <a:avLst/>
          </a:prstGeom>
          <a:noFill/>
          <a:ln w="12700">
            <a:solidFill>
              <a:prstClr val="black"/>
            </a:solidFill>
          </a:ln>
        </p:spPr>
        <p:txBody>
          <a:bodyPr vert="horz" lIns="108850" tIns="54425" rIns="108850" bIns="54425" rtlCol="0" anchor="ctr"/>
          <a:lstStyle/>
          <a:p>
            <a:pPr lvl="0"/>
            <a:endParaRPr lang="en-US" noProof="0" dirty="0"/>
          </a:p>
        </p:txBody>
      </p:sp>
      <p:sp>
        <p:nvSpPr>
          <p:cNvPr id="5" name="Notes Placeholder 4"/>
          <p:cNvSpPr>
            <a:spLocks noGrp="1"/>
          </p:cNvSpPr>
          <p:nvPr>
            <p:ph type="body" sz="quarter" idx="3"/>
          </p:nvPr>
        </p:nvSpPr>
        <p:spPr>
          <a:xfrm>
            <a:off x="701675" y="5794375"/>
            <a:ext cx="5607050" cy="4740275"/>
          </a:xfrm>
          <a:prstGeom prst="rect">
            <a:avLst/>
          </a:prstGeom>
        </p:spPr>
        <p:txBody>
          <a:bodyPr vert="horz" lIns="108850" tIns="54425" rIns="108850" bIns="54425"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11434763"/>
            <a:ext cx="3038475" cy="604837"/>
          </a:xfrm>
          <a:prstGeom prst="rect">
            <a:avLst/>
          </a:prstGeom>
        </p:spPr>
        <p:txBody>
          <a:bodyPr vert="horz" lIns="108850" tIns="54425" rIns="108850" bIns="54425" rtlCol="0" anchor="b"/>
          <a:lstStyle>
            <a:lvl1pPr algn="l" eaLnBrk="1" fontAlgn="auto" hangingPunct="1">
              <a:spcBef>
                <a:spcPts val="0"/>
              </a:spcBef>
              <a:spcAft>
                <a:spcPts val="0"/>
              </a:spcAft>
              <a:defRPr sz="1400">
                <a:latin typeface="+mn-lt"/>
              </a:defRPr>
            </a:lvl1pPr>
          </a:lstStyle>
          <a:p>
            <a:pPr>
              <a:defRPr/>
            </a:pPr>
            <a:endParaRPr lang="en-US" dirty="0"/>
          </a:p>
        </p:txBody>
      </p:sp>
      <p:sp>
        <p:nvSpPr>
          <p:cNvPr id="7" name="Slide Number Placeholder 6"/>
          <p:cNvSpPr>
            <a:spLocks noGrp="1"/>
          </p:cNvSpPr>
          <p:nvPr>
            <p:ph type="sldNum" sz="quarter" idx="5"/>
          </p:nvPr>
        </p:nvSpPr>
        <p:spPr>
          <a:xfrm>
            <a:off x="3970338" y="11434763"/>
            <a:ext cx="3038475" cy="604837"/>
          </a:xfrm>
          <a:prstGeom prst="rect">
            <a:avLst/>
          </a:prstGeom>
        </p:spPr>
        <p:txBody>
          <a:bodyPr vert="horz" lIns="108850" tIns="54425" rIns="108850" bIns="54425" rtlCol="0" anchor="b"/>
          <a:lstStyle>
            <a:lvl1pPr algn="r" eaLnBrk="1" fontAlgn="auto" hangingPunct="1">
              <a:spcBef>
                <a:spcPts val="0"/>
              </a:spcBef>
              <a:spcAft>
                <a:spcPts val="0"/>
              </a:spcAft>
              <a:defRPr sz="1400">
                <a:latin typeface="+mn-lt"/>
              </a:defRPr>
            </a:lvl1pPr>
          </a:lstStyle>
          <a:p>
            <a:pPr>
              <a:defRPr/>
            </a:pPr>
            <a:fld id="{0A4EEE9F-78EF-4E3A-A440-169E51F0155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4EEE9F-78EF-4E3A-A440-169E51F01552}" type="slidenum">
              <a:rPr lang="en-US" smtClean="0"/>
              <a:pPr>
                <a:defRPr/>
              </a:pPr>
              <a:t>1</a:t>
            </a:fld>
            <a:endParaRPr lang="en-US" dirty="0"/>
          </a:p>
        </p:txBody>
      </p:sp>
    </p:spTree>
    <p:extLst>
      <p:ext uri="{BB962C8B-B14F-4D97-AF65-F5344CB8AC3E}">
        <p14:creationId xmlns:p14="http://schemas.microsoft.com/office/powerpoint/2010/main" val="286973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u="sng" dirty="0">
                <a:latin typeface="Arial" panose="020B0604020202020204" pitchFamily="34" charset="0"/>
                <a:cs typeface="Arial" panose="020B0604020202020204" pitchFamily="34" charset="0"/>
              </a:rPr>
              <a:t>Education Phase:  Now</a:t>
            </a:r>
            <a:r>
              <a:rPr lang="en-US" altLang="en-US" b="1" u="sng" baseline="0" dirty="0">
                <a:latin typeface="Arial" panose="020B0604020202020204" pitchFamily="34" charset="0"/>
                <a:cs typeface="Arial" panose="020B0604020202020204" pitchFamily="34" charset="0"/>
              </a:rPr>
              <a:t> – December</a:t>
            </a:r>
            <a:r>
              <a:rPr lang="en-US" altLang="en-US" b="1" u="sng" dirty="0">
                <a:latin typeface="Arial" panose="020B0604020202020204" pitchFamily="34" charset="0"/>
                <a:cs typeface="Arial" panose="020B0604020202020204" pitchFamily="34" charset="0"/>
              </a:rPr>
              <a:t> 2019</a:t>
            </a:r>
            <a:r>
              <a:rPr lang="en-US" altLang="en-US" b="1" dirty="0">
                <a:latin typeface="Arial" panose="020B0604020202020204" pitchFamily="34" charset="0"/>
                <a:cs typeface="Arial" panose="020B0604020202020204" pitchFamily="34" charset="0"/>
              </a:rPr>
              <a:t> </a:t>
            </a:r>
          </a:p>
          <a:p>
            <a:pPr>
              <a:spcBef>
                <a:spcPct val="0"/>
              </a:spcBef>
            </a:pPr>
            <a:endParaRPr lang="en-US" altLang="en-US" b="1" dirty="0">
              <a:latin typeface="Arial" panose="020B0604020202020204" pitchFamily="34" charset="0"/>
              <a:cs typeface="Arial" panose="020B0604020202020204" pitchFamily="34" charset="0"/>
            </a:endParaRPr>
          </a:p>
          <a:p>
            <a:pPr>
              <a:spcBef>
                <a:spcPct val="0"/>
              </a:spcBef>
            </a:pPr>
            <a:r>
              <a:rPr lang="en-US" altLang="en-US" b="0" dirty="0">
                <a:latin typeface="Arial" panose="020B0604020202020204" pitchFamily="34" charset="0"/>
                <a:cs typeface="Arial" panose="020B0604020202020204" pitchFamily="34" charset="0"/>
              </a:rPr>
              <a:t>During this period, key community and municipal leaders receive training, informational materials, and one-on-one meetings with Census Bureau partnership staff about the importance of the census and the necessity of local involvement to a successful count.  Although, the Education Phase ends in December 2019, training continues until all CCCs are formed and trained.</a:t>
            </a:r>
          </a:p>
          <a:p>
            <a:pPr>
              <a:spcBef>
                <a:spcPct val="0"/>
              </a:spcBef>
            </a:pPr>
            <a:endParaRPr lang="en-US" altLang="en-US" b="0" dirty="0">
              <a:latin typeface="Arial" panose="020B0604020202020204" pitchFamily="34" charset="0"/>
              <a:cs typeface="Arial" panose="020B0604020202020204" pitchFamily="34" charset="0"/>
            </a:endParaRPr>
          </a:p>
          <a:p>
            <a:pPr>
              <a:spcBef>
                <a:spcPct val="0"/>
              </a:spcBef>
            </a:pPr>
            <a:r>
              <a:rPr lang="en-US" altLang="en-US" b="0" dirty="0">
                <a:latin typeface="Arial" panose="020B0604020202020204" pitchFamily="34" charset="0"/>
                <a:cs typeface="Arial" panose="020B0604020202020204" pitchFamily="34" charset="0"/>
              </a:rPr>
              <a:t>This is also the period when CCC Chairpersons and Subcommittee Chairpersons work to ensure their respective members fully understand the mission of the CCC in relation to the overall awareness-building effort.  </a:t>
            </a:r>
          </a:p>
          <a:p>
            <a:pPr>
              <a:spcBef>
                <a:spcPct val="0"/>
              </a:spcBef>
            </a:pPr>
            <a:endParaRPr lang="en-US" altLang="en-US" b="0" dirty="0">
              <a:latin typeface="Arial" panose="020B0604020202020204" pitchFamily="34" charset="0"/>
              <a:cs typeface="Arial" panose="020B0604020202020204" pitchFamily="34" charset="0"/>
            </a:endParaRPr>
          </a:p>
          <a:p>
            <a:pPr>
              <a:spcBef>
                <a:spcPct val="0"/>
              </a:spcBef>
            </a:pPr>
            <a:r>
              <a:rPr lang="en-US" altLang="en-US" b="0" dirty="0">
                <a:latin typeface="Arial" panose="020B0604020202020204" pitchFamily="34" charset="0"/>
                <a:cs typeface="Arial" panose="020B0604020202020204" pitchFamily="34" charset="0"/>
              </a:rPr>
              <a:t>It is during this period that the CCCs are engaged in educating ALL individuals in their community.</a:t>
            </a:r>
          </a:p>
          <a:p>
            <a:pPr>
              <a:spcBef>
                <a:spcPct val="0"/>
              </a:spcBef>
            </a:pPr>
            <a:endParaRPr lang="en-US" altLang="en-US" b="1" dirty="0">
              <a:latin typeface="Arial" panose="020B0604020202020204" pitchFamily="34" charset="0"/>
              <a:cs typeface="Arial" panose="020B0604020202020204" pitchFamily="34" charset="0"/>
            </a:endParaRPr>
          </a:p>
          <a:p>
            <a:pPr>
              <a:spcBef>
                <a:spcPct val="0"/>
              </a:spcBef>
            </a:pPr>
            <a:r>
              <a:rPr lang="en-US" altLang="en-US" b="0" dirty="0">
                <a:latin typeface="Arial" panose="020B0604020202020204" pitchFamily="34" charset="0"/>
                <a:cs typeface="Arial" panose="020B0604020202020204" pitchFamily="34" charset="0"/>
              </a:rPr>
              <a:t>This message to each community member is that the census is a civic activity that affects all people of all ages, races, cultures and ethnicities, regardless of citizenship status.  This is the period to emphasize strongly the many uses of census data </a:t>
            </a:r>
            <a:r>
              <a:rPr lang="en-US" altLang="en-US" b="0" dirty="0">
                <a:solidFill>
                  <a:srgbClr val="000000"/>
                </a:solidFill>
                <a:latin typeface="Arial" panose="020B0604020202020204" pitchFamily="34" charset="0"/>
                <a:cs typeface="Arial" panose="020B0604020202020204" pitchFamily="34" charset="0"/>
              </a:rPr>
              <a:t>and what’s in it for them.  We will talk more about census data as we progress with the training.</a:t>
            </a:r>
            <a:r>
              <a:rPr lang="en-US" altLang="en-US" b="0" dirty="0">
                <a:solidFill>
                  <a:srgbClr val="2DA2B4"/>
                </a:solidFill>
                <a:latin typeface="Gotham-Bold"/>
                <a:cs typeface="Arial" panose="020B0604020202020204" pitchFamily="34" charset="0"/>
              </a:rPr>
              <a:t> </a:t>
            </a:r>
            <a:endParaRPr lang="en-US" altLang="en-US" b="0" dirty="0">
              <a:latin typeface="Arial" panose="020B0604020202020204" pitchFamily="34" charset="0"/>
              <a:cs typeface="Arial" panose="020B0604020202020204" pitchFamily="34" charset="0"/>
            </a:endParaRPr>
          </a:p>
          <a:p>
            <a:pPr>
              <a:spcBef>
                <a:spcPct val="0"/>
              </a:spcBef>
            </a:pPr>
            <a:endParaRPr lang="en-US" altLang="en-US" dirty="0">
              <a:latin typeface="Arial" panose="020B0604020202020204" pitchFamily="34" charset="0"/>
              <a:cs typeface="Arial" panose="020B0604020202020204" pitchFamily="34" charset="0"/>
            </a:endParaRPr>
          </a:p>
          <a:p>
            <a:pPr>
              <a:spcBef>
                <a:spcPct val="0"/>
              </a:spcBef>
            </a:pPr>
            <a:r>
              <a:rPr lang="en-US" altLang="en-US" dirty="0">
                <a:latin typeface="Arial" panose="020B0604020202020204" pitchFamily="34" charset="0"/>
                <a:cs typeface="Arial" panose="020B0604020202020204" pitchFamily="34" charset="0"/>
              </a:rPr>
              <a:t>It is also during this phase</a:t>
            </a:r>
            <a:r>
              <a:rPr lang="en-US" altLang="en-US" baseline="0" dirty="0">
                <a:latin typeface="Arial" panose="020B0604020202020204" pitchFamily="34" charset="0"/>
                <a:cs typeface="Arial" panose="020B0604020202020204" pitchFamily="34" charset="0"/>
              </a:rPr>
              <a:t> when our Regional and Area Census offices open.  For example, the Dallas Regional Census Center, which will house all of our 12 state region’s decennial census operations, is scheduled to open at the end of March.  We are having a grand opening ceremony on May 1</a:t>
            </a:r>
            <a:r>
              <a:rPr lang="en-US" altLang="en-US" baseline="30000" dirty="0">
                <a:latin typeface="Arial" panose="020B0604020202020204" pitchFamily="34" charset="0"/>
                <a:cs typeface="Arial" panose="020B0604020202020204" pitchFamily="34" charset="0"/>
              </a:rPr>
              <a:t>st</a:t>
            </a:r>
            <a:r>
              <a:rPr lang="en-US" altLang="en-US" baseline="0" dirty="0">
                <a:latin typeface="Arial" panose="020B0604020202020204" pitchFamily="34" charset="0"/>
                <a:cs typeface="Arial" panose="020B0604020202020204" pitchFamily="34" charset="0"/>
              </a:rPr>
              <a:t> – so you all are invited to that and I will make sure invites go out to all of you and your elected officials as well.</a:t>
            </a:r>
          </a:p>
          <a:p>
            <a:pPr>
              <a:spcBef>
                <a:spcPct val="0"/>
              </a:spcBef>
            </a:pPr>
            <a:endParaRPr lang="en-US" altLang="en-US" baseline="0" dirty="0">
              <a:latin typeface="Arial" panose="020B0604020202020204" pitchFamily="34" charset="0"/>
              <a:cs typeface="Arial" panose="020B0604020202020204" pitchFamily="34" charset="0"/>
            </a:endParaRPr>
          </a:p>
          <a:p>
            <a:pPr>
              <a:spcBef>
                <a:spcPct val="0"/>
              </a:spcBef>
            </a:pPr>
            <a:r>
              <a:rPr lang="en-US" altLang="en-US" baseline="0" dirty="0">
                <a:latin typeface="Arial" panose="020B0604020202020204" pitchFamily="34" charset="0"/>
                <a:cs typeface="Arial" panose="020B0604020202020204" pitchFamily="34" charset="0"/>
              </a:rPr>
              <a:t>In addition: </a:t>
            </a:r>
          </a:p>
          <a:p>
            <a:pPr>
              <a:spcBef>
                <a:spcPct val="0"/>
              </a:spcBef>
            </a:pPr>
            <a:endParaRPr lang="en-US" altLang="en-US" dirty="0"/>
          </a:p>
          <a:p>
            <a:pPr lvl="1">
              <a:lnSpc>
                <a:spcPct val="90000"/>
              </a:lnSpc>
            </a:pPr>
            <a:r>
              <a:rPr lang="en-US" altLang="en-US" dirty="0"/>
              <a:t>Early Area</a:t>
            </a:r>
            <a:r>
              <a:rPr lang="en-US" altLang="en-US" baseline="0" dirty="0"/>
              <a:t> Census Offices open in Jan. and Feb. 2019 – these offices will handle all of our address canvasing operations between August 2019 and October 2019.  Unlike 2010, we will not go door to door to measure the growth and change in our country. Instead, we’re relying on aerial data, postal records and other 3</a:t>
            </a:r>
            <a:r>
              <a:rPr lang="en-US" altLang="en-US" baseline="30000" dirty="0"/>
              <a:t>rd</a:t>
            </a:r>
            <a:r>
              <a:rPr lang="en-US" altLang="en-US" baseline="0" dirty="0"/>
              <a:t> party data to identify the areas with high growth and change – about 30% of the country.  Only in those areas will be go door to door to identify housing structures.</a:t>
            </a:r>
          </a:p>
          <a:p>
            <a:pPr lvl="1">
              <a:lnSpc>
                <a:spcPct val="90000"/>
              </a:lnSpc>
            </a:pPr>
            <a:r>
              <a:rPr lang="en-US" altLang="en-US" dirty="0"/>
              <a:t> </a:t>
            </a:r>
            <a:endParaRPr lang="en-US" altLang="en-US" dirty="0">
              <a:latin typeface="Arial" panose="020B0604020202020204" pitchFamily="34" charset="0"/>
              <a:cs typeface="Arial" panose="020B0604020202020204" pitchFamily="34" charset="0"/>
            </a:endParaRPr>
          </a:p>
          <a:p>
            <a:pPr>
              <a:spcBef>
                <a:spcPct val="0"/>
              </a:spcBef>
            </a:pPr>
            <a:r>
              <a:rPr lang="en-US" altLang="en-US" b="1" u="sng" dirty="0">
                <a:solidFill>
                  <a:srgbClr val="FF0000"/>
                </a:solidFill>
                <a:latin typeface="Arial" panose="020B0604020202020204" pitchFamily="34" charset="0"/>
              </a:rPr>
              <a:t>ACTIVITY:</a:t>
            </a:r>
            <a:r>
              <a:rPr lang="en-US" altLang="en-US" b="1" u="sng" baseline="0" dirty="0">
                <a:solidFill>
                  <a:srgbClr val="FF0000"/>
                </a:solidFill>
                <a:latin typeface="Arial" panose="020B0604020202020204" pitchFamily="34" charset="0"/>
              </a:rPr>
              <a:t>  </a:t>
            </a:r>
            <a:r>
              <a:rPr lang="en-US" altLang="en-US" baseline="0" dirty="0">
                <a:solidFill>
                  <a:srgbClr val="FF0000"/>
                </a:solidFill>
                <a:latin typeface="Arial" panose="020B0604020202020204" pitchFamily="34" charset="0"/>
              </a:rPr>
              <a:t>Take one minute to write down one activity that your CCC could promote during the Education Phase and make sure to list the month for your proposed activity.</a:t>
            </a:r>
            <a:endParaRPr lang="en-US" altLang="en-US" dirty="0">
              <a:solidFill>
                <a:srgbClr val="FF0000"/>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11</a:t>
            </a:fld>
            <a:endParaRPr lang="en-US" dirty="0"/>
          </a:p>
        </p:txBody>
      </p:sp>
    </p:spTree>
    <p:extLst>
      <p:ext uri="{BB962C8B-B14F-4D97-AF65-F5344CB8AC3E}">
        <p14:creationId xmlns:p14="http://schemas.microsoft.com/office/powerpoint/2010/main" val="159131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70956-FDFE-459C-B1DC-BF41F53A35C1}" type="slidenum">
              <a:rPr lang="en-US" smtClean="0"/>
              <a:pPr/>
              <a:t>12</a:t>
            </a:fld>
            <a:endParaRPr lang="en-US" dirty="0"/>
          </a:p>
        </p:txBody>
      </p:sp>
    </p:spTree>
    <p:extLst>
      <p:ext uri="{BB962C8B-B14F-4D97-AF65-F5344CB8AC3E}">
        <p14:creationId xmlns:p14="http://schemas.microsoft.com/office/powerpoint/2010/main" val="3697336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70956-FDFE-459C-B1DC-BF41F53A35C1}" type="slidenum">
              <a:rPr lang="en-US" smtClean="0"/>
              <a:pPr/>
              <a:t>13</a:t>
            </a:fld>
            <a:endParaRPr lang="en-US" dirty="0"/>
          </a:p>
        </p:txBody>
      </p:sp>
    </p:spTree>
    <p:extLst>
      <p:ext uri="{BB962C8B-B14F-4D97-AF65-F5344CB8AC3E}">
        <p14:creationId xmlns:p14="http://schemas.microsoft.com/office/powerpoint/2010/main" val="1231417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Why we do a census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14</a:t>
            </a:fld>
            <a:endParaRPr lang="en-US" dirty="0"/>
          </a:p>
        </p:txBody>
      </p:sp>
    </p:spTree>
    <p:extLst>
      <p:ext uri="{BB962C8B-B14F-4D97-AF65-F5344CB8AC3E}">
        <p14:creationId xmlns:p14="http://schemas.microsoft.com/office/powerpoint/2010/main" val="336122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some limitations</a:t>
            </a:r>
            <a:r>
              <a:rPr lang="en-US" b="1" baseline="0" dirty="0"/>
              <a:t> or cautions you should be aware of when using the </a:t>
            </a:r>
            <a:r>
              <a:rPr lang="en-US" b="1" dirty="0"/>
              <a:t>LRS. </a:t>
            </a:r>
          </a:p>
          <a:p>
            <a:endParaRPr lang="en-US" b="1" dirty="0"/>
          </a:p>
          <a:p>
            <a:r>
              <a:rPr lang="en-US" b="0" dirty="0"/>
              <a:t>It </a:t>
            </a:r>
            <a:r>
              <a:rPr lang="en-US" b="0" baseline="0" dirty="0"/>
              <a:t>o</a:t>
            </a:r>
            <a:r>
              <a:rPr lang="en-US" b="0" dirty="0"/>
              <a:t>nly considered </a:t>
            </a:r>
            <a:r>
              <a:rPr lang="en-US" b="0" u="sng" dirty="0"/>
              <a:t>mail</a:t>
            </a:r>
            <a:r>
              <a:rPr lang="en-US" b="0" dirty="0"/>
              <a:t> self-response from</a:t>
            </a:r>
            <a:r>
              <a:rPr lang="en-US" b="0" baseline="0" dirty="0"/>
              <a:t> the 2010 Census</a:t>
            </a:r>
            <a:r>
              <a:rPr lang="en-US" b="0" dirty="0"/>
              <a:t> – 2020 Census will offer internet, phone and mail options to self-respond. </a:t>
            </a:r>
          </a:p>
          <a:p>
            <a:r>
              <a:rPr lang="en-US" b="0" dirty="0"/>
              <a:t> </a:t>
            </a:r>
          </a:p>
          <a:p>
            <a:r>
              <a:rPr lang="en-US" b="0" dirty="0"/>
              <a:t>There are instances</a:t>
            </a:r>
            <a:r>
              <a:rPr lang="en-US" b="0" baseline="0" dirty="0"/>
              <a:t> when LRS is not calculated.  </a:t>
            </a:r>
          </a:p>
          <a:p>
            <a:endParaRPr lang="en-US" b="1" baseline="0" dirty="0"/>
          </a:p>
          <a:p>
            <a:r>
              <a:rPr lang="en-US" b="0" dirty="0"/>
              <a:t>Reasons LRS is not calculated</a:t>
            </a:r>
            <a:r>
              <a:rPr lang="en-US" b="0" baseline="0" dirty="0"/>
              <a:t> </a:t>
            </a:r>
          </a:p>
          <a:p>
            <a:endParaRPr lang="en-US" b="0" baseline="0" dirty="0"/>
          </a:p>
          <a:p>
            <a:pPr marL="171425" indent="-171425">
              <a:buFont typeface="Arial" panose="020B0604020202020204" pitchFamily="34" charset="0"/>
              <a:buChar char="•"/>
            </a:pPr>
            <a:r>
              <a:rPr lang="en-US" b="0" baseline="0" dirty="0"/>
              <a:t>A census tract contains zero housing units</a:t>
            </a:r>
          </a:p>
          <a:p>
            <a:pPr marL="171425" indent="-171425">
              <a:buFont typeface="Arial" panose="020B0604020202020204" pitchFamily="34" charset="0"/>
              <a:buChar char="•"/>
            </a:pPr>
            <a:r>
              <a:rPr lang="en-US" b="0" baseline="0" dirty="0"/>
              <a:t>A census tract did not receive a census questionnaire  (e.g. American Indian reservations) </a:t>
            </a:r>
          </a:p>
          <a:p>
            <a:pPr marL="171425" indent="-171425">
              <a:buFont typeface="Arial" panose="020B0604020202020204" pitchFamily="34" charset="0"/>
              <a:buChar char="•"/>
            </a:pPr>
            <a:r>
              <a:rPr lang="en-US" b="0" baseline="0" dirty="0"/>
              <a:t>A census tract experienced a geographic boundary change between making the data non-comparable. </a:t>
            </a:r>
          </a:p>
          <a:p>
            <a:r>
              <a:rPr lang="en-US" b="1" baseline="0" dirty="0"/>
              <a:t> </a:t>
            </a:r>
          </a:p>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16</a:t>
            </a:fld>
            <a:endParaRPr lang="en-US" dirty="0"/>
          </a:p>
        </p:txBody>
      </p:sp>
    </p:spTree>
    <p:extLst>
      <p:ext uri="{BB962C8B-B14F-4D97-AF65-F5344CB8AC3E}">
        <p14:creationId xmlns:p14="http://schemas.microsoft.com/office/powerpoint/2010/main" val="3792750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4EEE9F-78EF-4E3A-A440-169E51F01552}" type="slidenum">
              <a:rPr lang="en-US" smtClean="0"/>
              <a:pPr>
                <a:defRPr/>
              </a:pPr>
              <a:t>17</a:t>
            </a:fld>
            <a:endParaRPr lang="en-US" dirty="0"/>
          </a:p>
        </p:txBody>
      </p:sp>
    </p:spTree>
    <p:extLst>
      <p:ext uri="{BB962C8B-B14F-4D97-AF65-F5344CB8AC3E}">
        <p14:creationId xmlns:p14="http://schemas.microsoft.com/office/powerpoint/2010/main" val="107766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06CFC6C-077C-4296-AC63-39D0ACCDAE63}" type="slidenum">
              <a:rPr lang="en-US" smtClean="0"/>
              <a:pPr>
                <a:defRPr/>
              </a:pPr>
              <a:t>18</a:t>
            </a:fld>
            <a:endParaRPr lang="en-US" dirty="0"/>
          </a:p>
        </p:txBody>
      </p:sp>
      <p:sp>
        <p:nvSpPr>
          <p:cNvPr id="5" name="Date Placeholder 4"/>
          <p:cNvSpPr>
            <a:spLocks noGrp="1"/>
          </p:cNvSpPr>
          <p:nvPr>
            <p:ph type="dt" sz="quarter" idx="1"/>
          </p:nvPr>
        </p:nvSpPr>
        <p:spPr/>
        <p:txBody>
          <a:bodyPr/>
          <a:lstStyle/>
          <a:p>
            <a:pPr>
              <a:defRPr/>
            </a:pPr>
            <a:fld id="{418A8BA5-5B93-4F8E-9AC4-78E11F75B65C}" type="datetime4">
              <a:rPr lang="en-US" smtClean="0"/>
              <a:t>November 18, 2019</a:t>
            </a:fld>
            <a:endParaRPr lang="en-US" dirty="0"/>
          </a:p>
        </p:txBody>
      </p:sp>
      <p:sp>
        <p:nvSpPr>
          <p:cNvPr id="6" name="Header Placeholder 5"/>
          <p:cNvSpPr>
            <a:spLocks noGrp="1"/>
          </p:cNvSpPr>
          <p:nvPr>
            <p:ph type="hdr" sz="quarter"/>
          </p:nvPr>
        </p:nvSpPr>
        <p:spPr/>
        <p:txBody>
          <a:bodyPr/>
          <a:lstStyle/>
          <a:p>
            <a:pPr>
              <a:defRPr/>
            </a:pPr>
            <a:r>
              <a:rPr lang="en-US" dirty="0"/>
              <a:t>CEIC - Department of Commerce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4EEE9F-78EF-4E3A-A440-169E51F01552}" type="slidenum">
              <a:rPr lang="en-US" smtClean="0"/>
              <a:pPr>
                <a:defRPr/>
              </a:pPr>
              <a:t>19</a:t>
            </a:fld>
            <a:endParaRPr lang="en-US" dirty="0"/>
          </a:p>
        </p:txBody>
      </p:sp>
    </p:spTree>
    <p:extLst>
      <p:ext uri="{BB962C8B-B14F-4D97-AF65-F5344CB8AC3E}">
        <p14:creationId xmlns:p14="http://schemas.microsoft.com/office/powerpoint/2010/main" val="364551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4EEE9F-78EF-4E3A-A440-169E51F01552}" type="slidenum">
              <a:rPr lang="en-US" smtClean="0"/>
              <a:pPr>
                <a:defRPr/>
              </a:pPr>
              <a:t>20</a:t>
            </a:fld>
            <a:endParaRPr lang="en-US" dirty="0"/>
          </a:p>
        </p:txBody>
      </p:sp>
    </p:spTree>
    <p:extLst>
      <p:ext uri="{BB962C8B-B14F-4D97-AF65-F5344CB8AC3E}">
        <p14:creationId xmlns:p14="http://schemas.microsoft.com/office/powerpoint/2010/main" val="2886135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21</a:t>
            </a:fld>
            <a:endParaRPr lang="en-US" dirty="0"/>
          </a:p>
        </p:txBody>
      </p:sp>
    </p:spTree>
    <p:extLst>
      <p:ext uri="{BB962C8B-B14F-4D97-AF65-F5344CB8AC3E}">
        <p14:creationId xmlns:p14="http://schemas.microsoft.com/office/powerpoint/2010/main" val="254219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4EEE9F-78EF-4E3A-A440-169E51F01552}" type="slidenum">
              <a:rPr lang="en-US" smtClean="0"/>
              <a:pPr>
                <a:defRPr/>
              </a:pPr>
              <a:t>2</a:t>
            </a:fld>
            <a:endParaRPr lang="en-US" dirty="0"/>
          </a:p>
        </p:txBody>
      </p:sp>
    </p:spTree>
    <p:extLst>
      <p:ext uri="{BB962C8B-B14F-4D97-AF65-F5344CB8AC3E}">
        <p14:creationId xmlns:p14="http://schemas.microsoft.com/office/powerpoint/2010/main" val="9267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Why we do a census</a:t>
            </a:r>
          </a:p>
          <a:p>
            <a:endParaRPr lang="en-US" dirty="0"/>
          </a:p>
          <a:p>
            <a:r>
              <a:rPr lang="en-US" dirty="0"/>
              <a:t>Every decade since 1790, the U.S. Census Bureau has conducted a constitutionally mandated census to determine the number of people living within the United States and our territories.  These data are used by our nation’s leaders to help make vital decisions on behalf of all residents, including reapportionment and redistricting.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A4EEE9F-78EF-4E3A-A440-169E51F01552}" type="slidenum">
              <a:rPr lang="en-US" smtClean="0"/>
              <a:pPr>
                <a:defRPr/>
              </a:pPr>
              <a:t>3</a:t>
            </a:fld>
            <a:endParaRPr lang="en-US" dirty="0"/>
          </a:p>
        </p:txBody>
      </p:sp>
    </p:spTree>
    <p:extLst>
      <p:ext uri="{BB962C8B-B14F-4D97-AF65-F5344CB8AC3E}">
        <p14:creationId xmlns:p14="http://schemas.microsoft.com/office/powerpoint/2010/main" val="4641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70956-FDFE-459C-B1DC-BF41F53A35C1}" type="slidenum">
              <a:rPr lang="en-US" smtClean="0"/>
              <a:pPr/>
              <a:t>4</a:t>
            </a:fld>
            <a:endParaRPr lang="en-US" dirty="0"/>
          </a:p>
        </p:txBody>
      </p:sp>
    </p:spTree>
    <p:extLst>
      <p:ext uri="{BB962C8B-B14F-4D97-AF65-F5344CB8AC3E}">
        <p14:creationId xmlns:p14="http://schemas.microsoft.com/office/powerpoint/2010/main" val="3730442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4EEE9F-78EF-4E3A-A440-169E51F01552}" type="slidenum">
              <a:rPr lang="en-US" smtClean="0"/>
              <a:pPr>
                <a:defRPr/>
              </a:pPr>
              <a:t>5</a:t>
            </a:fld>
            <a:endParaRPr lang="en-US" dirty="0"/>
          </a:p>
        </p:txBody>
      </p:sp>
    </p:spTree>
    <p:extLst>
      <p:ext uri="{BB962C8B-B14F-4D97-AF65-F5344CB8AC3E}">
        <p14:creationId xmlns:p14="http://schemas.microsoft.com/office/powerpoint/2010/main" val="319826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4EEE9F-78EF-4E3A-A440-169E51F01552}" type="slidenum">
              <a:rPr lang="en-US" smtClean="0"/>
              <a:pPr>
                <a:defRPr/>
              </a:pPr>
              <a:t>6</a:t>
            </a:fld>
            <a:endParaRPr lang="en-US" dirty="0"/>
          </a:p>
        </p:txBody>
      </p:sp>
    </p:spTree>
    <p:extLst>
      <p:ext uri="{BB962C8B-B14F-4D97-AF65-F5344CB8AC3E}">
        <p14:creationId xmlns:p14="http://schemas.microsoft.com/office/powerpoint/2010/main" val="1061300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A4EEE9F-78EF-4E3A-A440-169E51F01552}" type="slidenum">
              <a:rPr lang="en-US" smtClean="0"/>
              <a:pPr>
                <a:defRPr/>
              </a:pPr>
              <a:t>7</a:t>
            </a:fld>
            <a:endParaRPr lang="en-US" dirty="0"/>
          </a:p>
        </p:txBody>
      </p:sp>
    </p:spTree>
    <p:extLst>
      <p:ext uri="{BB962C8B-B14F-4D97-AF65-F5344CB8AC3E}">
        <p14:creationId xmlns:p14="http://schemas.microsoft.com/office/powerpoint/2010/main" val="175930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r>
              <a:rPr lang="en-US" dirty="0"/>
              <a:t>Mary</a:t>
            </a:r>
          </a:p>
          <a:p>
            <a:endParaRPr lang="en-US" dirty="0"/>
          </a:p>
        </p:txBody>
      </p:sp>
      <p:sp>
        <p:nvSpPr>
          <p:cNvPr id="4" name="Header Placeholder 3"/>
          <p:cNvSpPr>
            <a:spLocks noGrp="1"/>
          </p:cNvSpPr>
          <p:nvPr>
            <p:ph type="hdr" sz="quarter"/>
          </p:nvPr>
        </p:nvSpPr>
        <p:spPr/>
        <p:txBody>
          <a:bodyPr/>
          <a:lstStyle/>
          <a:p>
            <a:pPr>
              <a:defRPr/>
            </a:pPr>
            <a:r>
              <a:rPr lang="en-US" dirty="0"/>
              <a:t>CEIC - Department of Commerce</a:t>
            </a:r>
          </a:p>
        </p:txBody>
      </p:sp>
      <p:sp>
        <p:nvSpPr>
          <p:cNvPr id="5" name="Date Placeholder 4"/>
          <p:cNvSpPr>
            <a:spLocks noGrp="1"/>
          </p:cNvSpPr>
          <p:nvPr>
            <p:ph type="dt" idx="1"/>
          </p:nvPr>
        </p:nvSpPr>
        <p:spPr/>
        <p:txBody>
          <a:bodyPr/>
          <a:lstStyle/>
          <a:p>
            <a:pPr>
              <a:defRPr/>
            </a:pPr>
            <a:fld id="{B8905EA5-2DB4-4826-BD1B-BC979771F030}" type="datetime4">
              <a:rPr lang="en-US" smtClean="0"/>
              <a:t>November 18, 2019</a:t>
            </a:fld>
            <a:endParaRPr lang="en-US" dirty="0"/>
          </a:p>
        </p:txBody>
      </p:sp>
      <p:sp>
        <p:nvSpPr>
          <p:cNvPr id="6" name="Slide Number Placeholder 5"/>
          <p:cNvSpPr>
            <a:spLocks noGrp="1"/>
          </p:cNvSpPr>
          <p:nvPr>
            <p:ph type="sldNum" sz="quarter" idx="5"/>
          </p:nvPr>
        </p:nvSpPr>
        <p:spPr/>
        <p:txBody>
          <a:bodyPr/>
          <a:lstStyle/>
          <a:p>
            <a:pPr>
              <a:defRPr/>
            </a:pPr>
            <a:fld id="{3520052D-5E23-45CA-A34E-040D01080001}" type="slidenum">
              <a:rPr lang="en-US" smtClean="0"/>
              <a:pPr>
                <a:defRPr/>
              </a:pPr>
              <a:t>8</a:t>
            </a:fld>
            <a:endParaRPr lang="en-US" dirty="0"/>
          </a:p>
        </p:txBody>
      </p:sp>
    </p:spTree>
    <p:extLst>
      <p:ext uri="{BB962C8B-B14F-4D97-AF65-F5344CB8AC3E}">
        <p14:creationId xmlns:p14="http://schemas.microsoft.com/office/powerpoint/2010/main" val="2870324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Mary – Population Map Handout</a:t>
            </a:r>
          </a:p>
        </p:txBody>
      </p:sp>
      <p:sp>
        <p:nvSpPr>
          <p:cNvPr id="4" name="Header Placeholder 3"/>
          <p:cNvSpPr>
            <a:spLocks noGrp="1"/>
          </p:cNvSpPr>
          <p:nvPr>
            <p:ph type="hdr" sz="quarter"/>
          </p:nvPr>
        </p:nvSpPr>
        <p:spPr/>
        <p:txBody>
          <a:bodyPr/>
          <a:lstStyle/>
          <a:p>
            <a:pPr>
              <a:defRPr/>
            </a:pPr>
            <a:r>
              <a:rPr lang="en-US" dirty="0"/>
              <a:t>CEIC - Department of Commerce</a:t>
            </a:r>
          </a:p>
        </p:txBody>
      </p:sp>
      <p:sp>
        <p:nvSpPr>
          <p:cNvPr id="5" name="Date Placeholder 4"/>
          <p:cNvSpPr>
            <a:spLocks noGrp="1"/>
          </p:cNvSpPr>
          <p:nvPr>
            <p:ph type="dt" idx="1"/>
          </p:nvPr>
        </p:nvSpPr>
        <p:spPr/>
        <p:txBody>
          <a:bodyPr/>
          <a:lstStyle/>
          <a:p>
            <a:pPr>
              <a:defRPr/>
            </a:pPr>
            <a:fld id="{086F355B-4DD0-42F2-BC96-1C1518678E63}" type="datetime4">
              <a:rPr lang="en-US" smtClean="0"/>
              <a:t>November 18, 2019</a:t>
            </a:fld>
            <a:endParaRPr lang="en-US" dirty="0"/>
          </a:p>
        </p:txBody>
      </p:sp>
      <p:sp>
        <p:nvSpPr>
          <p:cNvPr id="6" name="Slide Number Placeholder 5"/>
          <p:cNvSpPr>
            <a:spLocks noGrp="1"/>
          </p:cNvSpPr>
          <p:nvPr>
            <p:ph type="sldNum" sz="quarter" idx="5"/>
          </p:nvPr>
        </p:nvSpPr>
        <p:spPr/>
        <p:txBody>
          <a:bodyPr/>
          <a:lstStyle/>
          <a:p>
            <a:pPr>
              <a:defRPr/>
            </a:pPr>
            <a:fld id="{3520052D-5E23-45CA-A34E-040D01080001}" type="slidenum">
              <a:rPr lang="en-US" smtClean="0"/>
              <a:pPr>
                <a:defRPr/>
              </a:pPr>
              <a:t>10</a:t>
            </a:fld>
            <a:endParaRPr lang="en-US" dirty="0"/>
          </a:p>
        </p:txBody>
      </p:sp>
    </p:spTree>
    <p:extLst>
      <p:ext uri="{BB962C8B-B14F-4D97-AF65-F5344CB8AC3E}">
        <p14:creationId xmlns:p14="http://schemas.microsoft.com/office/powerpoint/2010/main" val="1852348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4"/>
          <p:cNvSpPr>
            <a:spLocks noGrp="1"/>
          </p:cNvSpPr>
          <p:nvPr>
            <p:ph type="ftr" sz="quarter" idx="10"/>
          </p:nvPr>
        </p:nvSpPr>
        <p:spPr>
          <a:xfrm>
            <a:off x="4038600" y="6356350"/>
            <a:ext cx="4114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74D1D28B-0CB9-482B-8978-13AB3DB056EC}" type="slidenum">
              <a:rPr lang="en-US"/>
              <a:pPr>
                <a:defRPr/>
              </a:pPr>
              <a:t>‹#›</a:t>
            </a:fld>
            <a:endParaRPr lang="en-US" dirty="0"/>
          </a:p>
        </p:txBody>
      </p:sp>
    </p:spTree>
    <p:extLst>
      <p:ext uri="{BB962C8B-B14F-4D97-AF65-F5344CB8AC3E}">
        <p14:creationId xmlns:p14="http://schemas.microsoft.com/office/powerpoint/2010/main" val="250623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4038600" y="6356350"/>
            <a:ext cx="4114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F244154-6EE2-4049-828F-F69ADC936F1F}" type="slidenum">
              <a:rPr lang="en-US"/>
              <a:pPr>
                <a:defRPr/>
              </a:pPr>
              <a:t>‹#›</a:t>
            </a:fld>
            <a:endParaRPr lang="en-US" dirty="0"/>
          </a:p>
        </p:txBody>
      </p:sp>
    </p:spTree>
    <p:extLst>
      <p:ext uri="{BB962C8B-B14F-4D97-AF65-F5344CB8AC3E}">
        <p14:creationId xmlns:p14="http://schemas.microsoft.com/office/powerpoint/2010/main" val="14922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4038600" y="6356350"/>
            <a:ext cx="4114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C156FA6-9A9D-4891-8B41-4122F7FCCF97}" type="slidenum">
              <a:rPr lang="en-US"/>
              <a:pPr>
                <a:defRPr/>
              </a:pPr>
              <a:t>‹#›</a:t>
            </a:fld>
            <a:endParaRPr lang="en-US" dirty="0"/>
          </a:p>
        </p:txBody>
      </p:sp>
    </p:spTree>
    <p:extLst>
      <p:ext uri="{BB962C8B-B14F-4D97-AF65-F5344CB8AC3E}">
        <p14:creationId xmlns:p14="http://schemas.microsoft.com/office/powerpoint/2010/main" val="144538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4038600" y="6356350"/>
            <a:ext cx="4114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lgn="ctr">
              <a:defRPr/>
            </a:lvl1pPr>
          </a:lstStyle>
          <a:p>
            <a:pPr>
              <a:defRPr/>
            </a:pPr>
            <a:fld id="{F8057134-D26E-48F4-A182-B330B1B495F4}" type="slidenum">
              <a:rPr lang="en-US" smtClean="0"/>
              <a:pPr>
                <a:defRPr/>
              </a:pPr>
              <a:t>‹#›</a:t>
            </a:fld>
            <a:endParaRPr lang="en-US" dirty="0"/>
          </a:p>
        </p:txBody>
      </p:sp>
    </p:spTree>
    <p:extLst>
      <p:ext uri="{BB962C8B-B14F-4D97-AF65-F5344CB8AC3E}">
        <p14:creationId xmlns:p14="http://schemas.microsoft.com/office/powerpoint/2010/main" val="97526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p:cNvSpPr>
            <a:spLocks noGrp="1"/>
          </p:cNvSpPr>
          <p:nvPr>
            <p:ph type="ftr" sz="quarter" idx="10"/>
          </p:nvPr>
        </p:nvSpPr>
        <p:spPr>
          <a:xfrm>
            <a:off x="4038600" y="6356350"/>
            <a:ext cx="41148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D2889481-7D13-4A77-8949-08C2219AD06A}" type="slidenum">
              <a:rPr lang="en-US"/>
              <a:pPr>
                <a:defRPr/>
              </a:pPr>
              <a:t>‹#›</a:t>
            </a:fld>
            <a:endParaRPr lang="en-US" dirty="0"/>
          </a:p>
        </p:txBody>
      </p:sp>
    </p:spTree>
    <p:extLst>
      <p:ext uri="{BB962C8B-B14F-4D97-AF65-F5344CB8AC3E}">
        <p14:creationId xmlns:p14="http://schemas.microsoft.com/office/powerpoint/2010/main" val="110699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695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695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2CF0A45F-8BD0-44F5-B8AD-64394C2338BE}" type="slidenum">
              <a:rPr lang="en-US"/>
              <a:pPr>
                <a:defRPr/>
              </a:pPr>
              <a:t>‹#›</a:t>
            </a:fld>
            <a:endParaRPr lang="en-US" dirty="0"/>
          </a:p>
        </p:txBody>
      </p:sp>
    </p:spTree>
    <p:extLst>
      <p:ext uri="{BB962C8B-B14F-4D97-AF65-F5344CB8AC3E}">
        <p14:creationId xmlns:p14="http://schemas.microsoft.com/office/powerpoint/2010/main" val="321344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a:xfrm>
            <a:off x="4038600" y="6356350"/>
            <a:ext cx="4114800" cy="365125"/>
          </a:xfrm>
          <a:prstGeom prst="rect">
            <a:avLst/>
          </a:prstGeom>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0B6017EA-5656-4BCE-AE6B-5A0840DBCC0A}" type="slidenum">
              <a:rPr lang="en-US"/>
              <a:pPr>
                <a:defRPr/>
              </a:pPr>
              <a:t>‹#›</a:t>
            </a:fld>
            <a:endParaRPr lang="en-US" dirty="0"/>
          </a:p>
        </p:txBody>
      </p:sp>
    </p:spTree>
    <p:extLst>
      <p:ext uri="{BB962C8B-B14F-4D97-AF65-F5344CB8AC3E}">
        <p14:creationId xmlns:p14="http://schemas.microsoft.com/office/powerpoint/2010/main" val="245196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a:xfrm>
            <a:off x="4038600" y="6356350"/>
            <a:ext cx="41148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1602E2C8-6CC7-41BF-BA75-05D97FDB1790}" type="slidenum">
              <a:rPr lang="en-US"/>
              <a:pPr>
                <a:defRPr/>
              </a:pPr>
              <a:t>‹#›</a:t>
            </a:fld>
            <a:endParaRPr lang="en-US" dirty="0"/>
          </a:p>
        </p:txBody>
      </p:sp>
    </p:spTree>
    <p:extLst>
      <p:ext uri="{BB962C8B-B14F-4D97-AF65-F5344CB8AC3E}">
        <p14:creationId xmlns:p14="http://schemas.microsoft.com/office/powerpoint/2010/main" val="618497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pPr>
              <a:defRPr/>
            </a:pPr>
            <a:fld id="{2EE8D35D-99CB-4CDF-98D3-056C8079D5F1}" type="slidenum">
              <a:rPr lang="en-US"/>
              <a:pPr>
                <a:defRPr/>
              </a:pPr>
              <a:t>‹#›</a:t>
            </a:fld>
            <a:endParaRPr lang="en-US" dirty="0"/>
          </a:p>
        </p:txBody>
      </p:sp>
    </p:spTree>
    <p:extLst>
      <p:ext uri="{BB962C8B-B14F-4D97-AF65-F5344CB8AC3E}">
        <p14:creationId xmlns:p14="http://schemas.microsoft.com/office/powerpoint/2010/main" val="175375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EA6DBF2A-B1A1-4969-B79B-9B7B215361A5}" type="slidenum">
              <a:rPr lang="en-US"/>
              <a:pPr>
                <a:defRPr/>
              </a:pPr>
              <a:t>‹#›</a:t>
            </a:fld>
            <a:endParaRPr lang="en-US" dirty="0"/>
          </a:p>
        </p:txBody>
      </p:sp>
    </p:spTree>
    <p:extLst>
      <p:ext uri="{BB962C8B-B14F-4D97-AF65-F5344CB8AC3E}">
        <p14:creationId xmlns:p14="http://schemas.microsoft.com/office/powerpoint/2010/main" val="100242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856C0EF3-FFB6-4B03-953A-FEA5358F9EB3}" type="slidenum">
              <a:rPr lang="en-US"/>
              <a:pPr>
                <a:defRPr/>
              </a:pPr>
              <a:t>‹#›</a:t>
            </a:fld>
            <a:endParaRPr lang="en-US" dirty="0"/>
          </a:p>
        </p:txBody>
      </p:sp>
    </p:spTree>
    <p:extLst>
      <p:ext uri="{BB962C8B-B14F-4D97-AF65-F5344CB8AC3E}">
        <p14:creationId xmlns:p14="http://schemas.microsoft.com/office/powerpoint/2010/main" val="266380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409425" y="6203950"/>
            <a:ext cx="401929" cy="365125"/>
          </a:xfrm>
          <a:prstGeom prst="rect">
            <a:avLst/>
          </a:prstGeom>
        </p:spPr>
        <p:txBody>
          <a:bodyPr vert="horz" lIns="91440" tIns="45720" rIns="91440" bIns="45720" rtlCol="0" anchor="ctr"/>
          <a:lstStyle>
            <a:lvl1pPr algn="r" eaLnBrk="1" fontAlgn="auto" hangingPunct="1">
              <a:spcBef>
                <a:spcPts val="0"/>
              </a:spcBef>
              <a:spcAft>
                <a:spcPts val="0"/>
              </a:spcAft>
              <a:defRPr sz="1200" b="1">
                <a:solidFill>
                  <a:schemeClr val="tx1">
                    <a:tint val="75000"/>
                  </a:schemeClr>
                </a:solidFill>
                <a:latin typeface="+mn-lt"/>
              </a:defRPr>
            </a:lvl1pPr>
          </a:lstStyle>
          <a:p>
            <a:pPr>
              <a:defRPr/>
            </a:pPr>
            <a:fld id="{31172665-5CEA-4274-8ADA-1AD5F135A924}" type="slidenum">
              <a:rPr lang="en-US"/>
              <a:pPr>
                <a:defRPr/>
              </a:pPr>
              <a:t>‹#›</a:t>
            </a:fld>
            <a:endParaRPr lang="en-US" dirty="0"/>
          </a:p>
        </p:txBody>
      </p:sp>
      <p:pic>
        <p:nvPicPr>
          <p:cNvPr id="1030" name="Picture 6"/>
          <p:cNvPicPr>
            <a:picLocks noGrp="1" noSelect="1" noRot="1" noMove="1" noResize="1" noEditPoints="1" noAdjustHandles="1" noChangeArrowheads="1" noChangeShapeType="1"/>
          </p:cNvPicPr>
          <p:nvPr>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334963" y="6013450"/>
            <a:ext cx="3878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9AD0624-76C1-43E0-BCB4-E9138B94688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34987" y="5864466"/>
            <a:ext cx="1609536" cy="983768"/>
          </a:xfrm>
          <a:prstGeom prst="rect">
            <a:avLst/>
          </a:prstGeom>
        </p:spPr>
      </p:pic>
      <p:pic>
        <p:nvPicPr>
          <p:cNvPr id="8" name="Picture 7" descr="A close up of text on a black background&#10;&#10;Description automatically generated">
            <a:extLst>
              <a:ext uri="{FF2B5EF4-FFF2-40B4-BE49-F238E27FC236}">
                <a16:creationId xmlns:a16="http://schemas.microsoft.com/office/drawing/2014/main" id="{B54136C8-9F52-4EAD-9F05-5120DC93258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36454" y="5877557"/>
            <a:ext cx="1044201" cy="957585"/>
          </a:xfrm>
          <a:prstGeom prst="rect">
            <a:avLst/>
          </a:prstGeom>
        </p:spPr>
      </p:pic>
      <p:pic>
        <p:nvPicPr>
          <p:cNvPr id="9" name="Content Placeholder 10">
            <a:extLst>
              <a:ext uri="{FF2B5EF4-FFF2-40B4-BE49-F238E27FC236}">
                <a16:creationId xmlns:a16="http://schemas.microsoft.com/office/drawing/2014/main" id="{6BC5A452-9714-4AA4-A696-3B374CEC69A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963150" y="5799159"/>
            <a:ext cx="2019300" cy="10096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ceic.mt.gov/Census2020/MapofCompleteCountCommittees"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s://openclipart.org/detail/216701/america-map-flag-w-drop-shadow"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jpeg"/><Relationship Id="rId7" Type="http://schemas.openxmlformats.org/officeDocument/2006/relationships/hyperlink" Target="mailto:Cassidy.Blanton@mt.go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Mary.Craigle@mt.gov" TargetMode="External"/><Relationship Id="rId11" Type="http://schemas.openxmlformats.org/officeDocument/2006/relationships/image" Target="../media/image4.jpeg"/><Relationship Id="rId5" Type="http://schemas.openxmlformats.org/officeDocument/2006/relationships/hyperlink" Target="https://gcc02.safelinks.protection.outlook.com/?url=https%3A%2F%2Fwww.census.gov%2Fabout%2Fcontact-us%2Fsocial_media.html&amp;data=02%7C01%7CMary.Craigle%40mt.gov%7Cb6712b650cce437e6ca208d73d342197%7C07a94c98f30f4abbbd7ed63f8720dc02%7C0%7C0%7C637045166440976233&amp;sdata=8yTf1ItjCavAlXQwDPEiGq4XL%2FDXvP%2BA7gEC4PAqTUI%3D&amp;reserved=0" TargetMode="External"/><Relationship Id="rId10" Type="http://schemas.openxmlformats.org/officeDocument/2006/relationships/image" Target="../media/image3.png"/><Relationship Id="rId4" Type="http://schemas.openxmlformats.org/officeDocument/2006/relationships/hyperlink" Target="https://gcc02.safelinks.protection.outlook.com/?url=http%3A%2F%2Fwww.census.gov%2F&amp;data=02%7C01%7CMary.Craigle%40mt.gov%7Cb6712b650cce437e6ca208d73d342197%7C07a94c98f30f4abbbd7ed63f8720dc02%7C0%7C0%7C637045166440966230&amp;sdata=Ouj%2FU2wvdp6lTRt%2F5YEs%2BM3yMzDTpDt8PY3PIEtSWsc%3D&amp;reserved=0" TargetMode="Externa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descr="Census 2020 Logo">
            <a:extLst>
              <a:ext uri="{FF2B5EF4-FFF2-40B4-BE49-F238E27FC236}">
                <a16:creationId xmlns:a16="http://schemas.microsoft.com/office/drawing/2014/main" id="{4E214363-5982-4138-8DE6-71E24F1B7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11" y="2598662"/>
            <a:ext cx="3871384" cy="1935692"/>
          </a:xfrm>
          <a:prstGeom prst="rect">
            <a:avLst/>
          </a:prstGeom>
        </p:spPr>
      </p:pic>
      <p:sp>
        <p:nvSpPr>
          <p:cNvPr id="7" name="Title 6">
            <a:extLst>
              <a:ext uri="{FF2B5EF4-FFF2-40B4-BE49-F238E27FC236}">
                <a16:creationId xmlns:a16="http://schemas.microsoft.com/office/drawing/2014/main" id="{06980E1F-761B-49E0-BFEE-1DD4BBB4F94B}"/>
              </a:ext>
            </a:extLst>
          </p:cNvPr>
          <p:cNvSpPr>
            <a:spLocks noGrp="1"/>
          </p:cNvSpPr>
          <p:nvPr>
            <p:ph type="title"/>
          </p:nvPr>
        </p:nvSpPr>
        <p:spPr>
          <a:solidFill>
            <a:srgbClr val="002060"/>
          </a:solidFill>
        </p:spPr>
        <p:txBody>
          <a:bodyPr/>
          <a:lstStyle/>
          <a:p>
            <a:pPr algn="ctr"/>
            <a:r>
              <a:rPr lang="en-US" b="1" spc="-22" dirty="0">
                <a:solidFill>
                  <a:schemeClr val="bg1"/>
                </a:solidFill>
              </a:rPr>
              <a:t>2020 Census</a:t>
            </a:r>
            <a:endParaRPr lang="en-US" dirty="0">
              <a:solidFill>
                <a:schemeClr val="bg1"/>
              </a:solidFill>
            </a:endParaRPr>
          </a:p>
        </p:txBody>
      </p:sp>
      <p:sp>
        <p:nvSpPr>
          <p:cNvPr id="2" name="Slide Number Placeholder 1">
            <a:extLst>
              <a:ext uri="{FF2B5EF4-FFF2-40B4-BE49-F238E27FC236}">
                <a16:creationId xmlns:a16="http://schemas.microsoft.com/office/drawing/2014/main" id="{25A0BEB7-81DF-4CB4-AB35-45970ABA0388}"/>
              </a:ext>
            </a:extLst>
          </p:cNvPr>
          <p:cNvSpPr>
            <a:spLocks noGrp="1"/>
          </p:cNvSpPr>
          <p:nvPr>
            <p:ph type="sldNum" sz="quarter" idx="11"/>
          </p:nvPr>
        </p:nvSpPr>
        <p:spPr/>
        <p:txBody>
          <a:bodyPr>
            <a:normAutofit/>
          </a:bodyPr>
          <a:lstStyle/>
          <a:p>
            <a:pPr>
              <a:spcAft>
                <a:spcPts val="600"/>
              </a:spcAft>
              <a:defRPr/>
            </a:pPr>
            <a:fld id="{2EE8D35D-99CB-4CDF-98D3-056C8079D5F1}" type="slidenum">
              <a:rPr lang="en-US" smtClean="0"/>
              <a:pPr>
                <a:spcAft>
                  <a:spcPts val="600"/>
                </a:spcAft>
                <a:defRPr/>
              </a:pPr>
              <a:t>1</a:t>
            </a:fld>
            <a:endParaRPr lang="en-US" dirty="0"/>
          </a:p>
        </p:txBody>
      </p:sp>
      <p:pic>
        <p:nvPicPr>
          <p:cNvPr id="6" name="Picture 5" descr="Montana Census 2020 Logo">
            <a:extLst>
              <a:ext uri="{FF2B5EF4-FFF2-40B4-BE49-F238E27FC236}">
                <a16:creationId xmlns:a16="http://schemas.microsoft.com/office/drawing/2014/main" id="{8FED2823-CB2C-41A1-9275-54295FC85D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7512" y="2598662"/>
            <a:ext cx="3807244" cy="2327034"/>
          </a:xfrm>
          <a:prstGeom prst="rect">
            <a:avLst/>
          </a:prstGeom>
        </p:spPr>
      </p:pic>
      <p:pic>
        <p:nvPicPr>
          <p:cNvPr id="5" name="Picture 4">
            <a:extLst>
              <a:ext uri="{FF2B5EF4-FFF2-40B4-BE49-F238E27FC236}">
                <a16:creationId xmlns:a16="http://schemas.microsoft.com/office/drawing/2014/main" id="{FE511020-8496-4D14-879B-25F02B80C2A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0202" y="2598662"/>
            <a:ext cx="2771364" cy="2541481"/>
          </a:xfrm>
          <a:prstGeom prst="rect">
            <a:avLst/>
          </a:prstGeom>
        </p:spPr>
      </p:pic>
      <p:sp>
        <p:nvSpPr>
          <p:cNvPr id="10" name="Rectangle 9">
            <a:extLst>
              <a:ext uri="{FF2B5EF4-FFF2-40B4-BE49-F238E27FC236}">
                <a16:creationId xmlns:a16="http://schemas.microsoft.com/office/drawing/2014/main" id="{C70979B4-D93E-475B-9C81-1F56943C6B02}"/>
              </a:ext>
              <a:ext uri="{C183D7F6-B498-43B3-948B-1728B52AA6E4}">
                <adec:decorative xmlns:adec="http://schemas.microsoft.com/office/drawing/2017/decorative" val="1"/>
              </a:ext>
            </a:extLst>
          </p:cNvPr>
          <p:cNvSpPr/>
          <p:nvPr/>
        </p:nvSpPr>
        <p:spPr>
          <a:xfrm>
            <a:off x="4189851" y="5775326"/>
            <a:ext cx="4052066" cy="1082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a:extLst>
              <a:ext uri="{FF2B5EF4-FFF2-40B4-BE49-F238E27FC236}">
                <a16:creationId xmlns:a16="http://schemas.microsoft.com/office/drawing/2014/main" id="{805640A7-7DE6-458A-932F-5B3546C81E2D}"/>
              </a:ext>
            </a:extLst>
          </p:cNvPr>
          <p:cNvSpPr txBox="1">
            <a:spLocks/>
          </p:cNvSpPr>
          <p:nvPr/>
        </p:nvSpPr>
        <p:spPr>
          <a:xfrm>
            <a:off x="6180054" y="6295156"/>
            <a:ext cx="401929" cy="365125"/>
          </a:xfrm>
          <a:prstGeom prst="rect">
            <a:avLst/>
          </a:prstGeom>
        </p:spPr>
        <p:txBody>
          <a:bodyPr vert="horz" lIns="91440" tIns="45720" rIns="91440" bIns="45720" rtlCol="0" anchor="ctr">
            <a:normAutofit/>
          </a:bodyPr>
          <a:lstStyle>
            <a:defPPr>
              <a:defRPr lang="en-US"/>
            </a:defPPr>
            <a:lvl1pPr algn="ctr" rtl="0" eaLnBrk="1" fontAlgn="auto" hangingPunct="1">
              <a:spcBef>
                <a:spcPts val="0"/>
              </a:spcBef>
              <a:spcAft>
                <a:spcPts val="0"/>
              </a:spcAft>
              <a:defRPr sz="1200" b="1"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Aft>
                <a:spcPts val="600"/>
              </a:spcAft>
              <a:defRPr/>
            </a:pPr>
            <a:fld id="{179954F0-570D-473D-8BE9-EEFDDBC8C7D8}" type="slidenum">
              <a:rPr lang="en-US" sz="1050" smtClean="0">
                <a:solidFill>
                  <a:schemeClr val="tx1">
                    <a:alpha val="80000"/>
                  </a:schemeClr>
                </a:solidFill>
              </a:rPr>
              <a:pPr>
                <a:spcAft>
                  <a:spcPts val="600"/>
                </a:spcAft>
                <a:defRPr/>
              </a:pPr>
              <a:t>1</a:t>
            </a:fld>
            <a:endParaRPr lang="en-US" sz="1050" dirty="0">
              <a:solidFill>
                <a:schemeClr val="tx1">
                  <a:alpha val="80000"/>
                </a:schemeClr>
              </a:solidFill>
            </a:endParaRPr>
          </a:p>
        </p:txBody>
      </p:sp>
    </p:spTree>
    <p:extLst>
      <p:ext uri="{BB962C8B-B14F-4D97-AF65-F5344CB8AC3E}">
        <p14:creationId xmlns:p14="http://schemas.microsoft.com/office/powerpoint/2010/main" val="74651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D4F7E5-3E2F-4218-99A0-44B6E2037E37}"/>
              </a:ext>
            </a:extLst>
          </p:cNvPr>
          <p:cNvSpPr>
            <a:spLocks noGrp="1"/>
          </p:cNvSpPr>
          <p:nvPr>
            <p:ph type="body" idx="1"/>
          </p:nvPr>
        </p:nvSpPr>
        <p:spPr>
          <a:xfrm>
            <a:off x="249769" y="349517"/>
            <a:ext cx="10972796" cy="639762"/>
          </a:xfrm>
        </p:spPr>
        <p:txBody>
          <a:bodyPr/>
          <a:lstStyle/>
          <a:p>
            <a:r>
              <a:rPr lang="en-US" sz="4800" dirty="0"/>
              <a:t>Redistricting</a:t>
            </a:r>
          </a:p>
        </p:txBody>
      </p:sp>
      <p:sp>
        <p:nvSpPr>
          <p:cNvPr id="5" name="Content Placeholder 4">
            <a:extLst>
              <a:ext uri="{FF2B5EF4-FFF2-40B4-BE49-F238E27FC236}">
                <a16:creationId xmlns:a16="http://schemas.microsoft.com/office/drawing/2014/main" id="{14F214F2-1EAF-4C56-AF81-CDB7B60A297D}"/>
              </a:ext>
            </a:extLst>
          </p:cNvPr>
          <p:cNvSpPr>
            <a:spLocks noGrp="1"/>
          </p:cNvSpPr>
          <p:nvPr>
            <p:ph sz="half" idx="2"/>
          </p:nvPr>
        </p:nvSpPr>
        <p:spPr>
          <a:xfrm>
            <a:off x="363255" y="1102291"/>
            <a:ext cx="5372912" cy="4777180"/>
          </a:xfrm>
        </p:spPr>
        <p:txBody>
          <a:bodyPr/>
          <a:lstStyle/>
          <a:p>
            <a:pPr marL="0" marR="5080" indent="0">
              <a:spcBef>
                <a:spcPts val="375"/>
              </a:spcBef>
              <a:buNone/>
            </a:pPr>
            <a:endParaRPr lang="en-US" spc="-5" dirty="0">
              <a:solidFill>
                <a:srgbClr val="404040"/>
              </a:solidFill>
              <a:latin typeface="Calibri"/>
              <a:cs typeface="Calibri"/>
            </a:endParaRPr>
          </a:p>
          <a:p>
            <a:pPr marL="0" marR="5080" indent="0">
              <a:spcBef>
                <a:spcPts val="375"/>
              </a:spcBef>
              <a:buNone/>
            </a:pPr>
            <a:r>
              <a:rPr lang="en-US" spc="-5" dirty="0">
                <a:solidFill>
                  <a:srgbClr val="404040"/>
                </a:solidFill>
                <a:cs typeface="Calibri"/>
              </a:rPr>
              <a:t>Redistricting is used to define state legislative boundaries as well as other political and economic regions,  such as voting precincts and school districts.</a:t>
            </a:r>
            <a:endParaRPr lang="en-US" dirty="0">
              <a:cs typeface="Calibri"/>
            </a:endParaRPr>
          </a:p>
          <a:p>
            <a:pPr marL="0" marR="5080" indent="0">
              <a:spcBef>
                <a:spcPts val="375"/>
              </a:spcBef>
              <a:buNone/>
            </a:pPr>
            <a:endParaRPr lang="en-US" spc="-5" dirty="0">
              <a:solidFill>
                <a:srgbClr val="404040"/>
              </a:solidFill>
              <a:latin typeface="Calibri"/>
              <a:cs typeface="Calibri"/>
            </a:endParaRPr>
          </a:p>
          <a:p>
            <a:pPr marL="0" indent="0">
              <a:buNone/>
            </a:pPr>
            <a:endParaRPr lang="en-US" dirty="0"/>
          </a:p>
        </p:txBody>
      </p:sp>
      <p:sp>
        <p:nvSpPr>
          <p:cNvPr id="7" name="Content Placeholder 6">
            <a:extLst>
              <a:ext uri="{FF2B5EF4-FFF2-40B4-BE49-F238E27FC236}">
                <a16:creationId xmlns:a16="http://schemas.microsoft.com/office/drawing/2014/main" id="{B44BDAD6-5DC6-41A7-9D6A-D7E4E44EDD11}"/>
              </a:ext>
            </a:extLst>
          </p:cNvPr>
          <p:cNvSpPr>
            <a:spLocks noGrp="1"/>
          </p:cNvSpPr>
          <p:nvPr>
            <p:ph sz="quarter" idx="4"/>
          </p:nvPr>
        </p:nvSpPr>
        <p:spPr>
          <a:xfrm>
            <a:off x="6005186" y="2679138"/>
            <a:ext cx="5638800" cy="2087562"/>
          </a:xfrm>
        </p:spPr>
        <p:txBody>
          <a:bodyPr/>
          <a:lstStyle/>
          <a:p>
            <a:pPr marL="0" marR="95250" indent="0">
              <a:lnSpc>
                <a:spcPct val="90000"/>
              </a:lnSpc>
              <a:spcBef>
                <a:spcPts val="340"/>
              </a:spcBef>
              <a:buNone/>
            </a:pPr>
            <a:endParaRPr lang="en-US" spc="-5" dirty="0">
              <a:solidFill>
                <a:srgbClr val="404040"/>
              </a:solidFill>
              <a:latin typeface="Calibri"/>
              <a:cs typeface="Calibri"/>
            </a:endParaRPr>
          </a:p>
          <a:p>
            <a:pPr marL="0" marR="95250" indent="0">
              <a:spcBef>
                <a:spcPts val="340"/>
              </a:spcBef>
              <a:buNone/>
            </a:pPr>
            <a:r>
              <a:rPr lang="en-US" spc="-5" dirty="0">
                <a:solidFill>
                  <a:srgbClr val="404040"/>
                </a:solidFill>
                <a:cs typeface="Calibri"/>
              </a:rPr>
              <a:t>Areas within a state gaining or losing significant population in comparison to others will have more changes than those that are stable. District boundaries may also change due to  population migration within a state. </a:t>
            </a:r>
          </a:p>
          <a:p>
            <a:pPr marL="0" marR="95250" indent="0">
              <a:lnSpc>
                <a:spcPct val="90000"/>
              </a:lnSpc>
              <a:spcBef>
                <a:spcPts val="340"/>
              </a:spcBef>
              <a:buNone/>
            </a:pPr>
            <a:endParaRPr lang="en-US" spc="-5" dirty="0">
              <a:solidFill>
                <a:srgbClr val="404040"/>
              </a:solidFill>
              <a:latin typeface="Calibri"/>
              <a:cs typeface="Calibri"/>
            </a:endParaRPr>
          </a:p>
          <a:p>
            <a:pPr marL="0" marR="95250" indent="0">
              <a:lnSpc>
                <a:spcPct val="90000"/>
              </a:lnSpc>
              <a:spcBef>
                <a:spcPts val="340"/>
              </a:spcBef>
              <a:buNone/>
            </a:pPr>
            <a:endParaRPr lang="en-US" spc="-5" dirty="0">
              <a:solidFill>
                <a:srgbClr val="404040"/>
              </a:solidFill>
              <a:latin typeface="Calibri"/>
              <a:cs typeface="Calibri"/>
            </a:endParaRPr>
          </a:p>
        </p:txBody>
      </p:sp>
      <p:sp>
        <p:nvSpPr>
          <p:cNvPr id="3" name="Slide Number Placeholder 2">
            <a:extLst>
              <a:ext uri="{FF2B5EF4-FFF2-40B4-BE49-F238E27FC236}">
                <a16:creationId xmlns:a16="http://schemas.microsoft.com/office/drawing/2014/main" id="{F756F80D-B9BF-4233-B1CC-AE5852355593}"/>
              </a:ext>
            </a:extLst>
          </p:cNvPr>
          <p:cNvSpPr>
            <a:spLocks noGrp="1"/>
          </p:cNvSpPr>
          <p:nvPr>
            <p:ph type="sldNum" sz="quarter" idx="10"/>
          </p:nvPr>
        </p:nvSpPr>
        <p:spPr/>
        <p:txBody>
          <a:bodyPr/>
          <a:lstStyle/>
          <a:p>
            <a:fld id="{8B599F30-7254-4017-B525-3F118FDF9A9C}" type="slidenum">
              <a:rPr lang="en-US" smtClean="0"/>
              <a:pPr/>
              <a:t>10</a:t>
            </a:fld>
            <a:endParaRPr lang="en-US" dirty="0"/>
          </a:p>
        </p:txBody>
      </p:sp>
      <p:pic>
        <p:nvPicPr>
          <p:cNvPr id="8" name="Picture 2" descr="Image result for montana legislative district map">
            <a:extLst>
              <a:ext uri="{FF2B5EF4-FFF2-40B4-BE49-F238E27FC236}">
                <a16:creationId xmlns:a16="http://schemas.microsoft.com/office/drawing/2014/main" id="{2CA5746C-C465-4E02-A2B1-EDBB0EF90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705" y="989279"/>
            <a:ext cx="3533761" cy="20673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ED653F-CE5E-4188-BC87-FF84EFED140D}"/>
              </a:ext>
            </a:extLst>
          </p:cNvPr>
          <p:cNvSpPr>
            <a:spLocks noGrp="1"/>
          </p:cNvSpPr>
          <p:nvPr>
            <p:ph type="title"/>
          </p:nvPr>
        </p:nvSpPr>
        <p:spPr>
          <a:xfrm>
            <a:off x="839788" y="-1325563"/>
            <a:ext cx="10515600" cy="1325563"/>
          </a:xfrm>
        </p:spPr>
        <p:txBody>
          <a:bodyPr vert="horz" wrap="square" lIns="91440" tIns="45720" rIns="91440" bIns="45720" numCol="1" anchor="b" anchorCtr="0" compatLnSpc="1">
            <a:prstTxWarp prst="textNoShape">
              <a:avLst/>
            </a:prstTxWarp>
          </a:bodyPr>
          <a:lstStyle/>
          <a:p>
            <a:r>
              <a:rPr lang="en-US" dirty="0"/>
              <a:t>Redistricting</a:t>
            </a:r>
          </a:p>
        </p:txBody>
      </p:sp>
    </p:spTree>
    <p:extLst>
      <p:ext uri="{BB962C8B-B14F-4D97-AF65-F5344CB8AC3E}">
        <p14:creationId xmlns:p14="http://schemas.microsoft.com/office/powerpoint/2010/main" val="102573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EF38B9-FE6A-4D7B-80AA-C5A4D408D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3960" y="321733"/>
            <a:ext cx="11548872" cy="6214534"/>
          </a:xfrm>
          <a:prstGeom prst="rect">
            <a:avLst/>
          </a:prstGeom>
          <a:solidFill>
            <a:schemeClr val="tx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Content Placeholder 10">
            <a:extLst>
              <a:ext uri="{FF2B5EF4-FFF2-40B4-BE49-F238E27FC236}">
                <a16:creationId xmlns:a16="http://schemas.microsoft.com/office/drawing/2014/main" id="{343715FF-0312-4EDE-A6CC-EF71A1B6F34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350" y="5720198"/>
            <a:ext cx="1882532" cy="941267"/>
          </a:xfrm>
          <a:prstGeom prst="rect">
            <a:avLst/>
          </a:prstGeom>
        </p:spPr>
      </p:pic>
      <p:sp>
        <p:nvSpPr>
          <p:cNvPr id="11" name="Rectangle 10">
            <a:extLst>
              <a:ext uri="{FF2B5EF4-FFF2-40B4-BE49-F238E27FC236}">
                <a16:creationId xmlns:a16="http://schemas.microsoft.com/office/drawing/2014/main" id="{A5318B92-6151-465C-AB82-F21C332F7876}"/>
              </a:ext>
              <a:ext uri="{C183D7F6-B498-43B3-948B-1728B52AA6E4}">
                <adec:decorative xmlns:adec="http://schemas.microsoft.com/office/drawing/2017/decorative" val="1"/>
              </a:ext>
            </a:extLst>
          </p:cNvPr>
          <p:cNvSpPr/>
          <p:nvPr/>
        </p:nvSpPr>
        <p:spPr>
          <a:xfrm>
            <a:off x="200416" y="5624187"/>
            <a:ext cx="11862148" cy="1233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4A31AAE-4C1D-4AF9-A0F8-291295507448}"/>
              </a:ext>
              <a:ext uri="{C183D7F6-B498-43B3-948B-1728B52AA6E4}">
                <adec:decorative xmlns:adec="http://schemas.microsoft.com/office/drawing/2017/decorative" val="1"/>
              </a:ext>
            </a:extLst>
          </p:cNvPr>
          <p:cNvSpPr/>
          <p:nvPr/>
        </p:nvSpPr>
        <p:spPr>
          <a:xfrm>
            <a:off x="373010" y="5595002"/>
            <a:ext cx="11529822" cy="9412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2020 Census Timeline Infographic">
            <a:extLst>
              <a:ext uri="{FF2B5EF4-FFF2-40B4-BE49-F238E27FC236}">
                <a16:creationId xmlns:a16="http://schemas.microsoft.com/office/drawing/2014/main" id="{F5E67109-31E8-4A72-8963-4582F41EC6B2}"/>
              </a:ext>
            </a:extLst>
          </p:cNvPr>
          <p:cNvPicPr>
            <a:picLocks noChangeAspect="1"/>
          </p:cNvPicPr>
          <p:nvPr/>
        </p:nvPicPr>
        <p:blipFill rotWithShape="1">
          <a:blip r:embed="rId4"/>
          <a:srcRect r="-149" b="14659"/>
          <a:stretch/>
        </p:blipFill>
        <p:spPr>
          <a:xfrm>
            <a:off x="1590215" y="494326"/>
            <a:ext cx="9513473" cy="5869348"/>
          </a:xfrm>
          <a:prstGeom prst="rect">
            <a:avLst/>
          </a:prstGeom>
        </p:spPr>
      </p:pic>
      <p:sp>
        <p:nvSpPr>
          <p:cNvPr id="2" name="Title 1">
            <a:extLst>
              <a:ext uri="{FF2B5EF4-FFF2-40B4-BE49-F238E27FC236}">
                <a16:creationId xmlns:a16="http://schemas.microsoft.com/office/drawing/2014/main" id="{7751F03D-CA01-4329-B314-1A92F4A2C37F}"/>
              </a:ext>
            </a:extLst>
          </p:cNvPr>
          <p:cNvSpPr>
            <a:spLocks noGrp="1"/>
          </p:cNvSpPr>
          <p:nvPr>
            <p:ph type="title"/>
          </p:nvPr>
        </p:nvSpPr>
        <p:spPr>
          <a:xfrm>
            <a:off x="838200" y="-1325563"/>
            <a:ext cx="10515600" cy="1325563"/>
          </a:xfrm>
        </p:spPr>
        <p:txBody>
          <a:bodyPr vert="horz" wrap="square" lIns="91440" tIns="45720" rIns="91440" bIns="45720" numCol="1" anchor="b" anchorCtr="0" compatLnSpc="1">
            <a:prstTxWarp prst="textNoShape">
              <a:avLst/>
            </a:prstTxWarp>
          </a:bodyPr>
          <a:lstStyle/>
          <a:p>
            <a:r>
              <a:rPr lang="en-US" dirty="0"/>
              <a:t>Road to the 2020 Census</a:t>
            </a:r>
          </a:p>
        </p:txBody>
      </p:sp>
    </p:spTree>
    <p:extLst>
      <p:ext uri="{BB962C8B-B14F-4D97-AF65-F5344CB8AC3E}">
        <p14:creationId xmlns:p14="http://schemas.microsoft.com/office/powerpoint/2010/main" val="246050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BB9F97-C665-C94D-9CC2-2D78CCCEB686}"/>
              </a:ext>
              <a:ext uri="{C183D7F6-B498-43B3-948B-1728B52AA6E4}">
                <adec:decorative xmlns:adec="http://schemas.microsoft.com/office/drawing/2017/decorative" val="1"/>
              </a:ext>
            </a:extLst>
          </p:cNvPr>
          <p:cNvSpPr/>
          <p:nvPr/>
        </p:nvSpPr>
        <p:spPr>
          <a:xfrm>
            <a:off x="438411" y="440400"/>
            <a:ext cx="11448789" cy="53486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A8F9588D-FBA5-4911-AD8F-FC229FBFA959}"/>
              </a:ext>
            </a:extLst>
          </p:cNvPr>
          <p:cNvSpPr txBox="1">
            <a:spLocks/>
          </p:cNvSpPr>
          <p:nvPr/>
        </p:nvSpPr>
        <p:spPr bwMode="auto">
          <a:xfrm>
            <a:off x="8017254" y="525439"/>
            <a:ext cx="3336545" cy="165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US" b="1" dirty="0">
                <a:latin typeface="+mn-lt"/>
              </a:rPr>
              <a:t>Ways to Respond</a:t>
            </a:r>
          </a:p>
        </p:txBody>
      </p:sp>
      <p:pic>
        <p:nvPicPr>
          <p:cNvPr id="19" name="Picture 18" descr="G5 - ISEG TI T11">
            <a:extLst>
              <a:ext uri="{FF2B5EF4-FFF2-40B4-BE49-F238E27FC236}">
                <a16:creationId xmlns:a16="http://schemas.microsoft.com/office/drawing/2014/main" id="{4CFBFE34-DCDB-4739-ABB1-E07E2E33B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58" y="1596575"/>
            <a:ext cx="3604094" cy="3848658"/>
          </a:xfrm>
          <a:prstGeom prst="rect">
            <a:avLst/>
          </a:prstGeom>
        </p:spPr>
      </p:pic>
      <p:pic>
        <p:nvPicPr>
          <p:cNvPr id="20" name="Picture 19" descr="Truffe luce e gas: ecco come ci imbrogliano - Wired">
            <a:extLst>
              <a:ext uri="{FF2B5EF4-FFF2-40B4-BE49-F238E27FC236}">
                <a16:creationId xmlns:a16="http://schemas.microsoft.com/office/drawing/2014/main" id="{3771578B-47A5-4B98-99CD-05692B61C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5537" y="375320"/>
            <a:ext cx="2469951" cy="1657612"/>
          </a:xfrm>
          <a:prstGeom prst="rect">
            <a:avLst/>
          </a:prstGeom>
        </p:spPr>
      </p:pic>
      <p:pic>
        <p:nvPicPr>
          <p:cNvPr id="21" name="Picture 20" descr="Phone PNG Transparent Images | PNG All">
            <a:extLst>
              <a:ext uri="{FF2B5EF4-FFF2-40B4-BE49-F238E27FC236}">
                <a16:creationId xmlns:a16="http://schemas.microsoft.com/office/drawing/2014/main" id="{DDAFBAFA-F927-487D-B7B2-C55D0FFFC0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7111" y="2424609"/>
            <a:ext cx="1799367" cy="1799367"/>
          </a:xfrm>
          <a:prstGeom prst="rect">
            <a:avLst/>
          </a:prstGeom>
        </p:spPr>
      </p:pic>
      <p:sp>
        <p:nvSpPr>
          <p:cNvPr id="23" name="Content Placeholder 2">
            <a:extLst>
              <a:ext uri="{FF2B5EF4-FFF2-40B4-BE49-F238E27FC236}">
                <a16:creationId xmlns:a16="http://schemas.microsoft.com/office/drawing/2014/main" id="{92BAB257-3F06-406B-BB3E-103CB551791B}"/>
              </a:ext>
            </a:extLst>
          </p:cNvPr>
          <p:cNvSpPr txBox="1">
            <a:spLocks/>
          </p:cNvSpPr>
          <p:nvPr/>
        </p:nvSpPr>
        <p:spPr bwMode="auto">
          <a:xfrm>
            <a:off x="7585737" y="2000390"/>
            <a:ext cx="3904628" cy="390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2020 Census Offers More Choices</a:t>
            </a:r>
          </a:p>
          <a:p>
            <a:r>
              <a:rPr lang="en-US" dirty="0"/>
              <a:t>Internet</a:t>
            </a:r>
          </a:p>
          <a:p>
            <a:r>
              <a:rPr lang="en-US" dirty="0"/>
              <a:t>Phone</a:t>
            </a:r>
          </a:p>
          <a:p>
            <a:r>
              <a:rPr lang="en-US" dirty="0"/>
              <a:t>Paper</a:t>
            </a:r>
          </a:p>
          <a:p>
            <a:r>
              <a:rPr lang="en-US" dirty="0"/>
              <a:t>In-Person</a:t>
            </a:r>
          </a:p>
          <a:p>
            <a:pPr marL="0" indent="0">
              <a:buFont typeface="Arial" panose="020B0604020202020204" pitchFamily="34" charset="0"/>
              <a:buNone/>
            </a:pPr>
            <a:r>
              <a:rPr lang="en-US" b="1" dirty="0"/>
              <a:t>Self Response Available Until late July 2020</a:t>
            </a:r>
          </a:p>
        </p:txBody>
      </p:sp>
      <p:sp>
        <p:nvSpPr>
          <p:cNvPr id="2" name="Title 1">
            <a:extLst>
              <a:ext uri="{FF2B5EF4-FFF2-40B4-BE49-F238E27FC236}">
                <a16:creationId xmlns:a16="http://schemas.microsoft.com/office/drawing/2014/main" id="{1CCF8A80-22B3-4505-B096-5177B8D524A5}"/>
              </a:ext>
            </a:extLst>
          </p:cNvPr>
          <p:cNvSpPr>
            <a:spLocks noGrp="1"/>
          </p:cNvSpPr>
          <p:nvPr>
            <p:ph type="title" idx="4294967295"/>
          </p:nvPr>
        </p:nvSpPr>
        <p:spPr>
          <a:xfrm>
            <a:off x="838200" y="-1325563"/>
            <a:ext cx="10515600" cy="1325563"/>
          </a:xfrm>
        </p:spPr>
        <p:txBody>
          <a:bodyPr vert="horz" wrap="square" lIns="91440" tIns="45720" rIns="91440" bIns="45720" numCol="1" anchor="b" anchorCtr="0" compatLnSpc="1">
            <a:prstTxWarp prst="textNoShape">
              <a:avLst/>
            </a:prstTxWarp>
          </a:bodyPr>
          <a:lstStyle/>
          <a:p>
            <a:r>
              <a:rPr lang="en-US" dirty="0"/>
              <a:t>Ways to Respond</a:t>
            </a:r>
          </a:p>
        </p:txBody>
      </p:sp>
    </p:spTree>
    <p:extLst>
      <p:ext uri="{BB962C8B-B14F-4D97-AF65-F5344CB8AC3E}">
        <p14:creationId xmlns:p14="http://schemas.microsoft.com/office/powerpoint/2010/main" val="142662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Confidentiality information">
            <a:extLst>
              <a:ext uri="{FF2B5EF4-FFF2-40B4-BE49-F238E27FC236}">
                <a16:creationId xmlns:a16="http://schemas.microsoft.com/office/drawing/2014/main" id="{8310297B-5589-7C4E-905E-F6C7F3305DE3}"/>
              </a:ext>
            </a:extLst>
          </p:cNvPr>
          <p:cNvSpPr/>
          <p:nvPr/>
        </p:nvSpPr>
        <p:spPr>
          <a:xfrm>
            <a:off x="438411" y="440400"/>
            <a:ext cx="11448789" cy="53486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655335" y="465452"/>
            <a:ext cx="10263187" cy="1258888"/>
          </a:xfrm>
        </p:spPr>
        <p:txBody>
          <a:bodyPr>
            <a:normAutofit/>
          </a:bodyPr>
          <a:lstStyle/>
          <a:p>
            <a:r>
              <a:rPr lang="en-US" b="1" dirty="0">
                <a:solidFill>
                  <a:schemeClr val="accent4"/>
                </a:solidFill>
                <a:latin typeface="+mn-lt"/>
              </a:rPr>
              <a:t>Confidentiality</a:t>
            </a:r>
          </a:p>
        </p:txBody>
      </p:sp>
      <p:sp>
        <p:nvSpPr>
          <p:cNvPr id="3" name="Content Placeholder 2"/>
          <p:cNvSpPr>
            <a:spLocks noGrp="1"/>
          </p:cNvSpPr>
          <p:nvPr>
            <p:ph idx="4294967295"/>
          </p:nvPr>
        </p:nvSpPr>
        <p:spPr>
          <a:xfrm>
            <a:off x="655335" y="1590805"/>
            <a:ext cx="10639064" cy="3757538"/>
          </a:xfrm>
        </p:spPr>
        <p:txBody>
          <a:bodyPr>
            <a:normAutofit lnSpcReduction="10000"/>
          </a:bodyPr>
          <a:lstStyle/>
          <a:p>
            <a:pPr marL="0" indent="0">
              <a:buNone/>
            </a:pPr>
            <a:r>
              <a:rPr lang="en-US" sz="2600" b="1" dirty="0"/>
              <a:t>Census Bureau reputation depends on keeping data confidential. </a:t>
            </a:r>
          </a:p>
          <a:p>
            <a:pPr marL="0" indent="0">
              <a:buNone/>
            </a:pPr>
            <a:r>
              <a:rPr lang="en-US" sz="2600" b="1" dirty="0"/>
              <a:t>We take it very seriously!</a:t>
            </a:r>
          </a:p>
          <a:p>
            <a:pPr marL="0" indent="0">
              <a:buNone/>
            </a:pPr>
            <a:endParaRPr lang="en-US" sz="2600" b="1" dirty="0"/>
          </a:p>
          <a:p>
            <a:pPr>
              <a:spcAft>
                <a:spcPts val="600"/>
              </a:spcAft>
            </a:pPr>
            <a:r>
              <a:rPr lang="en-US" sz="2600" b="1" dirty="0"/>
              <a:t>Federal Law </a:t>
            </a:r>
            <a:r>
              <a:rPr lang="en-US" sz="2600" dirty="0"/>
              <a:t>– Title 13 of the US Code protects the confidentiality of all information</a:t>
            </a:r>
          </a:p>
          <a:p>
            <a:pPr>
              <a:spcAft>
                <a:spcPts val="600"/>
              </a:spcAft>
            </a:pPr>
            <a:r>
              <a:rPr lang="en-US" sz="2600" b="1" dirty="0"/>
              <a:t>Employee Oath </a:t>
            </a:r>
            <a:r>
              <a:rPr lang="en-US" sz="2600" dirty="0"/>
              <a:t>– Protect confidentiality for life.   Penalties if violated can be 5 years in prison and/or $250,000 fine.</a:t>
            </a:r>
          </a:p>
          <a:p>
            <a:r>
              <a:rPr lang="en-US" sz="2600" b="1" dirty="0"/>
              <a:t>Statistical Safeguards </a:t>
            </a:r>
            <a:r>
              <a:rPr lang="en-US" sz="2600" dirty="0"/>
              <a:t>– Ensure that statistics released do not identify individuals.</a:t>
            </a:r>
          </a:p>
          <a:p>
            <a:pPr marL="0" indent="0">
              <a:buNone/>
            </a:pPr>
            <a:endParaRPr lang="en-US" sz="1900" dirty="0"/>
          </a:p>
        </p:txBody>
      </p:sp>
    </p:spTree>
    <p:extLst>
      <p:ext uri="{BB962C8B-B14F-4D97-AF65-F5344CB8AC3E}">
        <p14:creationId xmlns:p14="http://schemas.microsoft.com/office/powerpoint/2010/main" val="322684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How you can play a direct role">
            <a:extLst>
              <a:ext uri="{FF2B5EF4-FFF2-40B4-BE49-F238E27FC236}">
                <a16:creationId xmlns:a16="http://schemas.microsoft.com/office/drawing/2014/main" id="{14791CA1-9A92-EE43-BA02-1C8A22FF28F6}"/>
              </a:ext>
            </a:extLst>
          </p:cNvPr>
          <p:cNvSpPr/>
          <p:nvPr/>
        </p:nvSpPr>
        <p:spPr>
          <a:xfrm>
            <a:off x="438411" y="440400"/>
            <a:ext cx="11448789" cy="53486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p:txBody>
          <a:bodyPr vert="horz" lIns="91440" tIns="45720" rIns="91440" bIns="45720" rtlCol="0" anchor="ctr">
            <a:normAutofit/>
          </a:bodyPr>
          <a:lstStyle/>
          <a:p>
            <a:pPr>
              <a:spcAft>
                <a:spcPts val="600"/>
              </a:spcAft>
              <a:defRPr/>
            </a:pPr>
            <a:fld id="{179954F0-570D-473D-8BE9-EEFDDBC8C7D8}" type="slidenum">
              <a:rPr lang="en-US" sz="1050">
                <a:solidFill>
                  <a:schemeClr val="tx1">
                    <a:alpha val="80000"/>
                  </a:schemeClr>
                </a:solidFill>
              </a:rPr>
              <a:pPr>
                <a:spcAft>
                  <a:spcPts val="600"/>
                </a:spcAft>
                <a:defRPr/>
              </a:pPr>
              <a:t>14</a:t>
            </a:fld>
            <a:endParaRPr lang="en-US" sz="1050" dirty="0">
              <a:solidFill>
                <a:schemeClr val="tx1">
                  <a:alpha val="80000"/>
                </a:schemeClr>
              </a:solidFill>
            </a:endParaRPr>
          </a:p>
        </p:txBody>
      </p:sp>
      <p:sp>
        <p:nvSpPr>
          <p:cNvPr id="6" name="Rectangle 2"/>
          <p:cNvSpPr>
            <a:spLocks noGrp="1" noChangeArrowheads="1"/>
          </p:cNvSpPr>
          <p:nvPr>
            <p:ph type="title" idx="4294967295"/>
          </p:nvPr>
        </p:nvSpPr>
        <p:spPr>
          <a:xfrm>
            <a:off x="704856" y="964585"/>
            <a:ext cx="3494088" cy="49307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r>
              <a:rPr lang="en-US" b="1" dirty="0">
                <a:solidFill>
                  <a:schemeClr val="accent5"/>
                </a:solidFill>
              </a:rPr>
              <a:t>Campus and Local</a:t>
            </a:r>
            <a:br>
              <a:rPr lang="en-US" b="1" dirty="0">
                <a:solidFill>
                  <a:schemeClr val="accent5"/>
                </a:solidFill>
              </a:rPr>
            </a:br>
            <a:r>
              <a:rPr lang="en-US" b="1" dirty="0">
                <a:solidFill>
                  <a:schemeClr val="accent5"/>
                </a:solidFill>
              </a:rPr>
              <a:t>Complete Count Committees:</a:t>
            </a:r>
          </a:p>
        </p:txBody>
      </p:sp>
      <p:sp>
        <p:nvSpPr>
          <p:cNvPr id="8" name="Content Placeholder 2"/>
          <p:cNvSpPr>
            <a:spLocks noGrp="1"/>
          </p:cNvSpPr>
          <p:nvPr>
            <p:ph idx="4294967295"/>
          </p:nvPr>
        </p:nvSpPr>
        <p:spPr>
          <a:xfrm>
            <a:off x="5422106" y="917721"/>
            <a:ext cx="6376987" cy="4930775"/>
          </a:xfrm>
        </p:spPr>
        <p:txBody>
          <a:bodyPr vert="horz" lIns="91440" tIns="45720" rIns="91440" bIns="45720" rtlCol="0" anchor="ctr">
            <a:normAutofit/>
          </a:bodyPr>
          <a:lstStyle/>
          <a:p>
            <a:r>
              <a:rPr lang="en-US" dirty="0"/>
              <a:t>CCCs are one of the core strategic elements of the Partnership program for the 2020 Census</a:t>
            </a:r>
          </a:p>
          <a:p>
            <a:r>
              <a:rPr lang="en-US" dirty="0"/>
              <a:t>CCCs exist to plan and implement locally-based outreach campaigns that raise awareness of the census and ultimately drive participation</a:t>
            </a:r>
          </a:p>
          <a:p>
            <a:r>
              <a:rPr lang="en-US" dirty="0"/>
              <a:t>CCCs are all inclusive and representative of your local community</a:t>
            </a:r>
          </a:p>
        </p:txBody>
      </p:sp>
      <p:sp>
        <p:nvSpPr>
          <p:cNvPr id="3" name="Rectangle 2">
            <a:extLst>
              <a:ext uri="{FF2B5EF4-FFF2-40B4-BE49-F238E27FC236}">
                <a16:creationId xmlns:a16="http://schemas.microsoft.com/office/drawing/2014/main" id="{C78A1CC2-BCEB-4B88-BEC7-696B45CC03FE}"/>
              </a:ext>
            </a:extLst>
          </p:cNvPr>
          <p:cNvSpPr/>
          <p:nvPr/>
        </p:nvSpPr>
        <p:spPr>
          <a:xfrm>
            <a:off x="704856" y="351889"/>
            <a:ext cx="10153642" cy="707886"/>
          </a:xfrm>
          <a:prstGeom prst="rect">
            <a:avLst/>
          </a:prstGeom>
        </p:spPr>
        <p:txBody>
          <a:bodyPr wrap="square">
            <a:spAutoFit/>
          </a:bodyPr>
          <a:lstStyle/>
          <a:p>
            <a:pPr algn="ctr"/>
            <a:r>
              <a:rPr lang="en-US" sz="4000" b="1" dirty="0">
                <a:solidFill>
                  <a:schemeClr val="accent4"/>
                </a:solidFill>
              </a:rPr>
              <a:t>How can you play a direct role</a:t>
            </a:r>
          </a:p>
        </p:txBody>
      </p:sp>
    </p:spTree>
    <p:extLst>
      <p:ext uri="{BB962C8B-B14F-4D97-AF65-F5344CB8AC3E}">
        <p14:creationId xmlns:p14="http://schemas.microsoft.com/office/powerpoint/2010/main" val="235634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3E1721-F4B0-4E52-B8BB-C63FD3083B7A}"/>
              </a:ext>
            </a:extLst>
          </p:cNvPr>
          <p:cNvSpPr>
            <a:spLocks noGrp="1"/>
          </p:cNvSpPr>
          <p:nvPr>
            <p:ph type="sldNum" sz="quarter" idx="11"/>
          </p:nvPr>
        </p:nvSpPr>
        <p:spPr/>
        <p:txBody>
          <a:bodyPr/>
          <a:lstStyle/>
          <a:p>
            <a:pPr>
              <a:defRPr/>
            </a:pPr>
            <a:fld id="{2EE8D35D-99CB-4CDF-98D3-056C8079D5F1}" type="slidenum">
              <a:rPr lang="en-US" smtClean="0"/>
              <a:pPr>
                <a:defRPr/>
              </a:pPr>
              <a:t>15</a:t>
            </a:fld>
            <a:endParaRPr lang="en-US" dirty="0"/>
          </a:p>
        </p:txBody>
      </p:sp>
      <p:pic>
        <p:nvPicPr>
          <p:cNvPr id="3" name="Picture 2" descr="Map of Montana showing the complete count counties for the 2020 census">
            <a:extLst>
              <a:ext uri="{FF2B5EF4-FFF2-40B4-BE49-F238E27FC236}">
                <a16:creationId xmlns:a16="http://schemas.microsoft.com/office/drawing/2014/main" id="{BD1A6F18-8931-4A2E-94B1-F5A46040C0D9}"/>
              </a:ext>
            </a:extLst>
          </p:cNvPr>
          <p:cNvPicPr>
            <a:picLocks noChangeAspect="1"/>
          </p:cNvPicPr>
          <p:nvPr/>
        </p:nvPicPr>
        <p:blipFill rotWithShape="1">
          <a:blip r:embed="rId2"/>
          <a:srcRect b="11709"/>
          <a:stretch/>
        </p:blipFill>
        <p:spPr>
          <a:xfrm>
            <a:off x="2266950" y="375183"/>
            <a:ext cx="7658100" cy="4633803"/>
          </a:xfrm>
          <a:prstGeom prst="rect">
            <a:avLst/>
          </a:prstGeom>
        </p:spPr>
      </p:pic>
      <p:sp>
        <p:nvSpPr>
          <p:cNvPr id="4" name="Rectangle 3">
            <a:extLst>
              <a:ext uri="{FF2B5EF4-FFF2-40B4-BE49-F238E27FC236}">
                <a16:creationId xmlns:a16="http://schemas.microsoft.com/office/drawing/2014/main" id="{8D128A79-C1D1-4AF4-93A3-D12881B82EF8}"/>
              </a:ext>
            </a:extLst>
          </p:cNvPr>
          <p:cNvSpPr/>
          <p:nvPr/>
        </p:nvSpPr>
        <p:spPr>
          <a:xfrm>
            <a:off x="2171177" y="5237136"/>
            <a:ext cx="8200373" cy="369332"/>
          </a:xfrm>
          <a:prstGeom prst="rect">
            <a:avLst/>
          </a:prstGeom>
        </p:spPr>
        <p:txBody>
          <a:bodyPr wrap="square">
            <a:spAutoFit/>
          </a:bodyPr>
          <a:lstStyle/>
          <a:p>
            <a:r>
              <a:rPr lang="en-US" dirty="0">
                <a:hlinkClick r:id="rId3"/>
              </a:rPr>
              <a:t>https://ceic.mt.gov/Census2020/MapofCompleteCountCommittees</a:t>
            </a:r>
            <a:endParaRPr lang="en-US" dirty="0"/>
          </a:p>
        </p:txBody>
      </p:sp>
      <p:sp>
        <p:nvSpPr>
          <p:cNvPr id="5" name="Title 4">
            <a:extLst>
              <a:ext uri="{FF2B5EF4-FFF2-40B4-BE49-F238E27FC236}">
                <a16:creationId xmlns:a16="http://schemas.microsoft.com/office/drawing/2014/main" id="{5FE07EDD-0033-4D84-A362-E407AFFD45B1}"/>
              </a:ext>
            </a:extLst>
          </p:cNvPr>
          <p:cNvSpPr>
            <a:spLocks noGrp="1"/>
          </p:cNvSpPr>
          <p:nvPr>
            <p:ph type="title" idx="4294967295"/>
          </p:nvPr>
        </p:nvSpPr>
        <p:spPr>
          <a:xfrm>
            <a:off x="838200" y="-1325563"/>
            <a:ext cx="10515600" cy="1325563"/>
          </a:xfrm>
        </p:spPr>
        <p:txBody>
          <a:bodyPr vert="horz" wrap="square" lIns="91440" tIns="45720" rIns="91440" bIns="45720" numCol="1" anchor="b" anchorCtr="0" compatLnSpc="1">
            <a:prstTxWarp prst="textNoShape">
              <a:avLst/>
            </a:prstTxWarp>
          </a:bodyPr>
          <a:lstStyle/>
          <a:p>
            <a:r>
              <a:rPr lang="en-US" dirty="0"/>
              <a:t>Census 2020 – Montana’s Complete Count Committees</a:t>
            </a:r>
          </a:p>
        </p:txBody>
      </p:sp>
    </p:spTree>
    <p:extLst>
      <p:ext uri="{BB962C8B-B14F-4D97-AF65-F5344CB8AC3E}">
        <p14:creationId xmlns:p14="http://schemas.microsoft.com/office/powerpoint/2010/main" val="4049005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36249" y="330374"/>
            <a:ext cx="11719502" cy="650096"/>
          </a:xfrm>
        </p:spPr>
        <p:txBody>
          <a:bodyPr anchor="b">
            <a:noAutofit/>
          </a:bodyPr>
          <a:lstStyle/>
          <a:p>
            <a:r>
              <a:rPr lang="en-US" altLang="en-US" sz="3600" b="1" dirty="0">
                <a:latin typeface="+mn-lt"/>
              </a:rPr>
              <a:t>Materials From Census.gov</a:t>
            </a:r>
            <a:endParaRPr lang="en-US" sz="3600" dirty="0">
              <a:latin typeface="+mn-lt"/>
            </a:endParaRPr>
          </a:p>
        </p:txBody>
      </p:sp>
      <p:sp>
        <p:nvSpPr>
          <p:cNvPr id="5" name="Rectangle 4">
            <a:extLst>
              <a:ext uri="{FF2B5EF4-FFF2-40B4-BE49-F238E27FC236}">
                <a16:creationId xmlns:a16="http://schemas.microsoft.com/office/drawing/2014/main" id="{BA229B8C-777A-4AEA-8058-9A74549FB440}"/>
              </a:ext>
            </a:extLst>
          </p:cNvPr>
          <p:cNvSpPr/>
          <p:nvPr/>
        </p:nvSpPr>
        <p:spPr>
          <a:xfrm>
            <a:off x="4405133" y="4715780"/>
            <a:ext cx="4196219" cy="461665"/>
          </a:xfrm>
          <a:prstGeom prst="rect">
            <a:avLst/>
          </a:prstGeom>
        </p:spPr>
        <p:txBody>
          <a:bodyPr wrap="square">
            <a:spAutoFit/>
          </a:bodyPr>
          <a:lstStyle/>
          <a:p>
            <a:r>
              <a:rPr lang="en-US" sz="2400" dirty="0"/>
              <a:t>census.gov/partners/toolkit</a:t>
            </a:r>
          </a:p>
        </p:txBody>
      </p:sp>
      <p:pic>
        <p:nvPicPr>
          <p:cNvPr id="7" name="Picture 6">
            <a:extLst>
              <a:ext uri="{FF2B5EF4-FFF2-40B4-BE49-F238E27FC236}">
                <a16:creationId xmlns:a16="http://schemas.microsoft.com/office/drawing/2014/main" id="{E0136B03-8156-43D4-B552-EC2D7379406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54797" y="2426869"/>
            <a:ext cx="2910840" cy="2224848"/>
          </a:xfrm>
          <a:prstGeom prst="rect">
            <a:avLst/>
          </a:prstGeom>
        </p:spPr>
      </p:pic>
      <p:pic>
        <p:nvPicPr>
          <p:cNvPr id="9" name="Picture 8">
            <a:extLst>
              <a:ext uri="{FF2B5EF4-FFF2-40B4-BE49-F238E27FC236}">
                <a16:creationId xmlns:a16="http://schemas.microsoft.com/office/drawing/2014/main" id="{30040022-12E4-4A6F-BBE1-0F47F079F9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5400000">
            <a:off x="7908264" y="912577"/>
            <a:ext cx="4529871" cy="3354398"/>
          </a:xfrm>
          <a:prstGeom prst="rect">
            <a:avLst/>
          </a:prstGeom>
        </p:spPr>
      </p:pic>
      <p:pic>
        <p:nvPicPr>
          <p:cNvPr id="10" name="Picture 9">
            <a:extLst>
              <a:ext uri="{FF2B5EF4-FFF2-40B4-BE49-F238E27FC236}">
                <a16:creationId xmlns:a16="http://schemas.microsoft.com/office/drawing/2014/main" id="{E9396572-8852-4A94-AD26-1C63E96BA96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1601" y="865056"/>
            <a:ext cx="2088448" cy="2326803"/>
          </a:xfrm>
          <a:prstGeom prst="rect">
            <a:avLst/>
          </a:prstGeom>
        </p:spPr>
      </p:pic>
      <p:sp>
        <p:nvSpPr>
          <p:cNvPr id="11" name="Rectangle 10">
            <a:extLst>
              <a:ext uri="{FF2B5EF4-FFF2-40B4-BE49-F238E27FC236}">
                <a16:creationId xmlns:a16="http://schemas.microsoft.com/office/drawing/2014/main" id="{CABDE4A6-9021-402D-9110-AB1D55377114}"/>
              </a:ext>
            </a:extLst>
          </p:cNvPr>
          <p:cNvSpPr/>
          <p:nvPr/>
        </p:nvSpPr>
        <p:spPr>
          <a:xfrm>
            <a:off x="236249" y="3214930"/>
            <a:ext cx="4769069" cy="461665"/>
          </a:xfrm>
          <a:prstGeom prst="rect">
            <a:avLst/>
          </a:prstGeom>
        </p:spPr>
        <p:txBody>
          <a:bodyPr wrap="square">
            <a:spAutoFit/>
          </a:bodyPr>
          <a:lstStyle/>
          <a:p>
            <a:r>
              <a:rPr lang="en-US" sz="2400" dirty="0"/>
              <a:t>census.gov/programs-surveys</a:t>
            </a:r>
          </a:p>
        </p:txBody>
      </p:sp>
    </p:spTree>
    <p:extLst>
      <p:ext uri="{BB962C8B-B14F-4D97-AF65-F5344CB8AC3E}">
        <p14:creationId xmlns:p14="http://schemas.microsoft.com/office/powerpoint/2010/main" val="108061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2B0AEF6-46D2-4F3E-B446-33B31024791F}"/>
              </a:ext>
            </a:extLst>
          </p:cNvPr>
          <p:cNvSpPr txBox="1">
            <a:spLocks/>
          </p:cNvSpPr>
          <p:nvPr/>
        </p:nvSpPr>
        <p:spPr>
          <a:xfrm>
            <a:off x="838200" y="365125"/>
            <a:ext cx="10515600" cy="1325563"/>
          </a:xfrm>
          <a:prstGeom prst="rect">
            <a:avLst/>
          </a:prstGeom>
        </p:spPr>
        <p:txBody>
          <a:bodyPr>
            <a:normAutofit fontScale="97500"/>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b="1" dirty="0"/>
              <a:t>State CCC Website </a:t>
            </a:r>
            <a:br>
              <a:rPr lang="en-US" dirty="0"/>
            </a:br>
            <a:r>
              <a:rPr lang="en-US" sz="3300" b="1" u="sng" dirty="0">
                <a:solidFill>
                  <a:schemeClr val="accent6"/>
                </a:solidFill>
              </a:rPr>
              <a:t>CENSUS.MT.GOV</a:t>
            </a:r>
          </a:p>
          <a:p>
            <a:pPr algn="ctr"/>
            <a:endParaRPr lang="en-US" b="1" dirty="0"/>
          </a:p>
        </p:txBody>
      </p:sp>
      <p:sp>
        <p:nvSpPr>
          <p:cNvPr id="6" name="Content Placeholder 4">
            <a:extLst>
              <a:ext uri="{FF2B5EF4-FFF2-40B4-BE49-F238E27FC236}">
                <a16:creationId xmlns:a16="http://schemas.microsoft.com/office/drawing/2014/main" id="{AD199346-ED09-42FE-93E3-864395019FCB}"/>
              </a:ext>
            </a:extLst>
          </p:cNvPr>
          <p:cNvSpPr txBox="1">
            <a:spLocks/>
          </p:cNvSpPr>
          <p:nvPr/>
        </p:nvSpPr>
        <p:spPr>
          <a:xfrm>
            <a:off x="313152" y="1571003"/>
            <a:ext cx="5181600" cy="4544649"/>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Downloadable Materials for CCC / Educators’ use – talking points, presentations, logos, flyers, brochures, videos – </a:t>
            </a:r>
            <a:r>
              <a:rPr lang="en-US" b="1" dirty="0"/>
              <a:t>coming soon!</a:t>
            </a:r>
          </a:p>
          <a:p>
            <a:r>
              <a:rPr lang="en-US" dirty="0"/>
              <a:t>Calendar of Events</a:t>
            </a:r>
          </a:p>
          <a:p>
            <a:r>
              <a:rPr lang="en-US" dirty="0"/>
              <a:t>State CCC members, minutes, plans</a:t>
            </a:r>
          </a:p>
          <a:p>
            <a:r>
              <a:rPr lang="en-US" dirty="0"/>
              <a:t>Map of MT CCCs</a:t>
            </a:r>
          </a:p>
        </p:txBody>
      </p:sp>
      <p:pic>
        <p:nvPicPr>
          <p:cNvPr id="7" name="Content Placeholder 15">
            <a:extLst>
              <a:ext uri="{FF2B5EF4-FFF2-40B4-BE49-F238E27FC236}">
                <a16:creationId xmlns:a16="http://schemas.microsoft.com/office/drawing/2014/main" id="{D3EB4466-FFD0-4C07-90F2-6C4082E9EC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40740" y="1443118"/>
            <a:ext cx="5725791" cy="4150204"/>
          </a:xfrm>
          <a:prstGeom prst="rect">
            <a:avLst/>
          </a:prstGeom>
        </p:spPr>
      </p:pic>
      <p:sp>
        <p:nvSpPr>
          <p:cNvPr id="2" name="Title 1">
            <a:extLst>
              <a:ext uri="{FF2B5EF4-FFF2-40B4-BE49-F238E27FC236}">
                <a16:creationId xmlns:a16="http://schemas.microsoft.com/office/drawing/2014/main" id="{293646C1-01DB-498E-87AE-36B19E9B5695}"/>
              </a:ext>
            </a:extLst>
          </p:cNvPr>
          <p:cNvSpPr>
            <a:spLocks noGrp="1"/>
          </p:cNvSpPr>
          <p:nvPr>
            <p:ph type="title" idx="4294967295"/>
          </p:nvPr>
        </p:nvSpPr>
        <p:spPr>
          <a:xfrm>
            <a:off x="838200" y="-1325563"/>
            <a:ext cx="10515600" cy="1325563"/>
          </a:xfrm>
        </p:spPr>
        <p:txBody>
          <a:bodyPr vert="horz" wrap="square" lIns="91440" tIns="45720" rIns="91440" bIns="45720" numCol="1" anchor="b" anchorCtr="0" compatLnSpc="1">
            <a:prstTxWarp prst="textNoShape">
              <a:avLst/>
            </a:prstTxWarp>
          </a:bodyPr>
          <a:lstStyle/>
          <a:p>
            <a:r>
              <a:rPr lang="en-US" dirty="0"/>
              <a:t>State CCC Website</a:t>
            </a:r>
          </a:p>
        </p:txBody>
      </p:sp>
    </p:spTree>
    <p:extLst>
      <p:ext uri="{BB962C8B-B14F-4D97-AF65-F5344CB8AC3E}">
        <p14:creationId xmlns:p14="http://schemas.microsoft.com/office/powerpoint/2010/main" val="953393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209164" y="1217871"/>
            <a:ext cx="8004488" cy="4925198"/>
          </a:xfrm>
        </p:spPr>
        <p:txBody>
          <a:bodyPr/>
          <a:lstStyle/>
          <a:p>
            <a:pPr eaLnBrk="1" hangingPunct="1"/>
            <a:r>
              <a:rPr lang="en-US" b="1" dirty="0">
                <a:cs typeface="Arial" charset="0"/>
              </a:rPr>
              <a:t>Talk: </a:t>
            </a:r>
            <a:r>
              <a:rPr lang="en-US" dirty="0">
                <a:cs typeface="Arial" charset="0"/>
              </a:rPr>
              <a:t>Promote discussion about the 2020 Census and emphasize the benefits of participation.  </a:t>
            </a:r>
          </a:p>
          <a:p>
            <a:pPr eaLnBrk="1" hangingPunct="1">
              <a:buFontTx/>
              <a:buNone/>
            </a:pPr>
            <a:endParaRPr lang="en-US" dirty="0">
              <a:cs typeface="Arial" charset="0"/>
            </a:endParaRPr>
          </a:p>
          <a:p>
            <a:pPr eaLnBrk="1" hangingPunct="1"/>
            <a:r>
              <a:rPr lang="en-US" b="1" dirty="0">
                <a:cs typeface="Arial" charset="0"/>
              </a:rPr>
              <a:t>Reassure: </a:t>
            </a:r>
            <a:r>
              <a:rPr lang="en-US" dirty="0">
                <a:cs typeface="Arial" charset="0"/>
              </a:rPr>
              <a:t>By law, the Census Bureau cannot share respondents’ answers with anyone, including other federal agencies and law enforcement entities. All Census Bureau employees take an oath of non-disclosure and are sworn for life to protect the confidentiality of the data. The penalty for unlawful disclosure is a fine of up to $250,000 or imprisonment of up to five years, or both.</a:t>
            </a:r>
          </a:p>
          <a:p>
            <a:pPr eaLnBrk="1" hangingPunct="1"/>
            <a:endParaRPr lang="en-US" sz="1500" dirty="0">
              <a:cs typeface="Arial" charset="0"/>
            </a:endParaRPr>
          </a:p>
          <a:p>
            <a:pPr marL="0" indent="0">
              <a:buNone/>
            </a:pPr>
            <a:endParaRPr lang="en-US" sz="1500" b="1" dirty="0">
              <a:cs typeface="Arial" charset="0"/>
            </a:endParaRPr>
          </a:p>
          <a:p>
            <a:pPr eaLnBrk="1" hangingPunct="1">
              <a:buFontTx/>
              <a:buNone/>
            </a:pPr>
            <a:endParaRPr lang="en-US" sz="1600" b="1" dirty="0">
              <a:cs typeface="Arial" charset="0"/>
            </a:endParaRPr>
          </a:p>
          <a:p>
            <a:pPr eaLnBrk="1" hangingPunct="1">
              <a:buFontTx/>
              <a:buNone/>
            </a:pPr>
            <a:r>
              <a:rPr lang="en-US" sz="2400" dirty="0">
                <a:cs typeface="Arial" charset="0"/>
              </a:rPr>
              <a:t>	</a:t>
            </a:r>
          </a:p>
        </p:txBody>
      </p:sp>
      <p:sp>
        <p:nvSpPr>
          <p:cNvPr id="14338" name="Title 1"/>
          <p:cNvSpPr>
            <a:spLocks noGrp="1"/>
          </p:cNvSpPr>
          <p:nvPr>
            <p:ph type="title"/>
          </p:nvPr>
        </p:nvSpPr>
        <p:spPr>
          <a:xfrm>
            <a:off x="447039" y="197485"/>
            <a:ext cx="9458959" cy="639763"/>
          </a:xfrm>
        </p:spPr>
        <p:txBody>
          <a:bodyPr/>
          <a:lstStyle/>
          <a:p>
            <a:pPr eaLnBrk="1" hangingPunct="1"/>
            <a:br>
              <a:rPr lang="en-US" sz="3600" b="1" dirty="0">
                <a:solidFill>
                  <a:schemeClr val="accent4"/>
                </a:solidFill>
              </a:rPr>
            </a:br>
            <a:r>
              <a:rPr lang="en-US" sz="3600" b="1" dirty="0">
                <a:solidFill>
                  <a:schemeClr val="accent4"/>
                </a:solidFill>
              </a:rPr>
              <a:t>What You Can Do to Promote the 2020 Census</a:t>
            </a:r>
          </a:p>
        </p:txBody>
      </p:sp>
      <p:pic>
        <p:nvPicPr>
          <p:cNvPr id="6" name="Picture 5">
            <a:extLst>
              <a:ext uri="{FF2B5EF4-FFF2-40B4-BE49-F238E27FC236}">
                <a16:creationId xmlns:a16="http://schemas.microsoft.com/office/drawing/2014/main" id="{F740C033-5E9D-4F03-8844-1C5DDF57DD4E}"/>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86475" y="3424238"/>
            <a:ext cx="19050" cy="9525"/>
          </a:xfrm>
          <a:prstGeom prst="rect">
            <a:avLst/>
          </a:prstGeom>
        </p:spPr>
      </p:pic>
      <p:pic>
        <p:nvPicPr>
          <p:cNvPr id="2050" name="Picture 2" descr="Image result for US flag montana">
            <a:extLst>
              <a:ext uri="{FF2B5EF4-FFF2-40B4-BE49-F238E27FC236}">
                <a16:creationId xmlns:a16="http://schemas.microsoft.com/office/drawing/2014/main" id="{F6C1CA3D-D1ED-4B76-BBCC-34719C64FF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9859" y="1776815"/>
            <a:ext cx="3347085" cy="19036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1BEB2A-3F47-4847-A7D3-B233ED396A82}"/>
              </a:ext>
            </a:extLst>
          </p:cNvPr>
          <p:cNvSpPr txBox="1"/>
          <p:nvPr/>
        </p:nvSpPr>
        <p:spPr>
          <a:xfrm>
            <a:off x="384042" y="978024"/>
            <a:ext cx="7782928" cy="5109091"/>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US" sz="2800" b="1" dirty="0">
                <a:cs typeface="Arial" charset="0"/>
              </a:rPr>
              <a:t>Host: </a:t>
            </a:r>
            <a:r>
              <a:rPr lang="en-US" sz="2800" dirty="0">
                <a:solidFill>
                  <a:srgbClr val="FF0000"/>
                </a:solidFill>
                <a:cs typeface="Arial" charset="0"/>
              </a:rPr>
              <a:t>Be part of your local CCC.</a:t>
            </a:r>
            <a:r>
              <a:rPr lang="en-US" sz="2800" dirty="0">
                <a:cs typeface="Arial" charset="0"/>
              </a:rPr>
              <a:t> Invite us (Federal or State Partners) to events in your community.  Request Census materials and our portable display for your community.  Volunteer to record a radio PSA to be aired on YOUR local radio stations.  Host a Census awareness event.  Commit to do at least ONE THING to get us closer to a complete count!</a:t>
            </a:r>
          </a:p>
          <a:p>
            <a:pPr marL="342900" indent="-342900" eaLnBrk="1" hangingPunct="1">
              <a:buFont typeface="Arial" panose="020B0604020202020204" pitchFamily="34" charset="0"/>
              <a:buChar char="•"/>
            </a:pPr>
            <a:endParaRPr lang="en-US" sz="2800" dirty="0">
              <a:cs typeface="Arial" charset="0"/>
            </a:endParaRPr>
          </a:p>
          <a:p>
            <a:pPr marL="342900" indent="-342900" eaLnBrk="1" hangingPunct="1">
              <a:buFont typeface="Arial" panose="020B0604020202020204" pitchFamily="34" charset="0"/>
              <a:buChar char="•"/>
            </a:pPr>
            <a:r>
              <a:rPr lang="en-US" sz="2800" b="1" dirty="0">
                <a:cs typeface="Arial" charset="0"/>
              </a:rPr>
              <a:t>Encourage: </a:t>
            </a:r>
            <a:r>
              <a:rPr lang="en-US" sz="2800" dirty="0">
                <a:cs typeface="Arial" charset="0"/>
              </a:rPr>
              <a:t>Participation in the census is easy, important and safe, and participation is vital. </a:t>
            </a:r>
            <a:endParaRPr lang="en-US" sz="2800" b="1" dirty="0">
              <a:solidFill>
                <a:srgbClr val="FF0000"/>
              </a:solidFill>
              <a:cs typeface="Arial" charset="0"/>
            </a:endParaRPr>
          </a:p>
          <a:p>
            <a:endParaRPr lang="en-US" dirty="0"/>
          </a:p>
        </p:txBody>
      </p:sp>
      <p:sp>
        <p:nvSpPr>
          <p:cNvPr id="6" name="Title 1">
            <a:extLst>
              <a:ext uri="{FF2B5EF4-FFF2-40B4-BE49-F238E27FC236}">
                <a16:creationId xmlns:a16="http://schemas.microsoft.com/office/drawing/2014/main" id="{42239D87-2669-463D-8BDB-E91BCDC5EFC7}"/>
              </a:ext>
            </a:extLst>
          </p:cNvPr>
          <p:cNvSpPr txBox="1">
            <a:spLocks/>
          </p:cNvSpPr>
          <p:nvPr/>
        </p:nvSpPr>
        <p:spPr>
          <a:xfrm>
            <a:off x="653143" y="228601"/>
            <a:ext cx="9445897" cy="6397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3600" b="1" kern="0" dirty="0">
                <a:solidFill>
                  <a:schemeClr val="accent4"/>
                </a:solidFill>
              </a:rPr>
              <a:t>What You Can Do to Promote the 2020 Census</a:t>
            </a:r>
          </a:p>
        </p:txBody>
      </p:sp>
      <p:pic>
        <p:nvPicPr>
          <p:cNvPr id="7" name="Picture 2" descr="Image result for US flag montana">
            <a:extLst>
              <a:ext uri="{FF2B5EF4-FFF2-40B4-BE49-F238E27FC236}">
                <a16:creationId xmlns:a16="http://schemas.microsoft.com/office/drawing/2014/main" id="{77EAE09E-06A5-49E0-B8F7-B3E0745E5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167" y="2318300"/>
            <a:ext cx="3347085" cy="1903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9D57E0-A715-4B94-A1B8-736469B9BB91}"/>
              </a:ext>
            </a:extLst>
          </p:cNvPr>
          <p:cNvSpPr>
            <a:spLocks noGrp="1"/>
          </p:cNvSpPr>
          <p:nvPr>
            <p:ph type="title" idx="4294967295"/>
          </p:nvPr>
        </p:nvSpPr>
        <p:spPr>
          <a:xfrm>
            <a:off x="838200" y="-1325563"/>
            <a:ext cx="10515600" cy="1325563"/>
          </a:xfrm>
        </p:spPr>
        <p:txBody>
          <a:bodyPr vert="horz" wrap="square" lIns="91440" tIns="45720" rIns="91440" bIns="45720" numCol="1" anchor="b" anchorCtr="0" compatLnSpc="1">
            <a:prstTxWarp prst="textNoShape">
              <a:avLst/>
            </a:prstTxWarp>
          </a:bodyPr>
          <a:lstStyle/>
          <a:p>
            <a:r>
              <a:rPr lang="en-US" dirty="0"/>
              <a:t>What you can do to promote the 2020 census</a:t>
            </a:r>
          </a:p>
        </p:txBody>
      </p:sp>
    </p:spTree>
    <p:extLst>
      <p:ext uri="{BB962C8B-B14F-4D97-AF65-F5344CB8AC3E}">
        <p14:creationId xmlns:p14="http://schemas.microsoft.com/office/powerpoint/2010/main" val="259453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Contact information for Montana Census team">
            <a:extLst>
              <a:ext uri="{FF2B5EF4-FFF2-40B4-BE49-F238E27FC236}">
                <a16:creationId xmlns:a16="http://schemas.microsoft.com/office/drawing/2014/main" id="{A7EE2AB6-619C-4048-A462-B5B26B149C10}"/>
              </a:ext>
            </a:extLst>
          </p:cNvPr>
          <p:cNvSpPr/>
          <p:nvPr/>
        </p:nvSpPr>
        <p:spPr>
          <a:xfrm>
            <a:off x="371605" y="509075"/>
            <a:ext cx="11448789" cy="486808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96C476D4-665E-4772-9E80-1A45A591CB10}"/>
              </a:ext>
            </a:extLst>
          </p:cNvPr>
          <p:cNvSpPr>
            <a:spLocks noGrp="1"/>
          </p:cNvSpPr>
          <p:nvPr>
            <p:ph type="title" idx="4294967295"/>
          </p:nvPr>
        </p:nvSpPr>
        <p:spPr>
          <a:xfrm>
            <a:off x="438411" y="281325"/>
            <a:ext cx="8423275" cy="1008566"/>
          </a:xfrm>
        </p:spPr>
        <p:txBody>
          <a:bodyPr vert="horz" lIns="91440" tIns="45720" rIns="91440" bIns="45720" rtlCol="0" anchor="ctr">
            <a:normAutofit/>
          </a:bodyPr>
          <a:lstStyle/>
          <a:p>
            <a:pPr marL="11206" marR="4483" indent="-228600"/>
            <a:r>
              <a:rPr lang="en-US" sz="4000" b="1" spc="-22" dirty="0"/>
              <a:t>2020 Census: Team Montana</a:t>
            </a:r>
            <a:endParaRPr lang="en-US" sz="2800" dirty="0"/>
          </a:p>
        </p:txBody>
      </p:sp>
      <p:pic>
        <p:nvPicPr>
          <p:cNvPr id="18" name="Content Placeholder 10">
            <a:extLst>
              <a:ext uri="{FF2B5EF4-FFF2-40B4-BE49-F238E27FC236}">
                <a16:creationId xmlns:a16="http://schemas.microsoft.com/office/drawing/2014/main" id="{44575C1A-9966-4E3D-9C24-A7BC3677012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350" y="5720198"/>
            <a:ext cx="1882532" cy="941267"/>
          </a:xfrm>
          <a:prstGeom prst="rect">
            <a:avLst/>
          </a:prstGeom>
        </p:spPr>
      </p:pic>
      <p:sp>
        <p:nvSpPr>
          <p:cNvPr id="4" name="Rectangle 3">
            <a:extLst>
              <a:ext uri="{FF2B5EF4-FFF2-40B4-BE49-F238E27FC236}">
                <a16:creationId xmlns:a16="http://schemas.microsoft.com/office/drawing/2014/main" id="{E3A5CBD3-C702-4D3A-BAED-2AE53E688DAA}"/>
              </a:ext>
            </a:extLst>
          </p:cNvPr>
          <p:cNvSpPr/>
          <p:nvPr/>
        </p:nvSpPr>
        <p:spPr>
          <a:xfrm>
            <a:off x="438411" y="1320168"/>
            <a:ext cx="5441500" cy="2893100"/>
          </a:xfrm>
          <a:prstGeom prst="rect">
            <a:avLst/>
          </a:prstGeom>
        </p:spPr>
        <p:txBody>
          <a:bodyPr wrap="square">
            <a:spAutoFit/>
          </a:bodyPr>
          <a:lstStyle/>
          <a:p>
            <a:pPr marL="0" marR="0">
              <a:spcBef>
                <a:spcPts val="0"/>
              </a:spcBef>
              <a:spcAft>
                <a:spcPts val="0"/>
              </a:spcAft>
            </a:pPr>
            <a:r>
              <a:rPr lang="en-US" sz="2600" dirty="0">
                <a:solidFill>
                  <a:srgbClr val="000000"/>
                </a:solidFill>
                <a:ea typeface="Calibri" panose="020F0502020204030204" pitchFamily="34" charset="0"/>
              </a:rPr>
              <a:t>Jeri Bucy</a:t>
            </a:r>
          </a:p>
          <a:p>
            <a:pPr marL="0" marR="0">
              <a:spcBef>
                <a:spcPts val="0"/>
              </a:spcBef>
              <a:spcAft>
                <a:spcPts val="0"/>
              </a:spcAft>
            </a:pPr>
            <a:r>
              <a:rPr lang="en-US" sz="2600" dirty="0">
                <a:solidFill>
                  <a:srgbClr val="000000"/>
                </a:solidFill>
                <a:ea typeface="Calibri" panose="020F0502020204030204" pitchFamily="34" charset="0"/>
              </a:rPr>
              <a:t>Montana Partnership Specialist</a:t>
            </a:r>
            <a:endParaRPr lang="en-US" sz="2600" dirty="0">
              <a:ea typeface="Calibri" panose="020F0502020204030204" pitchFamily="34" charset="0"/>
            </a:endParaRPr>
          </a:p>
          <a:p>
            <a:pPr marL="0" marR="0">
              <a:spcBef>
                <a:spcPts val="0"/>
              </a:spcBef>
              <a:spcAft>
                <a:spcPts val="0"/>
              </a:spcAft>
            </a:pPr>
            <a:r>
              <a:rPr lang="en-US" sz="2600" dirty="0">
                <a:solidFill>
                  <a:srgbClr val="000000"/>
                </a:solidFill>
                <a:ea typeface="Calibri" panose="020F0502020204030204" pitchFamily="34" charset="0"/>
              </a:rPr>
              <a:t>Dallas Regional Census Office/Field Division/Denver Region</a:t>
            </a:r>
            <a:endParaRPr lang="en-US" sz="2600" dirty="0">
              <a:ea typeface="Calibri" panose="020F0502020204030204" pitchFamily="34" charset="0"/>
            </a:endParaRPr>
          </a:p>
          <a:p>
            <a:pPr marL="0" marR="0">
              <a:spcBef>
                <a:spcPts val="0"/>
              </a:spcBef>
              <a:spcAft>
                <a:spcPts val="0"/>
              </a:spcAft>
            </a:pPr>
            <a:r>
              <a:rPr lang="en-US" sz="2600" dirty="0">
                <a:solidFill>
                  <a:srgbClr val="000000"/>
                </a:solidFill>
                <a:ea typeface="Calibri" panose="020F0502020204030204" pitchFamily="34" charset="0"/>
              </a:rPr>
              <a:t>U.S. Census Bureau</a:t>
            </a:r>
            <a:endParaRPr lang="en-US" sz="2600" dirty="0">
              <a:ea typeface="Calibri" panose="020F0502020204030204" pitchFamily="34" charset="0"/>
            </a:endParaRPr>
          </a:p>
          <a:p>
            <a:pPr marL="0" marR="0">
              <a:spcBef>
                <a:spcPts val="0"/>
              </a:spcBef>
              <a:spcAft>
                <a:spcPts val="0"/>
              </a:spcAft>
            </a:pPr>
            <a:r>
              <a:rPr lang="en-US" sz="2600" dirty="0">
                <a:solidFill>
                  <a:srgbClr val="000000"/>
                </a:solidFill>
                <a:ea typeface="Calibri" panose="020F0502020204030204" pitchFamily="34" charset="0"/>
              </a:rPr>
              <a:t>M: (406) 302-2227</a:t>
            </a:r>
            <a:endParaRPr lang="en-US" sz="2600" dirty="0">
              <a:ea typeface="Calibri" panose="020F0502020204030204" pitchFamily="34" charset="0"/>
            </a:endParaRPr>
          </a:p>
          <a:p>
            <a:pPr marL="0" marR="0">
              <a:spcBef>
                <a:spcPts val="0"/>
              </a:spcBef>
              <a:spcAft>
                <a:spcPts val="0"/>
              </a:spcAft>
            </a:pPr>
            <a:r>
              <a:rPr lang="en-US" sz="2600" dirty="0">
                <a:solidFill>
                  <a:srgbClr val="4472C4"/>
                </a:solidFill>
                <a:ea typeface="Calibri" panose="020F0502020204030204" pitchFamily="34" charset="0"/>
                <a:hlinkClick r:id="rId4"/>
              </a:rPr>
              <a:t>census.gov</a:t>
            </a:r>
            <a:r>
              <a:rPr lang="en-US" sz="2600" dirty="0">
                <a:solidFill>
                  <a:srgbClr val="000000"/>
                </a:solidFill>
                <a:ea typeface="Calibri" panose="020F0502020204030204" pitchFamily="34" charset="0"/>
              </a:rPr>
              <a:t>  |  </a:t>
            </a:r>
            <a:r>
              <a:rPr lang="en-US" sz="2600" dirty="0">
                <a:solidFill>
                  <a:srgbClr val="4472C4"/>
                </a:solidFill>
                <a:ea typeface="Calibri" panose="020F0502020204030204" pitchFamily="34" charset="0"/>
                <a:hlinkClick r:id="rId5"/>
              </a:rPr>
              <a:t>@uscensusbureau</a:t>
            </a:r>
            <a:endParaRPr lang="en-US" sz="2600" dirty="0">
              <a:ea typeface="Calibri" panose="020F0502020204030204" pitchFamily="34" charset="0"/>
            </a:endParaRPr>
          </a:p>
        </p:txBody>
      </p:sp>
      <p:sp>
        <p:nvSpPr>
          <p:cNvPr id="6" name="Rectangle 5">
            <a:extLst>
              <a:ext uri="{FF2B5EF4-FFF2-40B4-BE49-F238E27FC236}">
                <a16:creationId xmlns:a16="http://schemas.microsoft.com/office/drawing/2014/main" id="{8D7D571D-495B-4C53-9DC8-9A24F8CB603A}"/>
              </a:ext>
            </a:extLst>
          </p:cNvPr>
          <p:cNvSpPr/>
          <p:nvPr/>
        </p:nvSpPr>
        <p:spPr>
          <a:xfrm>
            <a:off x="5686816" y="1299656"/>
            <a:ext cx="6200384" cy="4147289"/>
          </a:xfrm>
          <a:prstGeom prst="rect">
            <a:avLst/>
          </a:prstGeom>
        </p:spPr>
        <p:txBody>
          <a:bodyPr wrap="square">
            <a:spAutoFit/>
          </a:bodyPr>
          <a:lstStyle/>
          <a:p>
            <a:pPr marL="0" marR="0">
              <a:spcBef>
                <a:spcPts val="0"/>
              </a:spcBef>
              <a:spcAft>
                <a:spcPts val="900"/>
              </a:spcAft>
            </a:pPr>
            <a:r>
              <a:rPr lang="en-US" sz="2600" dirty="0">
                <a:solidFill>
                  <a:srgbClr val="000000"/>
                </a:solidFill>
              </a:rPr>
              <a:t>Research &amp; Information Services Montana Dept. of Commerce</a:t>
            </a:r>
          </a:p>
          <a:p>
            <a:pPr marL="0" marR="0">
              <a:spcBef>
                <a:spcPts val="0"/>
              </a:spcBef>
              <a:spcAft>
                <a:spcPts val="0"/>
              </a:spcAft>
            </a:pPr>
            <a:r>
              <a:rPr lang="en-US" sz="2600" dirty="0">
                <a:solidFill>
                  <a:srgbClr val="000000"/>
                </a:solidFill>
              </a:rPr>
              <a:t>Bureau Chief: Mary Craigle | </a:t>
            </a:r>
            <a:r>
              <a:rPr lang="en-US" sz="2600" dirty="0">
                <a:ea typeface="Times New Roman" panose="02020603050405020304" pitchFamily="18" charset="0"/>
              </a:rPr>
              <a:t>406.841.2742 </a:t>
            </a:r>
          </a:p>
          <a:p>
            <a:pPr marL="0" marR="0">
              <a:spcBef>
                <a:spcPts val="0"/>
              </a:spcBef>
              <a:spcAft>
                <a:spcPts val="0"/>
              </a:spcAft>
              <a:tabLst>
                <a:tab pos="1377950" algn="l"/>
              </a:tabLst>
            </a:pPr>
            <a:r>
              <a:rPr lang="en-US" sz="2600" dirty="0">
                <a:ea typeface="Times New Roman" panose="02020603050405020304" pitchFamily="18" charset="0"/>
                <a:hlinkClick r:id="rId6"/>
              </a:rPr>
              <a:t>Mary.Craigle@mt.gov</a:t>
            </a:r>
            <a:endParaRPr lang="en-US" sz="2600" dirty="0">
              <a:ea typeface="Times New Roman" panose="02020603050405020304" pitchFamily="18" charset="0"/>
            </a:endParaRPr>
          </a:p>
          <a:p>
            <a:pPr marL="0" marR="0">
              <a:spcBef>
                <a:spcPts val="0"/>
              </a:spcBef>
              <a:spcAft>
                <a:spcPts val="900"/>
              </a:spcAft>
              <a:tabLst>
                <a:tab pos="1377950" algn="l"/>
              </a:tabLst>
            </a:pPr>
            <a:endParaRPr lang="en-US" sz="2600" dirty="0">
              <a:ea typeface="Times New Roman" panose="02020603050405020304" pitchFamily="18" charset="0"/>
            </a:endParaRPr>
          </a:p>
          <a:p>
            <a:pPr>
              <a:spcBef>
                <a:spcPts val="0"/>
              </a:spcBef>
              <a:spcAft>
                <a:spcPts val="600"/>
              </a:spcAft>
              <a:tabLst>
                <a:tab pos="1377950" algn="l"/>
              </a:tabLst>
            </a:pPr>
            <a:r>
              <a:rPr lang="en-US" sz="2600" dirty="0">
                <a:ea typeface="Times New Roman" panose="02020603050405020304" pitchFamily="18" charset="0"/>
              </a:rPr>
              <a:t>Communications: Cassidy Blanton |406.841.2543  </a:t>
            </a:r>
            <a:r>
              <a:rPr lang="en-US" sz="2600" dirty="0">
                <a:ea typeface="Times New Roman" panose="02020603050405020304" pitchFamily="18" charset="0"/>
                <a:hlinkClick r:id="rId7"/>
              </a:rPr>
              <a:t>Cassidy.Blanton@mt.gov</a:t>
            </a:r>
            <a:endParaRPr lang="en-US" sz="2600" dirty="0">
              <a:ea typeface="Times New Roman" panose="02020603050405020304" pitchFamily="18" charset="0"/>
            </a:endParaRPr>
          </a:p>
          <a:p>
            <a:pPr marL="0" marR="0">
              <a:spcBef>
                <a:spcPts val="0"/>
              </a:spcBef>
              <a:spcAft>
                <a:spcPts val="0"/>
              </a:spcAft>
              <a:tabLst>
                <a:tab pos="1377950" algn="l"/>
              </a:tabLst>
            </a:pPr>
            <a:r>
              <a:rPr lang="en-US" sz="2600" u="sng" dirty="0">
                <a:solidFill>
                  <a:srgbClr val="4472C4"/>
                </a:solidFill>
              </a:rPr>
              <a:t>CENSUS.MT.GOV</a:t>
            </a:r>
            <a:r>
              <a:rPr lang="en-US" sz="2600" dirty="0">
                <a:solidFill>
                  <a:srgbClr val="000000"/>
                </a:solidFill>
                <a:ea typeface="Calibri" panose="020F0502020204030204" pitchFamily="34" charset="0"/>
              </a:rPr>
              <a:t> |  </a:t>
            </a:r>
            <a:r>
              <a:rPr lang="en-US" sz="2600" u="sng" dirty="0">
                <a:solidFill>
                  <a:srgbClr val="4472C4"/>
                </a:solidFill>
                <a:ea typeface="Calibri" panose="020F0502020204030204" pitchFamily="34" charset="0"/>
              </a:rPr>
              <a:t>COMMERCE.MT.GOV</a:t>
            </a:r>
            <a:endParaRPr lang="en-US" sz="2600" u="sng" dirty="0">
              <a:solidFill>
                <a:srgbClr val="4472C4"/>
              </a:solidFill>
            </a:endParaRPr>
          </a:p>
          <a:p>
            <a:pPr marL="0" marR="0">
              <a:spcBef>
                <a:spcPts val="0"/>
              </a:spcBef>
              <a:spcAft>
                <a:spcPts val="0"/>
              </a:spcAft>
            </a:pPr>
            <a:endParaRPr lang="en-US" sz="2800" dirty="0">
              <a:solidFill>
                <a:srgbClr val="4472C4"/>
              </a:solidFill>
            </a:endParaRPr>
          </a:p>
        </p:txBody>
      </p:sp>
      <p:sp>
        <p:nvSpPr>
          <p:cNvPr id="7" name="Rectangle 6">
            <a:extLst>
              <a:ext uri="{FF2B5EF4-FFF2-40B4-BE49-F238E27FC236}">
                <a16:creationId xmlns:a16="http://schemas.microsoft.com/office/drawing/2014/main" id="{FF3B78C5-D7F1-4A0D-8199-CB591A5EC093}"/>
              </a:ext>
              <a:ext uri="{C183D7F6-B498-43B3-948B-1728B52AA6E4}">
                <adec:decorative xmlns:adec="http://schemas.microsoft.com/office/drawing/2017/decorative" val="1"/>
              </a:ext>
            </a:extLst>
          </p:cNvPr>
          <p:cNvSpPr/>
          <p:nvPr/>
        </p:nvSpPr>
        <p:spPr>
          <a:xfrm>
            <a:off x="270118" y="5524500"/>
            <a:ext cx="11921882" cy="133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10">
            <a:extLst>
              <a:ext uri="{FF2B5EF4-FFF2-40B4-BE49-F238E27FC236}">
                <a16:creationId xmlns:a16="http://schemas.microsoft.com/office/drawing/2014/main" id="{C038ED26-1768-4B6A-AEEF-FBDBF4FE0BDB}"/>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6711" y="5378987"/>
            <a:ext cx="2727039" cy="1363520"/>
          </a:xfrm>
          <a:prstGeom prst="rect">
            <a:avLst/>
          </a:prstGeom>
        </p:spPr>
      </p:pic>
      <p:sp>
        <p:nvSpPr>
          <p:cNvPr id="15" name="Slide Number Placeholder 5">
            <a:extLst>
              <a:ext uri="{FF2B5EF4-FFF2-40B4-BE49-F238E27FC236}">
                <a16:creationId xmlns:a16="http://schemas.microsoft.com/office/drawing/2014/main" id="{C92351D2-7CD4-42D7-B869-77FBED5309A1}"/>
              </a:ext>
            </a:extLst>
          </p:cNvPr>
          <p:cNvSpPr txBox="1">
            <a:spLocks/>
          </p:cNvSpPr>
          <p:nvPr/>
        </p:nvSpPr>
        <p:spPr>
          <a:xfrm>
            <a:off x="6409425" y="6203950"/>
            <a:ext cx="401929"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b="1"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31172665-5CEA-4274-8ADA-1AD5F135A924}" type="slidenum">
              <a:rPr lang="en-US" smtClean="0"/>
              <a:pPr>
                <a:defRPr/>
              </a:pPr>
              <a:t>2</a:t>
            </a:fld>
            <a:endParaRPr lang="en-US" dirty="0"/>
          </a:p>
        </p:txBody>
      </p:sp>
      <p:pic>
        <p:nvPicPr>
          <p:cNvPr id="16" name="Picture 15">
            <a:extLst>
              <a:ext uri="{FF2B5EF4-FFF2-40B4-BE49-F238E27FC236}">
                <a16:creationId xmlns:a16="http://schemas.microsoft.com/office/drawing/2014/main" id="{60C7C271-866E-4608-BF51-6337EFF3E3A6}"/>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4987" y="5864466"/>
            <a:ext cx="1609536" cy="983768"/>
          </a:xfrm>
          <a:prstGeom prst="rect">
            <a:avLst/>
          </a:prstGeom>
        </p:spPr>
      </p:pic>
      <p:pic>
        <p:nvPicPr>
          <p:cNvPr id="17" name="Picture 16">
            <a:extLst>
              <a:ext uri="{FF2B5EF4-FFF2-40B4-BE49-F238E27FC236}">
                <a16:creationId xmlns:a16="http://schemas.microsoft.com/office/drawing/2014/main" id="{604471E5-F11B-4D53-A253-3A5FBAB3BF44}"/>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36454" y="5877557"/>
            <a:ext cx="1044201" cy="957585"/>
          </a:xfrm>
          <a:prstGeom prst="rect">
            <a:avLst/>
          </a:prstGeom>
        </p:spPr>
      </p:pic>
      <p:pic>
        <p:nvPicPr>
          <p:cNvPr id="19" name="Content Placeholder 10">
            <a:extLst>
              <a:ext uri="{FF2B5EF4-FFF2-40B4-BE49-F238E27FC236}">
                <a16:creationId xmlns:a16="http://schemas.microsoft.com/office/drawing/2014/main" id="{F4345941-CF25-4147-9BF4-E10B56B23B2F}"/>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63150" y="5799159"/>
            <a:ext cx="2019300" cy="1009650"/>
          </a:xfrm>
          <a:prstGeom prst="rect">
            <a:avLst/>
          </a:prstGeom>
        </p:spPr>
      </p:pic>
    </p:spTree>
    <p:extLst>
      <p:ext uri="{BB962C8B-B14F-4D97-AF65-F5344CB8AC3E}">
        <p14:creationId xmlns:p14="http://schemas.microsoft.com/office/powerpoint/2010/main" val="173117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825" y="298925"/>
            <a:ext cx="5857547" cy="1325563"/>
          </a:xfrm>
        </p:spPr>
        <p:txBody>
          <a:bodyPr/>
          <a:lstStyle/>
          <a:p>
            <a:pPr algn="ctr"/>
            <a:r>
              <a:rPr lang="en-US" dirty="0">
                <a:latin typeface="Calibri" panose="020F0502020204030204" pitchFamily="34" charset="0"/>
                <a:cs typeface="Calibri" panose="020F0502020204030204" pitchFamily="34" charset="0"/>
              </a:rPr>
              <a:t>CENSUS JOBS</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838200" y="2023736"/>
            <a:ext cx="10515600" cy="3802716"/>
          </a:xfrm>
          <a:prstGeom prst="rect">
            <a:avLst/>
          </a:prstGeom>
        </p:spPr>
      </p:pic>
      <p:sp>
        <p:nvSpPr>
          <p:cNvPr id="5" name="Slide Number Placeholder 4"/>
          <p:cNvSpPr>
            <a:spLocks noGrp="1"/>
          </p:cNvSpPr>
          <p:nvPr>
            <p:ph type="sldNum" sz="quarter" idx="11"/>
          </p:nvPr>
        </p:nvSpPr>
        <p:spPr/>
        <p:txBody>
          <a:bodyPr/>
          <a:lstStyle/>
          <a:p>
            <a:pPr>
              <a:defRPr/>
            </a:pPr>
            <a:fld id="{EA6DBF2A-B1A1-4969-B79B-9B7B215361A5}" type="slidenum">
              <a:rPr lang="en-US" smtClean="0"/>
              <a:pPr>
                <a:defRPr/>
              </a:pPr>
              <a:t>20</a:t>
            </a:fld>
            <a:endParaRPr lang="en-US" dirty="0"/>
          </a:p>
        </p:txBody>
      </p:sp>
      <p:sp>
        <p:nvSpPr>
          <p:cNvPr id="7" name="Rectangle 6"/>
          <p:cNvSpPr/>
          <p:nvPr/>
        </p:nvSpPr>
        <p:spPr>
          <a:xfrm>
            <a:off x="4261226" y="1184573"/>
            <a:ext cx="4106260" cy="461665"/>
          </a:xfrm>
          <a:prstGeom prst="rect">
            <a:avLst/>
          </a:prstGeom>
        </p:spPr>
        <p:txBody>
          <a:bodyPr wrap="square">
            <a:spAutoFit/>
          </a:bodyPr>
          <a:lstStyle/>
          <a:p>
            <a:r>
              <a:rPr lang="en-US" sz="2400" dirty="0"/>
              <a:t>https://2020census.gov/jobs</a:t>
            </a:r>
          </a:p>
        </p:txBody>
      </p:sp>
    </p:spTree>
    <p:extLst>
      <p:ext uri="{BB962C8B-B14F-4D97-AF65-F5344CB8AC3E}">
        <p14:creationId xmlns:p14="http://schemas.microsoft.com/office/powerpoint/2010/main" val="1307338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2CA217-ED16-644A-90E7-663CAF7993BA}"/>
              </a:ext>
              <a:ext uri="{C183D7F6-B498-43B3-948B-1728B52AA6E4}">
                <adec:decorative xmlns:adec="http://schemas.microsoft.com/office/drawing/2017/decorative" val="1"/>
              </a:ext>
            </a:extLst>
          </p:cNvPr>
          <p:cNvSpPr/>
          <p:nvPr/>
        </p:nvSpPr>
        <p:spPr>
          <a:xfrm>
            <a:off x="438411" y="440400"/>
            <a:ext cx="11448789" cy="53486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a:spLocks noGrp="1" noChangeArrowheads="1"/>
          </p:cNvSpPr>
          <p:nvPr>
            <p:ph type="title" idx="4294967295"/>
          </p:nvPr>
        </p:nvSpPr>
        <p:spPr>
          <a:xfrm>
            <a:off x="304800" y="963612"/>
            <a:ext cx="4004305" cy="49307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ctr"/>
            <a:r>
              <a:rPr lang="en-US" altLang="en-US" b="1" dirty="0">
                <a:solidFill>
                  <a:schemeClr val="accent1"/>
                </a:solidFill>
                <a:latin typeface="+mn-lt"/>
              </a:rPr>
              <a:t>April 1, 2020 Census </a:t>
            </a:r>
            <a:br>
              <a:rPr lang="en-US" altLang="en-US" b="1" dirty="0">
                <a:solidFill>
                  <a:schemeClr val="accent1"/>
                </a:solidFill>
                <a:latin typeface="+mn-lt"/>
              </a:rPr>
            </a:br>
            <a:r>
              <a:rPr lang="en-US" altLang="en-US" b="1" dirty="0">
                <a:solidFill>
                  <a:schemeClr val="accent1"/>
                </a:solidFill>
                <a:latin typeface="+mn-lt"/>
              </a:rPr>
              <a:t>Day is</a:t>
            </a:r>
            <a:br>
              <a:rPr lang="en-US" altLang="en-US" b="1" dirty="0">
                <a:solidFill>
                  <a:schemeClr val="accent1"/>
                </a:solidFill>
                <a:latin typeface="+mn-lt"/>
              </a:rPr>
            </a:br>
            <a:r>
              <a:rPr lang="en-US" altLang="en-US" b="1" dirty="0">
                <a:solidFill>
                  <a:schemeClr val="accent1"/>
                </a:solidFill>
                <a:latin typeface="+mn-lt"/>
              </a:rPr>
              <a:t>131 days away</a:t>
            </a:r>
            <a:br>
              <a:rPr lang="en-US" altLang="en-US" b="1" dirty="0">
                <a:solidFill>
                  <a:schemeClr val="accent1"/>
                </a:solidFill>
                <a:latin typeface="+mn-lt"/>
              </a:rPr>
            </a:br>
            <a:endParaRPr lang="en-US" altLang="en-US" b="1" dirty="0">
              <a:solidFill>
                <a:schemeClr val="accent1"/>
              </a:solidFill>
              <a:latin typeface="+mn-lt"/>
            </a:endParaRPr>
          </a:p>
        </p:txBody>
      </p:sp>
      <p:sp>
        <p:nvSpPr>
          <p:cNvPr id="5" name="Rectangle 3"/>
          <p:cNvSpPr>
            <a:spLocks noGrp="1" noChangeArrowheads="1"/>
          </p:cNvSpPr>
          <p:nvPr>
            <p:ph idx="4294967295"/>
          </p:nvPr>
        </p:nvSpPr>
        <p:spPr>
          <a:xfrm>
            <a:off x="4757259" y="1068987"/>
            <a:ext cx="6376987" cy="4930775"/>
          </a:xfrm>
        </p:spPr>
        <p:txBody>
          <a:bodyPr anchor="ctr">
            <a:normAutofit lnSpcReduction="10000"/>
          </a:bodyPr>
          <a:lstStyle/>
          <a:p>
            <a:pPr marL="0" indent="0">
              <a:buNone/>
            </a:pPr>
            <a:r>
              <a:rPr lang="en-US" altLang="en-US" sz="3600" b="1" dirty="0">
                <a:solidFill>
                  <a:schemeClr val="accent4"/>
                </a:solidFill>
              </a:rPr>
              <a:t>Thank you </a:t>
            </a:r>
          </a:p>
          <a:p>
            <a:pPr marL="0" indent="0">
              <a:buNone/>
            </a:pPr>
            <a:r>
              <a:rPr lang="en-US" altLang="en-US" sz="3600" b="1" dirty="0">
                <a:solidFill>
                  <a:schemeClr val="accent4"/>
                </a:solidFill>
              </a:rPr>
              <a:t>Montana Higher Education!</a:t>
            </a:r>
          </a:p>
          <a:p>
            <a:pPr marL="0" indent="0">
              <a:buNone/>
            </a:pPr>
            <a:r>
              <a:rPr lang="en-US" altLang="en-US" sz="3600" b="1" dirty="0"/>
              <a:t>  </a:t>
            </a:r>
          </a:p>
          <a:p>
            <a:r>
              <a:rPr lang="en-US" altLang="en-US" dirty="0"/>
              <a:t>Thank you – for educating people about</a:t>
            </a:r>
          </a:p>
          <a:p>
            <a:pPr lvl="1"/>
            <a:r>
              <a:rPr lang="en-US" altLang="en-US" sz="2800" dirty="0"/>
              <a:t>Internet, phone, and paper self response</a:t>
            </a:r>
          </a:p>
          <a:p>
            <a:pPr lvl="1"/>
            <a:r>
              <a:rPr lang="en-US" altLang="en-US" sz="2800" dirty="0"/>
              <a:t>Safety of the process</a:t>
            </a:r>
          </a:p>
          <a:p>
            <a:pPr lvl="1"/>
            <a:r>
              <a:rPr lang="en-US" altLang="en-US" sz="2800" dirty="0"/>
              <a:t>Benefits of civic participation</a:t>
            </a:r>
          </a:p>
          <a:p>
            <a:r>
              <a:rPr lang="en-US" altLang="en-US" dirty="0"/>
              <a:t>Thank you – for motivating people to participate and self respond to the 2020 Census</a:t>
            </a:r>
          </a:p>
          <a:p>
            <a:pPr marL="457200" lvl="1" indent="0">
              <a:buNone/>
            </a:pPr>
            <a:endParaRPr lang="en-US" altLang="en-US" dirty="0"/>
          </a:p>
          <a:p>
            <a:pPr marL="457200" lvl="1" indent="0">
              <a:buNone/>
            </a:pPr>
            <a:endParaRPr lang="en-US" altLang="en-US" dirty="0"/>
          </a:p>
          <a:p>
            <a:pPr marL="0" indent="0">
              <a:buNone/>
            </a:pPr>
            <a:endParaRPr lang="en-US" altLang="en-US" sz="2400" dirty="0"/>
          </a:p>
        </p:txBody>
      </p:sp>
    </p:spTree>
    <p:extLst>
      <p:ext uri="{BB962C8B-B14F-4D97-AF65-F5344CB8AC3E}">
        <p14:creationId xmlns:p14="http://schemas.microsoft.com/office/powerpoint/2010/main" val="145589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Decennial Census Overview">
            <a:extLst>
              <a:ext uri="{FF2B5EF4-FFF2-40B4-BE49-F238E27FC236}">
                <a16:creationId xmlns:a16="http://schemas.microsoft.com/office/drawing/2014/main" id="{268A3A7A-B236-1E42-8434-D90710D14815}"/>
              </a:ext>
            </a:extLst>
          </p:cNvPr>
          <p:cNvSpPr/>
          <p:nvPr/>
        </p:nvSpPr>
        <p:spPr>
          <a:xfrm>
            <a:off x="438411" y="425886"/>
            <a:ext cx="11448789" cy="53486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1"/>
          </p:nvPr>
        </p:nvSpPr>
        <p:spPr/>
        <p:txBody>
          <a:bodyPr vert="horz" lIns="91440" tIns="45720" rIns="91440" bIns="45720" rtlCol="0" anchor="ctr">
            <a:normAutofit/>
          </a:bodyPr>
          <a:lstStyle/>
          <a:p>
            <a:pPr algn="ctr">
              <a:spcAft>
                <a:spcPts val="600"/>
              </a:spcAft>
              <a:defRPr/>
            </a:pPr>
            <a:fld id="{179954F0-570D-473D-8BE9-EEFDDBC8C7D8}" type="slidenum">
              <a:rPr lang="en-US" sz="1050">
                <a:solidFill>
                  <a:schemeClr val="tx1">
                    <a:alpha val="80000"/>
                  </a:schemeClr>
                </a:solidFill>
              </a:rPr>
              <a:pPr algn="ctr">
                <a:spcAft>
                  <a:spcPts val="600"/>
                </a:spcAft>
                <a:defRPr/>
              </a:pPr>
              <a:t>3</a:t>
            </a:fld>
            <a:endParaRPr lang="en-US" sz="1050" dirty="0">
              <a:solidFill>
                <a:schemeClr val="tx1">
                  <a:alpha val="80000"/>
                </a:schemeClr>
              </a:solidFill>
            </a:endParaRPr>
          </a:p>
        </p:txBody>
      </p:sp>
      <p:sp>
        <p:nvSpPr>
          <p:cNvPr id="6" name="Rectangle 2"/>
          <p:cNvSpPr>
            <a:spLocks noGrp="1" noChangeArrowheads="1"/>
          </p:cNvSpPr>
          <p:nvPr>
            <p:ph type="title" idx="4294967295"/>
          </p:nvPr>
        </p:nvSpPr>
        <p:spPr>
          <a:xfrm>
            <a:off x="-300200" y="200417"/>
            <a:ext cx="3494088" cy="49307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gn="r"/>
            <a:br>
              <a:rPr lang="en-US" altLang="en-US" sz="4600" b="1" kern="1200" dirty="0">
                <a:solidFill>
                  <a:schemeClr val="accent1"/>
                </a:solidFill>
                <a:latin typeface="+mj-lt"/>
                <a:ea typeface="+mj-ea"/>
                <a:cs typeface="+mj-cs"/>
              </a:rPr>
            </a:br>
            <a:r>
              <a:rPr lang="en-US" altLang="en-US" sz="4600" b="1" kern="1200" dirty="0">
                <a:solidFill>
                  <a:schemeClr val="accent4"/>
                </a:solidFill>
                <a:latin typeface="+mj-lt"/>
                <a:ea typeface="+mj-ea"/>
                <a:cs typeface="+mj-cs"/>
              </a:rPr>
              <a:t>Decennial Census Overview</a:t>
            </a:r>
          </a:p>
        </p:txBody>
      </p:sp>
      <p:sp>
        <p:nvSpPr>
          <p:cNvPr id="8" name="Content Placeholder 2"/>
          <p:cNvSpPr>
            <a:spLocks noGrp="1"/>
          </p:cNvSpPr>
          <p:nvPr>
            <p:ph idx="4294967295"/>
          </p:nvPr>
        </p:nvSpPr>
        <p:spPr>
          <a:xfrm>
            <a:off x="4233797" y="425886"/>
            <a:ext cx="7653403" cy="4930775"/>
          </a:xfrm>
        </p:spPr>
        <p:txBody>
          <a:bodyPr vert="horz" lIns="91440" tIns="45720" rIns="91440" bIns="45720" rtlCol="0" anchor="ctr">
            <a:normAutofit/>
          </a:bodyPr>
          <a:lstStyle/>
          <a:p>
            <a:pPr marL="0" indent="0">
              <a:buNone/>
            </a:pPr>
            <a:endParaRPr lang="en-US" dirty="0"/>
          </a:p>
          <a:p>
            <a:pPr marL="0" indent="0">
              <a:buNone/>
            </a:pPr>
            <a:r>
              <a:rPr lang="en-US" sz="3400" b="1" u="sng" dirty="0"/>
              <a:t>Article 1, Section 2 of the US Constitution</a:t>
            </a:r>
          </a:p>
          <a:p>
            <a:pPr marL="164717" lvl="1" indent="0">
              <a:buNone/>
            </a:pPr>
            <a:r>
              <a:rPr lang="en-US" sz="3400" i="1" dirty="0"/>
              <a:t>The actual Enumeration shall be made within three Years after the first Meeting of the Congress of the United States, and within every subsequent Term of ten Years, in such Manner as they shall by Law direct. </a:t>
            </a:r>
            <a:endParaRPr lang="en-US" sz="3400" dirty="0"/>
          </a:p>
        </p:txBody>
      </p:sp>
      <p:pic>
        <p:nvPicPr>
          <p:cNvPr id="5" name="Content Placeholder 10">
            <a:extLst>
              <a:ext uri="{FF2B5EF4-FFF2-40B4-BE49-F238E27FC236}">
                <a16:creationId xmlns:a16="http://schemas.microsoft.com/office/drawing/2014/main" id="{7BB3699E-030A-4E54-9071-FEBDAE4F265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3150" y="5799159"/>
            <a:ext cx="2019300" cy="1009650"/>
          </a:xfrm>
          <a:prstGeom prst="rect">
            <a:avLst/>
          </a:prstGeom>
        </p:spPr>
      </p:pic>
    </p:spTree>
    <p:extLst>
      <p:ext uri="{BB962C8B-B14F-4D97-AF65-F5344CB8AC3E}">
        <p14:creationId xmlns:p14="http://schemas.microsoft.com/office/powerpoint/2010/main" val="210244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Why every person in Montana should be counted">
            <a:extLst>
              <a:ext uri="{FF2B5EF4-FFF2-40B4-BE49-F238E27FC236}">
                <a16:creationId xmlns:a16="http://schemas.microsoft.com/office/drawing/2014/main" id="{6A5CA4A0-31F8-5347-A171-1F7DE30BCFCF}"/>
              </a:ext>
            </a:extLst>
          </p:cNvPr>
          <p:cNvSpPr/>
          <p:nvPr/>
        </p:nvSpPr>
        <p:spPr>
          <a:xfrm>
            <a:off x="438411" y="454914"/>
            <a:ext cx="11448789" cy="53486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864296" y="454914"/>
            <a:ext cx="11327704" cy="1258888"/>
          </a:xfrm>
        </p:spPr>
        <p:txBody>
          <a:bodyPr>
            <a:normAutofit fontScale="90000"/>
          </a:bodyPr>
          <a:lstStyle/>
          <a:p>
            <a:r>
              <a:rPr lang="en-US" b="1" dirty="0">
                <a:solidFill>
                  <a:schemeClr val="accent4"/>
                </a:solidFill>
              </a:rPr>
              <a:t>Why every person in Montana should be counted</a:t>
            </a:r>
            <a:br>
              <a:rPr lang="en-US" dirty="0"/>
            </a:br>
            <a:endParaRPr lang="en-US" b="1" dirty="0">
              <a:latin typeface="+mn-lt"/>
            </a:endParaRPr>
          </a:p>
        </p:txBody>
      </p:sp>
      <p:sp>
        <p:nvSpPr>
          <p:cNvPr id="3" name="Content Placeholder 2"/>
          <p:cNvSpPr>
            <a:spLocks noGrp="1"/>
          </p:cNvSpPr>
          <p:nvPr>
            <p:ph idx="4294967295"/>
          </p:nvPr>
        </p:nvSpPr>
        <p:spPr>
          <a:xfrm>
            <a:off x="425886" y="1202500"/>
            <a:ext cx="11461314" cy="4601027"/>
          </a:xfrm>
        </p:spPr>
        <p:txBody>
          <a:bodyPr>
            <a:normAutofit fontScale="70000" lnSpcReduction="20000"/>
          </a:bodyPr>
          <a:lstStyle/>
          <a:p>
            <a:r>
              <a:rPr lang="en-US" sz="3900" dirty="0"/>
              <a:t>Annually, more than $675 billion in </a:t>
            </a:r>
            <a:r>
              <a:rPr lang="en-US" sz="3900" b="1" dirty="0">
                <a:solidFill>
                  <a:srgbClr val="9A1E3E"/>
                </a:solidFill>
              </a:rPr>
              <a:t>Federal Funds </a:t>
            </a:r>
            <a:r>
              <a:rPr lang="en-US" sz="3900" dirty="0"/>
              <a:t>goes to states based on Census data. Montana receives more than $2 billion every year.</a:t>
            </a:r>
          </a:p>
          <a:p>
            <a:pPr marL="0" indent="0">
              <a:buNone/>
            </a:pPr>
            <a:endParaRPr lang="en-US" sz="3900" dirty="0"/>
          </a:p>
          <a:p>
            <a:r>
              <a:rPr lang="en-US" sz="3900" dirty="0"/>
              <a:t>Future planning needs up-to-date, accurate and detailed information on populations and communities. </a:t>
            </a:r>
            <a:r>
              <a:rPr lang="en-US" sz="3900" b="1" dirty="0">
                <a:solidFill>
                  <a:srgbClr val="9A1E3E"/>
                </a:solidFill>
              </a:rPr>
              <a:t>Census Data </a:t>
            </a:r>
            <a:r>
              <a:rPr lang="en-US" sz="3900" dirty="0"/>
              <a:t>makes it possible to plan better services, improve the quality of life, and solve existing problems. </a:t>
            </a:r>
          </a:p>
          <a:p>
            <a:pPr marL="0" indent="0">
              <a:buNone/>
            </a:pPr>
            <a:endParaRPr lang="en-US" sz="3900" dirty="0"/>
          </a:p>
          <a:p>
            <a:r>
              <a:rPr lang="en-US" sz="3900" dirty="0"/>
              <a:t>The U.S. Constitution requires a national census every 10 years. The census is a count of everyone residing in the United States and its territories. The Census is used for </a:t>
            </a:r>
            <a:r>
              <a:rPr lang="en-US" sz="3900" b="1" dirty="0">
                <a:solidFill>
                  <a:srgbClr val="9A1E3E"/>
                </a:solidFill>
              </a:rPr>
              <a:t>Apportionment</a:t>
            </a:r>
            <a:r>
              <a:rPr lang="en-US" sz="3900" dirty="0"/>
              <a:t>, determining how many seats each state will have in the U.S. House of Representatives, and </a:t>
            </a:r>
            <a:r>
              <a:rPr lang="en-US" sz="3900" b="1" dirty="0">
                <a:solidFill>
                  <a:srgbClr val="9A1E3E"/>
                </a:solidFill>
              </a:rPr>
              <a:t>Redistricting</a:t>
            </a:r>
            <a:r>
              <a:rPr lang="en-US" sz="3900" dirty="0"/>
              <a:t>,</a:t>
            </a:r>
            <a:r>
              <a:rPr lang="en-US" sz="3900" b="1" dirty="0">
                <a:solidFill>
                  <a:srgbClr val="9A1E3E"/>
                </a:solidFill>
              </a:rPr>
              <a:t> </a:t>
            </a:r>
            <a:r>
              <a:rPr lang="en-US" sz="3900" dirty="0"/>
              <a:t>establishing legislative district and other boundaries.</a:t>
            </a:r>
          </a:p>
          <a:p>
            <a:pPr marL="0" indent="0">
              <a:buNone/>
            </a:pPr>
            <a:endParaRPr lang="en-US" sz="1900" dirty="0"/>
          </a:p>
        </p:txBody>
      </p:sp>
    </p:spTree>
    <p:extLst>
      <p:ext uri="{BB962C8B-B14F-4D97-AF65-F5344CB8AC3E}">
        <p14:creationId xmlns:p14="http://schemas.microsoft.com/office/powerpoint/2010/main" val="228226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Funding model">
            <a:extLst>
              <a:ext uri="{FF2B5EF4-FFF2-40B4-BE49-F238E27FC236}">
                <a16:creationId xmlns:a16="http://schemas.microsoft.com/office/drawing/2014/main" id="{D17C09C8-E896-9F42-B0D1-557A1584DA47}"/>
              </a:ext>
            </a:extLst>
          </p:cNvPr>
          <p:cNvSpPr/>
          <p:nvPr/>
        </p:nvSpPr>
        <p:spPr>
          <a:xfrm>
            <a:off x="438411" y="425886"/>
            <a:ext cx="11448789" cy="53486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E588CB5D-BD37-47DC-9573-D44D87AAD645}"/>
              </a:ext>
            </a:extLst>
          </p:cNvPr>
          <p:cNvSpPr>
            <a:spLocks noGrp="1"/>
          </p:cNvSpPr>
          <p:nvPr>
            <p:ph type="sldNum" sz="quarter" idx="11"/>
          </p:nvPr>
        </p:nvSpPr>
        <p:spPr/>
        <p:txBody>
          <a:bodyPr/>
          <a:lstStyle/>
          <a:p>
            <a:pPr>
              <a:defRPr/>
            </a:pPr>
            <a:fld id="{2EE8D35D-99CB-4CDF-98D3-056C8079D5F1}" type="slidenum">
              <a:rPr lang="en-US" smtClean="0"/>
              <a:pPr>
                <a:defRPr/>
              </a:pPr>
              <a:t>5</a:t>
            </a:fld>
            <a:endParaRPr lang="en-US" dirty="0"/>
          </a:p>
        </p:txBody>
      </p:sp>
      <p:sp>
        <p:nvSpPr>
          <p:cNvPr id="7" name="TextBox 6">
            <a:extLst>
              <a:ext uri="{FF2B5EF4-FFF2-40B4-BE49-F238E27FC236}">
                <a16:creationId xmlns:a16="http://schemas.microsoft.com/office/drawing/2014/main" id="{99B3D79B-4BAC-4FB4-8864-361902612108}"/>
              </a:ext>
            </a:extLst>
          </p:cNvPr>
          <p:cNvSpPr txBox="1"/>
          <p:nvPr/>
        </p:nvSpPr>
        <p:spPr>
          <a:xfrm>
            <a:off x="692062" y="425886"/>
            <a:ext cx="2971801" cy="830997"/>
          </a:xfrm>
          <a:prstGeom prst="rect">
            <a:avLst/>
          </a:prstGeom>
          <a:noFill/>
        </p:spPr>
        <p:txBody>
          <a:bodyPr wrap="square" rtlCol="0">
            <a:spAutoFit/>
          </a:bodyPr>
          <a:lstStyle/>
          <a:p>
            <a:pPr algn="ctr"/>
            <a:r>
              <a:rPr lang="en-US" sz="4800" b="1" dirty="0"/>
              <a:t>Funding</a:t>
            </a:r>
            <a:endParaRPr lang="en-US" sz="6000" dirty="0"/>
          </a:p>
        </p:txBody>
      </p:sp>
      <p:sp>
        <p:nvSpPr>
          <p:cNvPr id="8" name="Content Placeholder 2">
            <a:extLst>
              <a:ext uri="{FF2B5EF4-FFF2-40B4-BE49-F238E27FC236}">
                <a16:creationId xmlns:a16="http://schemas.microsoft.com/office/drawing/2014/main" id="{BCA04588-4667-42B5-AE3B-8295B469446E}"/>
              </a:ext>
            </a:extLst>
          </p:cNvPr>
          <p:cNvSpPr txBox="1">
            <a:spLocks/>
          </p:cNvSpPr>
          <p:nvPr/>
        </p:nvSpPr>
        <p:spPr>
          <a:xfrm>
            <a:off x="4976031" y="537992"/>
            <a:ext cx="6377769" cy="4930246"/>
          </a:xfrm>
          <a:prstGeom prst="rect">
            <a:avLst/>
          </a:prstGeom>
        </p:spPr>
        <p:txBody>
          <a:bodyPr vert="horz" lIns="91440" tIns="45720" rIns="91440" bIns="45720" rtlCol="0" anchor="ctr">
            <a:normAutofit lnSpcReduction="1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Students, Workforce, Community, Infrastructure. The census can shape many different aspects of your community and its economy. Each year, the results help determine how more than $675 billion in federal funding is distributed to states and communities.</a:t>
            </a:r>
          </a:p>
          <a:p>
            <a:pPr marL="0" indent="0">
              <a:buNone/>
            </a:pPr>
            <a:endParaRPr lang="en-US" sz="2800" dirty="0"/>
          </a:p>
          <a:p>
            <a:pPr marL="0" indent="0">
              <a:buNone/>
            </a:pPr>
            <a:r>
              <a:rPr lang="en-US" dirty="0"/>
              <a:t>For every Montana resident counted, the Census estimates the state will receive almost $2,000 each year for ten years. That is</a:t>
            </a:r>
            <a:r>
              <a:rPr lang="en-US" b="1" dirty="0"/>
              <a:t> $20,000 </a:t>
            </a:r>
            <a:r>
              <a:rPr lang="en-US" dirty="0"/>
              <a:t>per person over the decade.</a:t>
            </a:r>
            <a:endParaRPr lang="en-US" sz="2800" dirty="0"/>
          </a:p>
        </p:txBody>
      </p:sp>
      <p:pic>
        <p:nvPicPr>
          <p:cNvPr id="6" name="Picture 5" descr="Document from George Washington University about Census 2020">
            <a:extLst>
              <a:ext uri="{FF2B5EF4-FFF2-40B4-BE49-F238E27FC236}">
                <a16:creationId xmlns:a16="http://schemas.microsoft.com/office/drawing/2014/main" id="{93F85097-CFE8-4DE4-929F-682C6E845AC5}"/>
              </a:ext>
            </a:extLst>
          </p:cNvPr>
          <p:cNvPicPr>
            <a:picLocks noChangeAspect="1"/>
          </p:cNvPicPr>
          <p:nvPr/>
        </p:nvPicPr>
        <p:blipFill>
          <a:blip r:embed="rId3"/>
          <a:stretch>
            <a:fillRect/>
          </a:stretch>
        </p:blipFill>
        <p:spPr>
          <a:xfrm>
            <a:off x="551145" y="1503557"/>
            <a:ext cx="3479104" cy="4168926"/>
          </a:xfrm>
          <a:prstGeom prst="rect">
            <a:avLst/>
          </a:prstGeom>
        </p:spPr>
      </p:pic>
      <p:sp>
        <p:nvSpPr>
          <p:cNvPr id="3" name="Title 2">
            <a:extLst>
              <a:ext uri="{FF2B5EF4-FFF2-40B4-BE49-F238E27FC236}">
                <a16:creationId xmlns:a16="http://schemas.microsoft.com/office/drawing/2014/main" id="{70904ABF-41FA-4387-AE8B-FF9DB42FF335}"/>
              </a:ext>
            </a:extLst>
          </p:cNvPr>
          <p:cNvSpPr>
            <a:spLocks noGrp="1"/>
          </p:cNvSpPr>
          <p:nvPr>
            <p:ph type="title" idx="4294967295"/>
          </p:nvPr>
        </p:nvSpPr>
        <p:spPr>
          <a:xfrm>
            <a:off x="838200" y="-1325563"/>
            <a:ext cx="10515600" cy="1325563"/>
          </a:xfrm>
        </p:spPr>
        <p:txBody>
          <a:bodyPr vert="horz" wrap="square" lIns="91440" tIns="45720" rIns="91440" bIns="45720" numCol="1" anchor="b" anchorCtr="0" compatLnSpc="1">
            <a:prstTxWarp prst="textNoShape">
              <a:avLst/>
            </a:prstTxWarp>
          </a:bodyPr>
          <a:lstStyle/>
          <a:p>
            <a:r>
              <a:rPr lang="en-US" dirty="0"/>
              <a:t>Funding</a:t>
            </a:r>
          </a:p>
        </p:txBody>
      </p:sp>
    </p:spTree>
    <p:extLst>
      <p:ext uri="{BB962C8B-B14F-4D97-AF65-F5344CB8AC3E}">
        <p14:creationId xmlns:p14="http://schemas.microsoft.com/office/powerpoint/2010/main" val="39369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AE0F-FD89-C549-9689-B2D8083234C1}"/>
              </a:ext>
            </a:extLst>
          </p:cNvPr>
          <p:cNvSpPr>
            <a:spLocks noGrp="1"/>
          </p:cNvSpPr>
          <p:nvPr>
            <p:ph type="title"/>
          </p:nvPr>
        </p:nvSpPr>
        <p:spPr>
          <a:xfrm>
            <a:off x="538617" y="0"/>
            <a:ext cx="10815181" cy="1325563"/>
          </a:xfrm>
        </p:spPr>
        <p:txBody>
          <a:bodyPr/>
          <a:lstStyle/>
          <a:p>
            <a:r>
              <a:rPr lang="en-US" sz="2800" b="1" dirty="0">
                <a:solidFill>
                  <a:schemeClr val="accent6"/>
                </a:solidFill>
              </a:rPr>
              <a:t>How Does Census Information Impact Montana Higher Education Funding?</a:t>
            </a:r>
            <a:br>
              <a:rPr lang="en-US" sz="2800" b="1" dirty="0">
                <a:solidFill>
                  <a:schemeClr val="accent6"/>
                </a:solidFill>
              </a:rPr>
            </a:br>
            <a:r>
              <a:rPr lang="en-US" sz="2800" dirty="0"/>
              <a:t>Census data is used to allocate federal funding for programs critical to Montana</a:t>
            </a:r>
            <a:r>
              <a:rPr lang="en-US" sz="2800" b="1" dirty="0"/>
              <a:t>.  A few examples from FY 2016 include:</a:t>
            </a:r>
          </a:p>
        </p:txBody>
      </p:sp>
      <p:graphicFrame>
        <p:nvGraphicFramePr>
          <p:cNvPr id="3" name="Table 2">
            <a:extLst>
              <a:ext uri="{FF2B5EF4-FFF2-40B4-BE49-F238E27FC236}">
                <a16:creationId xmlns:a16="http://schemas.microsoft.com/office/drawing/2014/main" id="{9D67A351-6A74-4F4F-B525-690AE856BD29}"/>
              </a:ext>
            </a:extLst>
          </p:cNvPr>
          <p:cNvGraphicFramePr>
            <a:graphicFrameLocks noGrp="1"/>
          </p:cNvGraphicFramePr>
          <p:nvPr>
            <p:extLst>
              <p:ext uri="{D42A27DB-BD31-4B8C-83A1-F6EECF244321}">
                <p14:modId xmlns:p14="http://schemas.microsoft.com/office/powerpoint/2010/main" val="4036218896"/>
              </p:ext>
            </p:extLst>
          </p:nvPr>
        </p:nvGraphicFramePr>
        <p:xfrm>
          <a:off x="438411" y="1520920"/>
          <a:ext cx="8127999" cy="2363214"/>
        </p:xfrm>
        <a:graphic>
          <a:graphicData uri="http://schemas.openxmlformats.org/drawingml/2006/table">
            <a:tbl>
              <a:tblPr firstRow="1" bandRow="1">
                <a:tableStyleId>{5C22544A-7EE6-4342-B048-85BDC9FD1C3A}</a:tableStyleId>
              </a:tblPr>
              <a:tblGrid>
                <a:gridCol w="4789714">
                  <a:extLst>
                    <a:ext uri="{9D8B030D-6E8A-4147-A177-3AD203B41FA5}">
                      <a16:colId xmlns:a16="http://schemas.microsoft.com/office/drawing/2014/main" val="2891016850"/>
                    </a:ext>
                  </a:extLst>
                </a:gridCol>
                <a:gridCol w="885372">
                  <a:extLst>
                    <a:ext uri="{9D8B030D-6E8A-4147-A177-3AD203B41FA5}">
                      <a16:colId xmlns:a16="http://schemas.microsoft.com/office/drawing/2014/main" val="4015702275"/>
                    </a:ext>
                  </a:extLst>
                </a:gridCol>
                <a:gridCol w="2452913">
                  <a:extLst>
                    <a:ext uri="{9D8B030D-6E8A-4147-A177-3AD203B41FA5}">
                      <a16:colId xmlns:a16="http://schemas.microsoft.com/office/drawing/2014/main" val="600071171"/>
                    </a:ext>
                  </a:extLst>
                </a:gridCol>
              </a:tblGrid>
              <a:tr h="332684">
                <a:tc>
                  <a:txBody>
                    <a:bodyPr/>
                    <a:lstStyle/>
                    <a:p>
                      <a:pPr algn="ctr"/>
                      <a:r>
                        <a:rPr lang="en-US" dirty="0"/>
                        <a:t>Programs for Campuses &amp; Students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Agency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FFFF00"/>
                          </a:solidFill>
                        </a:rPr>
                        <a:t>MT FY16 Allocation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939545"/>
                  </a:ext>
                </a:extLst>
              </a:tr>
              <a:tr h="332684">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Federal Direct Student Loans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$213,883,457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9913983"/>
                  </a:ext>
                </a:extLst>
              </a:tr>
              <a:tr h="332684">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Pell Grants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$10,640,020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3800825"/>
                  </a:ext>
                </a:extLst>
              </a:tr>
              <a:tr h="333359">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HOME programs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HUD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$7,320,575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089845"/>
                  </a:ext>
                </a:extLst>
              </a:tr>
              <a:tr h="333359">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Career &amp; Technical Education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$5,165,733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920973"/>
                  </a:ext>
                </a:extLst>
              </a:tr>
              <a:tr h="332684">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Cooperative Extension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USDA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$5,173,200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1385595"/>
                  </a:ext>
                </a:extLst>
              </a:tr>
              <a:tr h="332684">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WOA Dislocated Worker Grants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DLI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$1,681,408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8912448"/>
                  </a:ext>
                </a:extLst>
              </a:tr>
            </a:tbl>
          </a:graphicData>
        </a:graphic>
      </p:graphicFrame>
      <p:graphicFrame>
        <p:nvGraphicFramePr>
          <p:cNvPr id="4" name="Table 3">
            <a:extLst>
              <a:ext uri="{FF2B5EF4-FFF2-40B4-BE49-F238E27FC236}">
                <a16:creationId xmlns:a16="http://schemas.microsoft.com/office/drawing/2014/main" id="{F176EE63-C186-4DE8-AE1C-77957781213B}"/>
              </a:ext>
            </a:extLst>
          </p:cNvPr>
          <p:cNvGraphicFramePr>
            <a:graphicFrameLocks noGrp="1"/>
          </p:cNvGraphicFramePr>
          <p:nvPr>
            <p:extLst>
              <p:ext uri="{D42A27DB-BD31-4B8C-83A1-F6EECF244321}">
                <p14:modId xmlns:p14="http://schemas.microsoft.com/office/powerpoint/2010/main" val="3956338122"/>
              </p:ext>
            </p:extLst>
          </p:nvPr>
        </p:nvGraphicFramePr>
        <p:xfrm>
          <a:off x="3510591" y="4268207"/>
          <a:ext cx="8127999" cy="1363812"/>
        </p:xfrm>
        <a:graphic>
          <a:graphicData uri="http://schemas.openxmlformats.org/drawingml/2006/table">
            <a:tbl>
              <a:tblPr firstRow="1" bandRow="1">
                <a:tableStyleId>{5C22544A-7EE6-4342-B048-85BDC9FD1C3A}</a:tableStyleId>
              </a:tblPr>
              <a:tblGrid>
                <a:gridCol w="4789714">
                  <a:extLst>
                    <a:ext uri="{9D8B030D-6E8A-4147-A177-3AD203B41FA5}">
                      <a16:colId xmlns:a16="http://schemas.microsoft.com/office/drawing/2014/main" val="2891016850"/>
                    </a:ext>
                  </a:extLst>
                </a:gridCol>
                <a:gridCol w="885372">
                  <a:extLst>
                    <a:ext uri="{9D8B030D-6E8A-4147-A177-3AD203B41FA5}">
                      <a16:colId xmlns:a16="http://schemas.microsoft.com/office/drawing/2014/main" val="4015702275"/>
                    </a:ext>
                  </a:extLst>
                </a:gridCol>
                <a:gridCol w="2452913">
                  <a:extLst>
                    <a:ext uri="{9D8B030D-6E8A-4147-A177-3AD203B41FA5}">
                      <a16:colId xmlns:a16="http://schemas.microsoft.com/office/drawing/2014/main" val="600071171"/>
                    </a:ext>
                  </a:extLst>
                </a:gridCol>
              </a:tblGrid>
              <a:tr h="332684">
                <a:tc>
                  <a:txBody>
                    <a:bodyPr/>
                    <a:lstStyle/>
                    <a:p>
                      <a:pPr algn="ctr"/>
                      <a:r>
                        <a:rPr lang="en-US" dirty="0"/>
                        <a:t>Programs for College Communities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Agency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FFFF00"/>
                          </a:solidFill>
                        </a:rPr>
                        <a:t>MT FY16 Allocation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939545"/>
                  </a:ext>
                </a:extLst>
              </a:tr>
              <a:tr h="332684">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Highway Planning and Construction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DOT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$441,147,063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913983"/>
                  </a:ext>
                </a:extLst>
              </a:tr>
              <a:tr h="332684">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Health Care Centers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HHS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$38,793,385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4981065"/>
                  </a:ext>
                </a:extLst>
              </a:tr>
              <a:tr h="332684">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Community Facilities Loans/Grants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USDA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$24,825,130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3800825"/>
                  </a:ext>
                </a:extLst>
              </a:tr>
            </a:tbl>
          </a:graphicData>
        </a:graphic>
      </p:graphicFrame>
    </p:spTree>
    <p:extLst>
      <p:ext uri="{BB962C8B-B14F-4D97-AF65-F5344CB8AC3E}">
        <p14:creationId xmlns:p14="http://schemas.microsoft.com/office/powerpoint/2010/main" val="391114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Census Data Matters to Montana Higher Education">
            <a:extLst>
              <a:ext uri="{FF2B5EF4-FFF2-40B4-BE49-F238E27FC236}">
                <a16:creationId xmlns:a16="http://schemas.microsoft.com/office/drawing/2014/main" id="{44717089-3AF4-4FA8-B94F-EAADD2E6E243}"/>
              </a:ext>
            </a:extLst>
          </p:cNvPr>
          <p:cNvSpPr/>
          <p:nvPr/>
        </p:nvSpPr>
        <p:spPr>
          <a:xfrm>
            <a:off x="438411" y="425886"/>
            <a:ext cx="11448789" cy="53486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C3C5DE42-BB98-48D6-B557-E998496B6C28}"/>
              </a:ext>
            </a:extLst>
          </p:cNvPr>
          <p:cNvSpPr>
            <a:spLocks noGrp="1"/>
          </p:cNvSpPr>
          <p:nvPr>
            <p:ph type="sldNum" sz="quarter" idx="11"/>
          </p:nvPr>
        </p:nvSpPr>
        <p:spPr/>
        <p:txBody>
          <a:bodyPr/>
          <a:lstStyle/>
          <a:p>
            <a:pPr>
              <a:defRPr/>
            </a:pPr>
            <a:fld id="{2EE8D35D-99CB-4CDF-98D3-056C8079D5F1}" type="slidenum">
              <a:rPr lang="en-US" smtClean="0"/>
              <a:pPr>
                <a:defRPr/>
              </a:pPr>
              <a:t>7</a:t>
            </a:fld>
            <a:endParaRPr lang="en-US" dirty="0"/>
          </a:p>
        </p:txBody>
      </p:sp>
      <p:sp>
        <p:nvSpPr>
          <p:cNvPr id="3" name="Rectangle 2">
            <a:extLst>
              <a:ext uri="{FF2B5EF4-FFF2-40B4-BE49-F238E27FC236}">
                <a16:creationId xmlns:a16="http://schemas.microsoft.com/office/drawing/2014/main" id="{1C777967-2C6C-4E6E-8DAC-00E61E61857A}"/>
              </a:ext>
            </a:extLst>
          </p:cNvPr>
          <p:cNvSpPr/>
          <p:nvPr/>
        </p:nvSpPr>
        <p:spPr>
          <a:xfrm>
            <a:off x="503520" y="2116782"/>
            <a:ext cx="7756220" cy="2624436"/>
          </a:xfrm>
          <a:prstGeom prst="rect">
            <a:avLst/>
          </a:prstGeom>
        </p:spPr>
        <p:txBody>
          <a:bodyPr wrap="square">
            <a:spAutoFit/>
          </a:bodyPr>
          <a:lstStyle/>
          <a:p>
            <a:pPr marR="0" lvl="0">
              <a:lnSpc>
                <a:spcPct val="106000"/>
              </a:lnSpc>
              <a:spcBef>
                <a:spcPts val="0"/>
              </a:spcBef>
              <a:spcAft>
                <a:spcPts val="800"/>
              </a:spcAft>
            </a:pPr>
            <a:r>
              <a:rPr lang="en-US" sz="2500" dirty="0">
                <a:latin typeface="+mn-lt"/>
              </a:rPr>
              <a:t>Census data helps colleges understand where the next generation of workers is coming from and where workers are need, which will influence student recruitment, degree programs and curriculum development, and training offerings and decisions.</a:t>
            </a:r>
          </a:p>
          <a:p>
            <a:pPr marR="0" lvl="0">
              <a:lnSpc>
                <a:spcPct val="106000"/>
              </a:lnSpc>
              <a:spcBef>
                <a:spcPts val="0"/>
              </a:spcBef>
              <a:spcAft>
                <a:spcPts val="800"/>
              </a:spcAft>
            </a:pPr>
            <a:endParaRPr lang="en-US" sz="2500" dirty="0">
              <a:latin typeface="+mn-lt"/>
            </a:endParaRPr>
          </a:p>
        </p:txBody>
      </p:sp>
      <p:sp>
        <p:nvSpPr>
          <p:cNvPr id="4" name="Rectangle 3">
            <a:extLst>
              <a:ext uri="{FF2B5EF4-FFF2-40B4-BE49-F238E27FC236}">
                <a16:creationId xmlns:a16="http://schemas.microsoft.com/office/drawing/2014/main" id="{5DD51AFB-82E3-4962-954E-4DEE67C32067}"/>
              </a:ext>
            </a:extLst>
          </p:cNvPr>
          <p:cNvSpPr/>
          <p:nvPr/>
        </p:nvSpPr>
        <p:spPr>
          <a:xfrm>
            <a:off x="567846" y="401575"/>
            <a:ext cx="7627568" cy="1631216"/>
          </a:xfrm>
          <a:prstGeom prst="rect">
            <a:avLst/>
          </a:prstGeom>
        </p:spPr>
        <p:txBody>
          <a:bodyPr wrap="square">
            <a:spAutoFit/>
          </a:bodyPr>
          <a:lstStyle/>
          <a:p>
            <a:r>
              <a:rPr lang="en-US" sz="2500" dirty="0">
                <a:latin typeface="+mn-lt"/>
              </a:rPr>
              <a:t>Data from the census gives a profile of everyone that lives in our state (demographic, economic, veteran, disability status, etc.) and provides </a:t>
            </a:r>
            <a:r>
              <a:rPr lang="en-US" sz="2500" dirty="0"/>
              <a:t>crucial information about students, workforce, and the state’s economy.</a:t>
            </a:r>
            <a:endParaRPr lang="en-US" sz="2500" dirty="0">
              <a:latin typeface="+mn-lt"/>
            </a:endParaRPr>
          </a:p>
        </p:txBody>
      </p:sp>
      <p:sp>
        <p:nvSpPr>
          <p:cNvPr id="5" name="TextBox 4">
            <a:extLst>
              <a:ext uri="{FF2B5EF4-FFF2-40B4-BE49-F238E27FC236}">
                <a16:creationId xmlns:a16="http://schemas.microsoft.com/office/drawing/2014/main" id="{74F323B8-B3F8-4F90-8F50-31D1477B074A}"/>
              </a:ext>
            </a:extLst>
          </p:cNvPr>
          <p:cNvSpPr txBox="1"/>
          <p:nvPr/>
        </p:nvSpPr>
        <p:spPr>
          <a:xfrm>
            <a:off x="8385653" y="1206701"/>
            <a:ext cx="3193094" cy="3477875"/>
          </a:xfrm>
          <a:prstGeom prst="rect">
            <a:avLst/>
          </a:prstGeom>
          <a:noFill/>
        </p:spPr>
        <p:txBody>
          <a:bodyPr wrap="square" rtlCol="0">
            <a:spAutoFit/>
          </a:bodyPr>
          <a:lstStyle/>
          <a:p>
            <a:pPr algn="ctr"/>
            <a:r>
              <a:rPr lang="en-US" sz="4400" b="1" dirty="0"/>
              <a:t>Census Data Matters to </a:t>
            </a:r>
          </a:p>
          <a:p>
            <a:pPr algn="ctr"/>
            <a:r>
              <a:rPr lang="en-US" sz="4400" b="1" dirty="0"/>
              <a:t>Montana</a:t>
            </a:r>
          </a:p>
          <a:p>
            <a:pPr algn="ctr"/>
            <a:r>
              <a:rPr lang="en-US" sz="4400" b="1" dirty="0"/>
              <a:t>Higher Education</a:t>
            </a:r>
            <a:endParaRPr lang="en-US" sz="4400" dirty="0"/>
          </a:p>
        </p:txBody>
      </p:sp>
      <p:sp>
        <p:nvSpPr>
          <p:cNvPr id="6" name="Rectangle 5">
            <a:extLst>
              <a:ext uri="{FF2B5EF4-FFF2-40B4-BE49-F238E27FC236}">
                <a16:creationId xmlns:a16="http://schemas.microsoft.com/office/drawing/2014/main" id="{4724E85C-3C6D-4278-8E44-8AFC4ACAEC30}"/>
              </a:ext>
            </a:extLst>
          </p:cNvPr>
          <p:cNvSpPr/>
          <p:nvPr/>
        </p:nvSpPr>
        <p:spPr>
          <a:xfrm>
            <a:off x="438411" y="4404804"/>
            <a:ext cx="8021466" cy="1246495"/>
          </a:xfrm>
          <a:prstGeom prst="rect">
            <a:avLst/>
          </a:prstGeom>
        </p:spPr>
        <p:txBody>
          <a:bodyPr wrap="square">
            <a:spAutoFit/>
          </a:bodyPr>
          <a:lstStyle/>
          <a:p>
            <a:r>
              <a:rPr lang="en-US" sz="2500" dirty="0">
                <a:latin typeface="+mn-lt"/>
              </a:rPr>
              <a:t>If the census is inaccurate, colleges don’t have information for future planning and communities can’t provide needed services and infrastructure critical to higher education.</a:t>
            </a:r>
          </a:p>
        </p:txBody>
      </p:sp>
      <p:pic>
        <p:nvPicPr>
          <p:cNvPr id="8" name="Content Placeholder 10">
            <a:extLst>
              <a:ext uri="{FF2B5EF4-FFF2-40B4-BE49-F238E27FC236}">
                <a16:creationId xmlns:a16="http://schemas.microsoft.com/office/drawing/2014/main" id="{AEC3CDBC-9FD8-43DF-98EC-580762DDFB5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5812077"/>
            <a:ext cx="2019300" cy="1009650"/>
          </a:xfrm>
          <a:prstGeom prst="rect">
            <a:avLst/>
          </a:prstGeom>
        </p:spPr>
      </p:pic>
      <p:sp>
        <p:nvSpPr>
          <p:cNvPr id="9" name="Title 8">
            <a:extLst>
              <a:ext uri="{FF2B5EF4-FFF2-40B4-BE49-F238E27FC236}">
                <a16:creationId xmlns:a16="http://schemas.microsoft.com/office/drawing/2014/main" id="{B5D35788-560B-477B-805F-95625E6A92AF}"/>
              </a:ext>
            </a:extLst>
          </p:cNvPr>
          <p:cNvSpPr>
            <a:spLocks noGrp="1"/>
          </p:cNvSpPr>
          <p:nvPr>
            <p:ph type="title" idx="4294967295"/>
          </p:nvPr>
        </p:nvSpPr>
        <p:spPr>
          <a:xfrm>
            <a:off x="838200" y="-1325563"/>
            <a:ext cx="10515600" cy="1325563"/>
          </a:xfrm>
        </p:spPr>
        <p:txBody>
          <a:bodyPr vert="horz" wrap="square" lIns="91440" tIns="45720" rIns="91440" bIns="45720" numCol="1" anchor="b" anchorCtr="0" compatLnSpc="1">
            <a:prstTxWarp prst="textNoShape">
              <a:avLst/>
            </a:prstTxWarp>
          </a:bodyPr>
          <a:lstStyle/>
          <a:p>
            <a:r>
              <a:rPr lang="en-US" dirty="0"/>
              <a:t>Census Data Matters to Montana Higher Education</a:t>
            </a:r>
          </a:p>
        </p:txBody>
      </p:sp>
    </p:spTree>
    <p:extLst>
      <p:ext uri="{BB962C8B-B14F-4D97-AF65-F5344CB8AC3E}">
        <p14:creationId xmlns:p14="http://schemas.microsoft.com/office/powerpoint/2010/main" val="186264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971D167-AD32-45A0-8E04-C87CB1E28E10}"/>
              </a:ext>
            </a:extLst>
          </p:cNvPr>
          <p:cNvSpPr txBox="1"/>
          <p:nvPr/>
        </p:nvSpPr>
        <p:spPr>
          <a:xfrm>
            <a:off x="7302693" y="1315601"/>
            <a:ext cx="4801644" cy="4226798"/>
          </a:xfrm>
          <a:prstGeom prst="rect">
            <a:avLst/>
          </a:prstGeom>
          <a:noFill/>
        </p:spPr>
        <p:txBody>
          <a:bodyPr wrap="square" rtlCol="0">
            <a:spAutoFit/>
          </a:bodyPr>
          <a:lstStyle/>
          <a:p>
            <a:endParaRPr lang="en-US" sz="2800" dirty="0"/>
          </a:p>
          <a:p>
            <a:pPr marL="514350" indent="-514350">
              <a:spcAft>
                <a:spcPts val="450"/>
              </a:spcAft>
              <a:buFont typeface="+mj-lt"/>
              <a:buAutoNum type="arabicPeriod"/>
            </a:pPr>
            <a:r>
              <a:rPr lang="en-US" sz="2800" dirty="0"/>
              <a:t>Seat 436. North Carolina - 14 seats</a:t>
            </a:r>
          </a:p>
          <a:p>
            <a:pPr marL="514350" indent="-514350">
              <a:spcAft>
                <a:spcPts val="450"/>
              </a:spcAft>
              <a:buFont typeface="+mj-lt"/>
              <a:buAutoNum type="arabicPeriod"/>
            </a:pPr>
            <a:r>
              <a:rPr lang="en-US" sz="2800" dirty="0"/>
              <a:t>Seat 437. Missouri - 9 seats</a:t>
            </a:r>
          </a:p>
          <a:p>
            <a:pPr marL="514350" indent="-514350">
              <a:spcAft>
                <a:spcPts val="450"/>
              </a:spcAft>
              <a:buFont typeface="+mj-lt"/>
              <a:buAutoNum type="arabicPeriod"/>
            </a:pPr>
            <a:r>
              <a:rPr lang="en-US" sz="2800" dirty="0"/>
              <a:t>Seat 438 New York - 28 seats</a:t>
            </a:r>
          </a:p>
          <a:p>
            <a:pPr marL="514350" indent="-514350">
              <a:spcAft>
                <a:spcPts val="450"/>
              </a:spcAft>
              <a:buFont typeface="+mj-lt"/>
              <a:buAutoNum type="arabicPeriod"/>
            </a:pPr>
            <a:r>
              <a:rPr lang="en-US" sz="2800" dirty="0"/>
              <a:t>Seat 439 New Jersey - 13 seats</a:t>
            </a:r>
          </a:p>
          <a:p>
            <a:pPr marL="514350" indent="-514350">
              <a:spcAft>
                <a:spcPts val="450"/>
              </a:spcAft>
              <a:buFont typeface="+mj-lt"/>
              <a:buAutoNum type="arabicPeriod"/>
            </a:pPr>
            <a:r>
              <a:rPr lang="en-US" sz="2800" b="1" dirty="0">
                <a:solidFill>
                  <a:schemeClr val="accent6"/>
                </a:solidFill>
              </a:rPr>
              <a:t>Seat 440 Montana – 2 seats</a:t>
            </a:r>
          </a:p>
        </p:txBody>
      </p:sp>
      <p:sp>
        <p:nvSpPr>
          <p:cNvPr id="9" name="Rectangle 8">
            <a:extLst>
              <a:ext uri="{FF2B5EF4-FFF2-40B4-BE49-F238E27FC236}">
                <a16:creationId xmlns:a16="http://schemas.microsoft.com/office/drawing/2014/main" id="{F4E0E048-F84B-420E-B2BE-17A326875802}"/>
              </a:ext>
            </a:extLst>
          </p:cNvPr>
          <p:cNvSpPr/>
          <p:nvPr/>
        </p:nvSpPr>
        <p:spPr>
          <a:xfrm>
            <a:off x="99273" y="874835"/>
            <a:ext cx="6634765" cy="954107"/>
          </a:xfrm>
          <a:prstGeom prst="rect">
            <a:avLst/>
          </a:prstGeom>
        </p:spPr>
        <p:txBody>
          <a:bodyPr wrap="none">
            <a:spAutoFit/>
          </a:bodyPr>
          <a:lstStyle/>
          <a:p>
            <a:r>
              <a:rPr lang="en-US" sz="2800" b="1" dirty="0">
                <a:solidFill>
                  <a:schemeClr val="accent6"/>
                </a:solidFill>
              </a:rPr>
              <a:t>The Census count apportions the 435 seats </a:t>
            </a:r>
          </a:p>
          <a:p>
            <a:r>
              <a:rPr lang="en-US" sz="2800" b="1" dirty="0">
                <a:solidFill>
                  <a:schemeClr val="accent6"/>
                </a:solidFill>
              </a:rPr>
              <a:t>in the U.S. House of Representatives</a:t>
            </a:r>
          </a:p>
        </p:txBody>
      </p:sp>
      <p:sp>
        <p:nvSpPr>
          <p:cNvPr id="3" name="Title 2">
            <a:extLst>
              <a:ext uri="{FF2B5EF4-FFF2-40B4-BE49-F238E27FC236}">
                <a16:creationId xmlns:a16="http://schemas.microsoft.com/office/drawing/2014/main" id="{6601B71E-4A17-4F8F-B080-AAA2FB80611A}"/>
              </a:ext>
            </a:extLst>
          </p:cNvPr>
          <p:cNvSpPr>
            <a:spLocks noGrp="1"/>
          </p:cNvSpPr>
          <p:nvPr>
            <p:ph type="title"/>
          </p:nvPr>
        </p:nvSpPr>
        <p:spPr>
          <a:xfrm>
            <a:off x="187890" y="0"/>
            <a:ext cx="11597710" cy="1143000"/>
          </a:xfrm>
        </p:spPr>
        <p:txBody>
          <a:bodyPr/>
          <a:lstStyle/>
          <a:p>
            <a:pPr algn="l"/>
            <a:r>
              <a:rPr lang="en-US" b="1" dirty="0"/>
              <a:t>Apportionment</a:t>
            </a:r>
          </a:p>
        </p:txBody>
      </p:sp>
      <p:sp>
        <p:nvSpPr>
          <p:cNvPr id="2" name="Slide Number Placeholder 1">
            <a:extLst>
              <a:ext uri="{FF2B5EF4-FFF2-40B4-BE49-F238E27FC236}">
                <a16:creationId xmlns:a16="http://schemas.microsoft.com/office/drawing/2014/main" id="{CEE5B4B7-965C-45A1-9712-7035BCA607AA}"/>
              </a:ext>
            </a:extLst>
          </p:cNvPr>
          <p:cNvSpPr>
            <a:spLocks noGrp="1"/>
          </p:cNvSpPr>
          <p:nvPr>
            <p:ph type="sldNum" sz="quarter" idx="10"/>
          </p:nvPr>
        </p:nvSpPr>
        <p:spPr/>
        <p:txBody>
          <a:bodyPr/>
          <a:lstStyle/>
          <a:p>
            <a:fld id="{8B599F30-7254-4017-B525-3F118FDF9A9C}" type="slidenum">
              <a:rPr lang="en-US" smtClean="0"/>
              <a:pPr/>
              <a:t>8</a:t>
            </a:fld>
            <a:endParaRPr lang="en-US" dirty="0"/>
          </a:p>
        </p:txBody>
      </p:sp>
      <p:grpSp>
        <p:nvGrpSpPr>
          <p:cNvPr id="6" name="Group 5" descr="Map of US showing apportionment based on the 2010 census results">
            <a:extLst>
              <a:ext uri="{FF2B5EF4-FFF2-40B4-BE49-F238E27FC236}">
                <a16:creationId xmlns:a16="http://schemas.microsoft.com/office/drawing/2014/main" id="{A733B979-3C78-4248-952F-F8B51C628B9D}"/>
              </a:ext>
            </a:extLst>
          </p:cNvPr>
          <p:cNvGrpSpPr/>
          <p:nvPr/>
        </p:nvGrpSpPr>
        <p:grpSpPr>
          <a:xfrm>
            <a:off x="389151" y="2237071"/>
            <a:ext cx="6124041" cy="3459249"/>
            <a:chOff x="685800" y="2383051"/>
            <a:chExt cx="4819806" cy="2971415"/>
          </a:xfrm>
        </p:grpSpPr>
        <p:pic>
          <p:nvPicPr>
            <p:cNvPr id="7" name="Picture 5" descr="Map of 2010 Apportionment Results">
              <a:extLst>
                <a:ext uri="{FF2B5EF4-FFF2-40B4-BE49-F238E27FC236}">
                  <a16:creationId xmlns:a16="http://schemas.microsoft.com/office/drawing/2014/main" id="{4A3F49FD-977D-4470-A6C0-DB412390FF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383051"/>
              <a:ext cx="4819806" cy="297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F752BB7-09D4-4BE4-8A48-95EAB4CFD504}"/>
                </a:ext>
              </a:extLst>
            </p:cNvPr>
            <p:cNvSpPr/>
            <p:nvPr/>
          </p:nvSpPr>
          <p:spPr bwMode="auto">
            <a:xfrm>
              <a:off x="3597204" y="4637567"/>
              <a:ext cx="914400" cy="152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2" name="Rectangle 11">
              <a:extLst>
                <a:ext uri="{FF2B5EF4-FFF2-40B4-BE49-F238E27FC236}">
                  <a16:creationId xmlns:a16="http://schemas.microsoft.com/office/drawing/2014/main" id="{11660A72-CF93-47FF-AA7E-D87DEA823EF4}"/>
                </a:ext>
              </a:extLst>
            </p:cNvPr>
            <p:cNvSpPr/>
            <p:nvPr/>
          </p:nvSpPr>
          <p:spPr bwMode="auto">
            <a:xfrm>
              <a:off x="3597204" y="4432002"/>
              <a:ext cx="914400" cy="152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3" name="Rectangle 12">
              <a:extLst>
                <a:ext uri="{FF2B5EF4-FFF2-40B4-BE49-F238E27FC236}">
                  <a16:creationId xmlns:a16="http://schemas.microsoft.com/office/drawing/2014/main" id="{68015367-E893-4860-8BDF-A32F7071E41F}"/>
                </a:ext>
              </a:extLst>
            </p:cNvPr>
            <p:cNvSpPr/>
            <p:nvPr/>
          </p:nvSpPr>
          <p:spPr bwMode="auto">
            <a:xfrm>
              <a:off x="3597204" y="3774536"/>
              <a:ext cx="914400" cy="152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14" name="Rectangle 13">
              <a:extLst>
                <a:ext uri="{FF2B5EF4-FFF2-40B4-BE49-F238E27FC236}">
                  <a16:creationId xmlns:a16="http://schemas.microsoft.com/office/drawing/2014/main" id="{77100BFD-0CFE-4C6D-AFA3-542CC9155EBA}"/>
                </a:ext>
              </a:extLst>
            </p:cNvPr>
            <p:cNvSpPr/>
            <p:nvPr/>
          </p:nvSpPr>
          <p:spPr bwMode="auto">
            <a:xfrm>
              <a:off x="3597204" y="3140124"/>
              <a:ext cx="914400" cy="152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grpSp>
      <p:sp>
        <p:nvSpPr>
          <p:cNvPr id="4" name="TextBox 3">
            <a:extLst>
              <a:ext uri="{FF2B5EF4-FFF2-40B4-BE49-F238E27FC236}">
                <a16:creationId xmlns:a16="http://schemas.microsoft.com/office/drawing/2014/main" id="{9DCB207A-B78D-4AF4-B25F-54A2507F18F0}"/>
              </a:ext>
            </a:extLst>
          </p:cNvPr>
          <p:cNvSpPr txBox="1"/>
          <p:nvPr/>
        </p:nvSpPr>
        <p:spPr>
          <a:xfrm>
            <a:off x="7653404" y="400811"/>
            <a:ext cx="4801644" cy="1169551"/>
          </a:xfrm>
          <a:prstGeom prst="rect">
            <a:avLst/>
          </a:prstGeom>
          <a:noFill/>
        </p:spPr>
        <p:txBody>
          <a:bodyPr wrap="square" rtlCol="0">
            <a:spAutoFit/>
          </a:bodyPr>
          <a:lstStyle/>
          <a:p>
            <a:r>
              <a:rPr lang="en-US" sz="2600" b="1" dirty="0"/>
              <a:t>Where additional seats would </a:t>
            </a:r>
          </a:p>
          <a:p>
            <a:r>
              <a:rPr lang="en-US" sz="2600" b="1" dirty="0"/>
              <a:t>have gone in 2010?</a:t>
            </a:r>
          </a:p>
          <a:p>
            <a:endParaRPr lang="en-US" dirty="0"/>
          </a:p>
        </p:txBody>
      </p:sp>
    </p:spTree>
    <p:extLst>
      <p:ext uri="{BB962C8B-B14F-4D97-AF65-F5344CB8AC3E}">
        <p14:creationId xmlns:p14="http://schemas.microsoft.com/office/powerpoint/2010/main" val="99184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0D205D-B351-4D84-ABCD-417FE27DDF33}"/>
              </a:ext>
              <a:ext uri="{C183D7F6-B498-43B3-948B-1728B52AA6E4}">
                <adec:decorative xmlns:adec="http://schemas.microsoft.com/office/drawing/2017/decorative" val="1"/>
              </a:ext>
            </a:extLst>
          </p:cNvPr>
          <p:cNvSpPr/>
          <p:nvPr/>
        </p:nvSpPr>
        <p:spPr>
          <a:xfrm>
            <a:off x="438411" y="425886"/>
            <a:ext cx="11448789" cy="53486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DAE706B9-E3C2-4B54-BE46-85E985E63105}"/>
              </a:ext>
            </a:extLst>
          </p:cNvPr>
          <p:cNvSpPr>
            <a:spLocks noGrp="1"/>
          </p:cNvSpPr>
          <p:nvPr>
            <p:ph type="sldNum" sz="quarter" idx="11"/>
          </p:nvPr>
        </p:nvSpPr>
        <p:spPr/>
        <p:txBody>
          <a:bodyPr/>
          <a:lstStyle/>
          <a:p>
            <a:pPr>
              <a:defRPr/>
            </a:pPr>
            <a:fld id="{2EE8D35D-99CB-4CDF-98D3-056C8079D5F1}" type="slidenum">
              <a:rPr lang="en-US" smtClean="0"/>
              <a:pPr>
                <a:defRPr/>
              </a:pPr>
              <a:t>9</a:t>
            </a:fld>
            <a:endParaRPr lang="en-US" dirty="0"/>
          </a:p>
        </p:txBody>
      </p:sp>
      <p:pic>
        <p:nvPicPr>
          <p:cNvPr id="3" name="Content Placeholder 9" descr="Map of Projected US House Seat Gains and Losses after 2020 Census (Election Services)">
            <a:extLst>
              <a:ext uri="{FF2B5EF4-FFF2-40B4-BE49-F238E27FC236}">
                <a16:creationId xmlns:a16="http://schemas.microsoft.com/office/drawing/2014/main" id="{7EAF962C-E8FC-4765-A8C1-4E1A7A020331}"/>
              </a:ext>
            </a:extLst>
          </p:cNvPr>
          <p:cNvPicPr>
            <a:picLocks noChangeAspect="1"/>
          </p:cNvPicPr>
          <p:nvPr/>
        </p:nvPicPr>
        <p:blipFill>
          <a:blip r:embed="rId2"/>
          <a:srcRect l="-15544" r="-15544"/>
          <a:stretch>
            <a:fillRect/>
          </a:stretch>
        </p:blipFill>
        <p:spPr>
          <a:xfrm>
            <a:off x="0" y="1111678"/>
            <a:ext cx="7937289" cy="4365204"/>
          </a:xfrm>
          <a:prstGeom prst="rect">
            <a:avLst/>
          </a:prstGeom>
        </p:spPr>
      </p:pic>
      <p:sp>
        <p:nvSpPr>
          <p:cNvPr id="4" name="Rectangle 3">
            <a:extLst>
              <a:ext uri="{FF2B5EF4-FFF2-40B4-BE49-F238E27FC236}">
                <a16:creationId xmlns:a16="http://schemas.microsoft.com/office/drawing/2014/main" id="{0A70E067-80CB-4F47-8AAF-7FE744DFC434}"/>
              </a:ext>
            </a:extLst>
          </p:cNvPr>
          <p:cNvSpPr/>
          <p:nvPr/>
        </p:nvSpPr>
        <p:spPr>
          <a:xfrm>
            <a:off x="1073062" y="5476882"/>
            <a:ext cx="7068855" cy="276999"/>
          </a:xfrm>
          <a:prstGeom prst="rect">
            <a:avLst/>
          </a:prstGeom>
        </p:spPr>
        <p:txBody>
          <a:bodyPr wrap="square">
            <a:spAutoFit/>
          </a:bodyPr>
          <a:lstStyle/>
          <a:p>
            <a:r>
              <a:rPr lang="en-US" sz="1200" dirty="0"/>
              <a:t>Source: Election Data Services https://www.electiondataservices.com/reapportionment-studies/</a:t>
            </a:r>
          </a:p>
        </p:txBody>
      </p:sp>
      <p:pic>
        <p:nvPicPr>
          <p:cNvPr id="5" name="Picture 4" descr="Graph of Projected States Gaining U.S. House Seats from 2020 Census - Election Services">
            <a:extLst>
              <a:ext uri="{FF2B5EF4-FFF2-40B4-BE49-F238E27FC236}">
                <a16:creationId xmlns:a16="http://schemas.microsoft.com/office/drawing/2014/main" id="{2981D1B7-FF9B-4289-B044-F2A906C6EC85}"/>
              </a:ext>
            </a:extLst>
          </p:cNvPr>
          <p:cNvPicPr>
            <a:picLocks noChangeAspect="1"/>
          </p:cNvPicPr>
          <p:nvPr/>
        </p:nvPicPr>
        <p:blipFill>
          <a:blip r:embed="rId3"/>
          <a:stretch>
            <a:fillRect/>
          </a:stretch>
        </p:blipFill>
        <p:spPr>
          <a:xfrm>
            <a:off x="7431813" y="2031668"/>
            <a:ext cx="4336554" cy="2415072"/>
          </a:xfrm>
          <a:prstGeom prst="rect">
            <a:avLst/>
          </a:prstGeom>
        </p:spPr>
      </p:pic>
      <p:sp>
        <p:nvSpPr>
          <p:cNvPr id="6" name="Rectangle 5">
            <a:extLst>
              <a:ext uri="{FF2B5EF4-FFF2-40B4-BE49-F238E27FC236}">
                <a16:creationId xmlns:a16="http://schemas.microsoft.com/office/drawing/2014/main" id="{6939A409-CF74-4F59-8767-23FCD53164BE}"/>
              </a:ext>
            </a:extLst>
          </p:cNvPr>
          <p:cNvSpPr/>
          <p:nvPr/>
        </p:nvSpPr>
        <p:spPr>
          <a:xfrm>
            <a:off x="845507" y="373014"/>
            <a:ext cx="8077200" cy="738664"/>
          </a:xfrm>
          <a:prstGeom prst="rect">
            <a:avLst/>
          </a:prstGeom>
        </p:spPr>
        <p:txBody>
          <a:bodyPr wrap="square">
            <a:spAutoFit/>
          </a:bodyPr>
          <a:lstStyle/>
          <a:p>
            <a:r>
              <a:rPr lang="en-US" sz="2100" b="1" dirty="0">
                <a:solidFill>
                  <a:schemeClr val="accent6"/>
                </a:solidFill>
              </a:rPr>
              <a:t>What is the chance of Montana gaining another seat in the</a:t>
            </a:r>
          </a:p>
          <a:p>
            <a:r>
              <a:rPr lang="en-US" sz="2100" b="1" dirty="0">
                <a:solidFill>
                  <a:schemeClr val="accent6"/>
                </a:solidFill>
              </a:rPr>
              <a:t>U.S. House of Representatives?</a:t>
            </a:r>
          </a:p>
        </p:txBody>
      </p:sp>
      <p:sp>
        <p:nvSpPr>
          <p:cNvPr id="7" name="Title 6">
            <a:extLst>
              <a:ext uri="{FF2B5EF4-FFF2-40B4-BE49-F238E27FC236}">
                <a16:creationId xmlns:a16="http://schemas.microsoft.com/office/drawing/2014/main" id="{E6A5AC55-4DEF-4075-97BD-C2A6F71DA2AB}"/>
              </a:ext>
            </a:extLst>
          </p:cNvPr>
          <p:cNvSpPr>
            <a:spLocks noGrp="1"/>
          </p:cNvSpPr>
          <p:nvPr>
            <p:ph type="title" idx="4294967295"/>
          </p:nvPr>
        </p:nvSpPr>
        <p:spPr>
          <a:xfrm>
            <a:off x="838200" y="-1325563"/>
            <a:ext cx="10515600" cy="1325563"/>
          </a:xfrm>
        </p:spPr>
        <p:txBody>
          <a:bodyPr vert="horz" wrap="square" lIns="91440" tIns="45720" rIns="91440" bIns="45720" numCol="1" anchor="b" anchorCtr="0" compatLnSpc="1">
            <a:prstTxWarp prst="textNoShape">
              <a:avLst/>
            </a:prstTxWarp>
          </a:bodyPr>
          <a:lstStyle/>
          <a:p>
            <a:r>
              <a:rPr lang="en-US" dirty="0"/>
              <a:t>What is the chance of Montana gaining another seat </a:t>
            </a:r>
          </a:p>
        </p:txBody>
      </p:sp>
    </p:spTree>
    <p:extLst>
      <p:ext uri="{BB962C8B-B14F-4D97-AF65-F5344CB8AC3E}">
        <p14:creationId xmlns:p14="http://schemas.microsoft.com/office/powerpoint/2010/main" val="2459556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Census Colors">
      <a:dk1>
        <a:srgbClr val="000000"/>
      </a:dk1>
      <a:lt1>
        <a:srgbClr val="FFFFFF"/>
      </a:lt1>
      <a:dk2>
        <a:srgbClr val="205493"/>
      </a:dk2>
      <a:lt2>
        <a:srgbClr val="A7C0CD"/>
      </a:lt2>
      <a:accent1>
        <a:srgbClr val="78909C"/>
      </a:accent1>
      <a:accent2>
        <a:srgbClr val="4B636E"/>
      </a:accent2>
      <a:accent3>
        <a:srgbClr val="FF7043"/>
      </a:accent3>
      <a:accent4>
        <a:srgbClr val="0095A8"/>
      </a:accent4>
      <a:accent5>
        <a:srgbClr val="981D3D"/>
      </a:accent5>
      <a:accent6>
        <a:srgbClr val="0072B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ston endowment 1 [Compatibility Mode]" id="{29C153EB-1264-4E99-A9D7-62D7CEC43768}" vid="{594C9AF3-05C1-47EB-BEEB-79A0AE8435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6213640342B0D4180DE23B27D24F75A" ma:contentTypeVersion="3" ma:contentTypeDescription="Create a new document." ma:contentTypeScope="" ma:versionID="f1abb7a662900d2ae2b52ba4d0af2696">
  <xsd:schema xmlns:xsd="http://www.w3.org/2001/XMLSchema" xmlns:xs="http://www.w3.org/2001/XMLSchema" xmlns:p="http://schemas.microsoft.com/office/2006/metadata/properties" xmlns:ns2="8557a95a-962d-47e7-8af1-548f79049771" targetNamespace="http://schemas.microsoft.com/office/2006/metadata/properties" ma:root="true" ma:fieldsID="2ea6fe5a1da8529cdca9c53ace4eda54" ns2:_="">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2:Item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temNotes" ma:index="11" nillable="true" ma:displayName="Item Notes" ma:description="Place notes to help other people here. This column is Plain text only." ma:internalName="Item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B00651-FE08-4BF5-B9EB-3D5E51C18001}">
  <ds:schemaRefs>
    <ds:schemaRef ds:uri="http://schemas.microsoft.com/sharepoint/v3/contenttype/forms"/>
  </ds:schemaRefs>
</ds:datastoreItem>
</file>

<file path=customXml/itemProps2.xml><?xml version="1.0" encoding="utf-8"?>
<ds:datastoreItem xmlns:ds="http://schemas.openxmlformats.org/officeDocument/2006/customXml" ds:itemID="{45162CE1-4CF0-4144-9012-4D7FBE7467B1}">
  <ds:schemaRefs>
    <ds:schemaRef ds:uri="http://schemas.microsoft.com/sharepoint/events"/>
  </ds:schemaRefs>
</ds:datastoreItem>
</file>

<file path=customXml/itemProps3.xml><?xml version="1.0" encoding="utf-8"?>
<ds:datastoreItem xmlns:ds="http://schemas.openxmlformats.org/officeDocument/2006/customXml" ds:itemID="{45CC3319-1ADD-4A59-AFDD-715DE90A3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757</TotalTime>
  <Words>1876</Words>
  <Application>Microsoft Office PowerPoint</Application>
  <PresentationFormat>Widescreen</PresentationFormat>
  <Paragraphs>225</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Gotham-Bold</vt:lpstr>
      <vt:lpstr>Office Theme</vt:lpstr>
      <vt:lpstr>2020 Census</vt:lpstr>
      <vt:lpstr>2020 Census: Team Montana</vt:lpstr>
      <vt:lpstr> Decennial Census Overview</vt:lpstr>
      <vt:lpstr>Why every person in Montana should be counted </vt:lpstr>
      <vt:lpstr>Funding</vt:lpstr>
      <vt:lpstr>How Does Census Information Impact Montana Higher Education Funding? Census data is used to allocate federal funding for programs critical to Montana.  A few examples from FY 2016 include:</vt:lpstr>
      <vt:lpstr>Census Data Matters to Montana Higher Education</vt:lpstr>
      <vt:lpstr>Apportionment</vt:lpstr>
      <vt:lpstr>What is the chance of Montana gaining another seat </vt:lpstr>
      <vt:lpstr>Redistricting</vt:lpstr>
      <vt:lpstr>Road to the 2020 Census</vt:lpstr>
      <vt:lpstr>Ways to Respond</vt:lpstr>
      <vt:lpstr>Confidentiality</vt:lpstr>
      <vt:lpstr>Campus and Local Complete Count Committees:</vt:lpstr>
      <vt:lpstr>Census 2020 – Montana’s Complete Count Committees</vt:lpstr>
      <vt:lpstr>Materials From Census.gov</vt:lpstr>
      <vt:lpstr>State CCC Website</vt:lpstr>
      <vt:lpstr> What You Can Do to Promote the 2020 Census</vt:lpstr>
      <vt:lpstr>What you can do to promote the 2020 census</vt:lpstr>
      <vt:lpstr>CENSUS JOBS</vt:lpstr>
      <vt:lpstr>April 1, 2020 Census  Day is 131 days away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Census Presentation</dc:title>
  <dc:creator>Stephanie A Freeman (CENSUS/DN FED)</dc:creator>
  <cp:lastModifiedBy>Power, Rebecca</cp:lastModifiedBy>
  <cp:revision>130</cp:revision>
  <cp:lastPrinted>2019-06-19T20:33:07Z</cp:lastPrinted>
  <dcterms:created xsi:type="dcterms:W3CDTF">2019-04-25T04:06:49Z</dcterms:created>
  <dcterms:modified xsi:type="dcterms:W3CDTF">2019-11-18T17:54:36Z</dcterms:modified>
</cp:coreProperties>
</file>