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sldIdLst>
    <p:sldId id="262" r:id="rId2"/>
    <p:sldId id="274" r:id="rId3"/>
    <p:sldId id="260" r:id="rId4"/>
    <p:sldId id="265" r:id="rId5"/>
    <p:sldId id="261" r:id="rId6"/>
    <p:sldId id="277" r:id="rId7"/>
    <p:sldId id="263" r:id="rId8"/>
    <p:sldId id="267" r:id="rId9"/>
    <p:sldId id="268" r:id="rId10"/>
    <p:sldId id="276" r:id="rId11"/>
    <p:sldId id="275" r:id="rId12"/>
    <p:sldId id="270"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32654"/>
    <a:srgbClr val="003E7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165" autoAdjust="0"/>
    <p:restoredTop sz="94710" autoAdjust="0"/>
  </p:normalViewPr>
  <p:slideViewPr>
    <p:cSldViewPr snapToGrid="0" snapToObjects="1">
      <p:cViewPr varScale="1">
        <p:scale>
          <a:sx n="81" d="100"/>
          <a:sy n="81" d="100"/>
        </p:scale>
        <p:origin x="1114" y="72"/>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BD6838-4E10-8E40-A8A5-B6E15CF63F66}" type="datetimeFigureOut">
              <a:rPr lang="en-US" smtClean="0"/>
              <a:t>11/15/2019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67D931-D7C7-AC45-8457-133CD0585FC9}" type="slidenum">
              <a:rPr lang="en-US" smtClean="0"/>
              <a:t>‹#›</a:t>
            </a:fld>
            <a:endParaRPr lang="en-US"/>
          </a:p>
        </p:txBody>
      </p:sp>
    </p:spTree>
    <p:extLst>
      <p:ext uri="{BB962C8B-B14F-4D97-AF65-F5344CB8AC3E}">
        <p14:creationId xmlns:p14="http://schemas.microsoft.com/office/powerpoint/2010/main" val="39792302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At the direction of the Board of Regents and the Office of the Commissioner of Higher Education, MSU underwent a review of all its doctoral programs to evaluate their performance. This review resulted in the MSU Doctoral Prioritization Review Report, a document created by the 16-member MSU Doctoral Program Prioritization Committee and circulated widely across campus</a:t>
            </a:r>
            <a:r>
              <a:rPr lang="en-US" dirty="0">
                <a:effectLst/>
              </a:rPr>
              <a:t> </a:t>
            </a:r>
            <a:endParaRPr lang="en-US" dirty="0"/>
          </a:p>
        </p:txBody>
      </p:sp>
      <p:sp>
        <p:nvSpPr>
          <p:cNvPr id="4" name="Slide Number Placeholder 3"/>
          <p:cNvSpPr>
            <a:spLocks noGrp="1"/>
          </p:cNvSpPr>
          <p:nvPr>
            <p:ph type="sldNum" sz="quarter" idx="5"/>
          </p:nvPr>
        </p:nvSpPr>
        <p:spPr/>
        <p:txBody>
          <a:bodyPr/>
          <a:lstStyle/>
          <a:p>
            <a:fld id="{F267D931-D7C7-AC45-8457-133CD0585FC9}" type="slidenum">
              <a:rPr lang="en-US" smtClean="0"/>
              <a:t>1</a:t>
            </a:fld>
            <a:endParaRPr lang="en-US"/>
          </a:p>
        </p:txBody>
      </p:sp>
    </p:spTree>
    <p:extLst>
      <p:ext uri="{BB962C8B-B14F-4D97-AF65-F5344CB8AC3E}">
        <p14:creationId xmlns:p14="http://schemas.microsoft.com/office/powerpoint/2010/main" val="27802233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All departments and academic programs within the Montana University System are expected to strive for continuous improvement in the education they provide to students, in the outreach they provide to the public and in the research they conduct to further the bounds of knowledge. This is an expectation of the Montana Legislature, which appropriates funds to the university system, the Montana Board of Regents, which governs the university system, the Office of the Commissioner of Higher Education, which administers the university system, and of the local administrations of each campus.  </a:t>
            </a:r>
          </a:p>
          <a:p>
            <a:endParaRPr lang="en-US" dirty="0"/>
          </a:p>
        </p:txBody>
      </p:sp>
      <p:sp>
        <p:nvSpPr>
          <p:cNvPr id="4" name="Slide Number Placeholder 3"/>
          <p:cNvSpPr>
            <a:spLocks noGrp="1"/>
          </p:cNvSpPr>
          <p:nvPr>
            <p:ph type="sldNum" sz="quarter" idx="5"/>
          </p:nvPr>
        </p:nvSpPr>
        <p:spPr/>
        <p:txBody>
          <a:bodyPr/>
          <a:lstStyle/>
          <a:p>
            <a:fld id="{F267D931-D7C7-AC45-8457-133CD0585FC9}" type="slidenum">
              <a:rPr lang="en-US" smtClean="0"/>
              <a:t>9</a:t>
            </a:fld>
            <a:endParaRPr lang="en-US"/>
          </a:p>
        </p:txBody>
      </p:sp>
    </p:spTree>
    <p:extLst>
      <p:ext uri="{BB962C8B-B14F-4D97-AF65-F5344CB8AC3E}">
        <p14:creationId xmlns:p14="http://schemas.microsoft.com/office/powerpoint/2010/main" val="14784164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All departments and academic programs within the Montana University System are expected to strive for continuous improvement in the education they provide to students, in the outreach they provide to the public and in the research they conduct to further the bounds of knowledge. This is an expectation of the Montana Legislature, which appropriates funds to the university system, the Montana Board of Regents, which governs the university system, the Office of the Commissioner of Higher Education, which administers the university system, and of the local administrations of each campus.  </a:t>
            </a:r>
          </a:p>
          <a:p>
            <a:endParaRPr lang="en-US" dirty="0"/>
          </a:p>
        </p:txBody>
      </p:sp>
      <p:sp>
        <p:nvSpPr>
          <p:cNvPr id="4" name="Slide Number Placeholder 3"/>
          <p:cNvSpPr>
            <a:spLocks noGrp="1"/>
          </p:cNvSpPr>
          <p:nvPr>
            <p:ph type="sldNum" sz="quarter" idx="5"/>
          </p:nvPr>
        </p:nvSpPr>
        <p:spPr/>
        <p:txBody>
          <a:bodyPr/>
          <a:lstStyle/>
          <a:p>
            <a:fld id="{F267D931-D7C7-AC45-8457-133CD0585FC9}" type="slidenum">
              <a:rPr lang="en-US" smtClean="0"/>
              <a:t>10</a:t>
            </a:fld>
            <a:endParaRPr lang="en-US"/>
          </a:p>
        </p:txBody>
      </p:sp>
    </p:spTree>
    <p:extLst>
      <p:ext uri="{BB962C8B-B14F-4D97-AF65-F5344CB8AC3E}">
        <p14:creationId xmlns:p14="http://schemas.microsoft.com/office/powerpoint/2010/main" val="25335257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5B90D-CAB7-FA47-BC5E-5C010EB8988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FD660E8-675F-FA45-8FE1-4F9EFA9D8A0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B200608-3B8C-1B4D-BCE6-AC1A6E6DFAC2}"/>
              </a:ext>
            </a:extLst>
          </p:cNvPr>
          <p:cNvSpPr>
            <a:spLocks noGrp="1"/>
          </p:cNvSpPr>
          <p:nvPr>
            <p:ph type="dt" sz="half" idx="10"/>
          </p:nvPr>
        </p:nvSpPr>
        <p:spPr/>
        <p:txBody>
          <a:bodyPr/>
          <a:lstStyle/>
          <a:p>
            <a:fld id="{E1C930C0-8737-3A44-A1AA-BAE0D398F3AC}" type="datetimeFigureOut">
              <a:rPr lang="en-US" smtClean="0"/>
              <a:t>11/15/2019</a:t>
            </a:fld>
            <a:endParaRPr lang="en-US"/>
          </a:p>
        </p:txBody>
      </p:sp>
      <p:sp>
        <p:nvSpPr>
          <p:cNvPr id="5" name="Footer Placeholder 4">
            <a:extLst>
              <a:ext uri="{FF2B5EF4-FFF2-40B4-BE49-F238E27FC236}">
                <a16:creationId xmlns:a16="http://schemas.microsoft.com/office/drawing/2014/main" id="{0D3D7B1D-8DED-3442-BD75-63F0564C5E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01F493-5C3A-CE49-B5AC-8A3199CCED18}"/>
              </a:ext>
            </a:extLst>
          </p:cNvPr>
          <p:cNvSpPr>
            <a:spLocks noGrp="1"/>
          </p:cNvSpPr>
          <p:nvPr>
            <p:ph type="sldNum" sz="quarter" idx="12"/>
          </p:nvPr>
        </p:nvSpPr>
        <p:spPr/>
        <p:txBody>
          <a:bodyPr/>
          <a:lstStyle/>
          <a:p>
            <a:fld id="{69EDD16F-FE7A-D447-A00B-14E1A6B17B35}" type="slidenum">
              <a:rPr lang="en-US" smtClean="0"/>
              <a:t>‹#›</a:t>
            </a:fld>
            <a:endParaRPr lang="en-US"/>
          </a:p>
        </p:txBody>
      </p:sp>
    </p:spTree>
    <p:extLst>
      <p:ext uri="{BB962C8B-B14F-4D97-AF65-F5344CB8AC3E}">
        <p14:creationId xmlns:p14="http://schemas.microsoft.com/office/powerpoint/2010/main" val="7629234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22FAC-9087-AA42-AEFE-C750403C495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5DD2B42-4564-824D-B319-FD3D46FA57E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08C722-7AF6-4C4C-ABB7-00101F56F411}"/>
              </a:ext>
            </a:extLst>
          </p:cNvPr>
          <p:cNvSpPr>
            <a:spLocks noGrp="1"/>
          </p:cNvSpPr>
          <p:nvPr>
            <p:ph type="dt" sz="half" idx="10"/>
          </p:nvPr>
        </p:nvSpPr>
        <p:spPr/>
        <p:txBody>
          <a:bodyPr/>
          <a:lstStyle/>
          <a:p>
            <a:fld id="{E1C930C0-8737-3A44-A1AA-BAE0D398F3AC}" type="datetimeFigureOut">
              <a:rPr lang="en-US" smtClean="0"/>
              <a:t>11/15/2019</a:t>
            </a:fld>
            <a:endParaRPr lang="en-US"/>
          </a:p>
        </p:txBody>
      </p:sp>
      <p:sp>
        <p:nvSpPr>
          <p:cNvPr id="5" name="Footer Placeholder 4">
            <a:extLst>
              <a:ext uri="{FF2B5EF4-FFF2-40B4-BE49-F238E27FC236}">
                <a16:creationId xmlns:a16="http://schemas.microsoft.com/office/drawing/2014/main" id="{13F59EFE-2168-3F4E-BA24-B62067E3FA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39E7AF-68D9-3E48-8138-A84ED1B33179}"/>
              </a:ext>
            </a:extLst>
          </p:cNvPr>
          <p:cNvSpPr>
            <a:spLocks noGrp="1"/>
          </p:cNvSpPr>
          <p:nvPr>
            <p:ph type="sldNum" sz="quarter" idx="12"/>
          </p:nvPr>
        </p:nvSpPr>
        <p:spPr/>
        <p:txBody>
          <a:bodyPr/>
          <a:lstStyle/>
          <a:p>
            <a:fld id="{69EDD16F-FE7A-D447-A00B-14E1A6B17B35}" type="slidenum">
              <a:rPr lang="en-US" smtClean="0"/>
              <a:t>‹#›</a:t>
            </a:fld>
            <a:endParaRPr lang="en-US"/>
          </a:p>
        </p:txBody>
      </p:sp>
    </p:spTree>
    <p:extLst>
      <p:ext uri="{BB962C8B-B14F-4D97-AF65-F5344CB8AC3E}">
        <p14:creationId xmlns:p14="http://schemas.microsoft.com/office/powerpoint/2010/main" val="26987421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8B540D0-08C7-0B46-9B53-2FDFDA94F06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9ADF4C0-8FF4-D748-AA86-36E6C2B4F55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2A6318-86BB-B148-8D89-FC7A6C5C7FE5}"/>
              </a:ext>
            </a:extLst>
          </p:cNvPr>
          <p:cNvSpPr>
            <a:spLocks noGrp="1"/>
          </p:cNvSpPr>
          <p:nvPr>
            <p:ph type="dt" sz="half" idx="10"/>
          </p:nvPr>
        </p:nvSpPr>
        <p:spPr/>
        <p:txBody>
          <a:bodyPr/>
          <a:lstStyle/>
          <a:p>
            <a:fld id="{E1C930C0-8737-3A44-A1AA-BAE0D398F3AC}" type="datetimeFigureOut">
              <a:rPr lang="en-US" smtClean="0"/>
              <a:t>11/15/2019</a:t>
            </a:fld>
            <a:endParaRPr lang="en-US"/>
          </a:p>
        </p:txBody>
      </p:sp>
      <p:sp>
        <p:nvSpPr>
          <p:cNvPr id="5" name="Footer Placeholder 4">
            <a:extLst>
              <a:ext uri="{FF2B5EF4-FFF2-40B4-BE49-F238E27FC236}">
                <a16:creationId xmlns:a16="http://schemas.microsoft.com/office/drawing/2014/main" id="{044D7BFE-E4E5-1447-96BE-44AA0DD09C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7BE1BA-25B4-6A4D-A72E-CCF6078F9EED}"/>
              </a:ext>
            </a:extLst>
          </p:cNvPr>
          <p:cNvSpPr>
            <a:spLocks noGrp="1"/>
          </p:cNvSpPr>
          <p:nvPr>
            <p:ph type="sldNum" sz="quarter" idx="12"/>
          </p:nvPr>
        </p:nvSpPr>
        <p:spPr/>
        <p:txBody>
          <a:bodyPr/>
          <a:lstStyle/>
          <a:p>
            <a:fld id="{69EDD16F-FE7A-D447-A00B-14E1A6B17B35}" type="slidenum">
              <a:rPr lang="en-US" smtClean="0"/>
              <a:t>‹#›</a:t>
            </a:fld>
            <a:endParaRPr lang="en-US"/>
          </a:p>
        </p:txBody>
      </p:sp>
    </p:spTree>
    <p:extLst>
      <p:ext uri="{BB962C8B-B14F-4D97-AF65-F5344CB8AC3E}">
        <p14:creationId xmlns:p14="http://schemas.microsoft.com/office/powerpoint/2010/main" val="4138909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44BCE-A8AE-7045-91C2-8BE6527C748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AD98FA7-59D8-354B-AC30-5BEE6B34777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24A343-91AB-E34C-B671-9FC9E2D63B41}"/>
              </a:ext>
            </a:extLst>
          </p:cNvPr>
          <p:cNvSpPr>
            <a:spLocks noGrp="1"/>
          </p:cNvSpPr>
          <p:nvPr>
            <p:ph type="dt" sz="half" idx="10"/>
          </p:nvPr>
        </p:nvSpPr>
        <p:spPr/>
        <p:txBody>
          <a:bodyPr/>
          <a:lstStyle/>
          <a:p>
            <a:fld id="{E1C930C0-8737-3A44-A1AA-BAE0D398F3AC}" type="datetimeFigureOut">
              <a:rPr lang="en-US" smtClean="0"/>
              <a:t>11/15/2019</a:t>
            </a:fld>
            <a:endParaRPr lang="en-US"/>
          </a:p>
        </p:txBody>
      </p:sp>
      <p:sp>
        <p:nvSpPr>
          <p:cNvPr id="5" name="Footer Placeholder 4">
            <a:extLst>
              <a:ext uri="{FF2B5EF4-FFF2-40B4-BE49-F238E27FC236}">
                <a16:creationId xmlns:a16="http://schemas.microsoft.com/office/drawing/2014/main" id="{CDCA82D2-A5C7-9B45-A5E8-3E9076A20B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9FE27F-F41E-2E4E-AC52-DE1595EE69BC}"/>
              </a:ext>
            </a:extLst>
          </p:cNvPr>
          <p:cNvSpPr>
            <a:spLocks noGrp="1"/>
          </p:cNvSpPr>
          <p:nvPr>
            <p:ph type="sldNum" sz="quarter" idx="12"/>
          </p:nvPr>
        </p:nvSpPr>
        <p:spPr/>
        <p:txBody>
          <a:bodyPr/>
          <a:lstStyle/>
          <a:p>
            <a:fld id="{69EDD16F-FE7A-D447-A00B-14E1A6B17B35}" type="slidenum">
              <a:rPr lang="en-US" smtClean="0"/>
              <a:t>‹#›</a:t>
            </a:fld>
            <a:endParaRPr lang="en-US"/>
          </a:p>
        </p:txBody>
      </p:sp>
    </p:spTree>
    <p:extLst>
      <p:ext uri="{BB962C8B-B14F-4D97-AF65-F5344CB8AC3E}">
        <p14:creationId xmlns:p14="http://schemas.microsoft.com/office/powerpoint/2010/main" val="16857587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461928-DB8B-3149-ADC9-6C4FCE76718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A245C9D-C604-6440-A544-6DEB3E7958D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8AEFF5D-DA66-4344-9D7E-1A853BA7B820}"/>
              </a:ext>
            </a:extLst>
          </p:cNvPr>
          <p:cNvSpPr>
            <a:spLocks noGrp="1"/>
          </p:cNvSpPr>
          <p:nvPr>
            <p:ph type="dt" sz="half" idx="10"/>
          </p:nvPr>
        </p:nvSpPr>
        <p:spPr/>
        <p:txBody>
          <a:bodyPr/>
          <a:lstStyle/>
          <a:p>
            <a:fld id="{E1C930C0-8737-3A44-A1AA-BAE0D398F3AC}" type="datetimeFigureOut">
              <a:rPr lang="en-US" smtClean="0"/>
              <a:t>11/15/2019</a:t>
            </a:fld>
            <a:endParaRPr lang="en-US"/>
          </a:p>
        </p:txBody>
      </p:sp>
      <p:sp>
        <p:nvSpPr>
          <p:cNvPr id="5" name="Footer Placeholder 4">
            <a:extLst>
              <a:ext uri="{FF2B5EF4-FFF2-40B4-BE49-F238E27FC236}">
                <a16:creationId xmlns:a16="http://schemas.microsoft.com/office/drawing/2014/main" id="{8F64E5D4-B279-C040-8ACA-93256E120A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114E47-13B4-0843-8DAF-20143A05136F}"/>
              </a:ext>
            </a:extLst>
          </p:cNvPr>
          <p:cNvSpPr>
            <a:spLocks noGrp="1"/>
          </p:cNvSpPr>
          <p:nvPr>
            <p:ph type="sldNum" sz="quarter" idx="12"/>
          </p:nvPr>
        </p:nvSpPr>
        <p:spPr/>
        <p:txBody>
          <a:bodyPr/>
          <a:lstStyle/>
          <a:p>
            <a:fld id="{69EDD16F-FE7A-D447-A00B-14E1A6B17B35}" type="slidenum">
              <a:rPr lang="en-US" smtClean="0"/>
              <a:t>‹#›</a:t>
            </a:fld>
            <a:endParaRPr lang="en-US"/>
          </a:p>
        </p:txBody>
      </p:sp>
    </p:spTree>
    <p:extLst>
      <p:ext uri="{BB962C8B-B14F-4D97-AF65-F5344CB8AC3E}">
        <p14:creationId xmlns:p14="http://schemas.microsoft.com/office/powerpoint/2010/main" val="13980328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782ED1-4E1B-4A47-A936-BFCEA68BE15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343B494-9795-6846-889A-ADA02FE60AB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DBD0A45-E1AA-1E4F-8A98-8194F84067F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E9F368F-4155-5145-93EB-D1D979CAA63F}"/>
              </a:ext>
            </a:extLst>
          </p:cNvPr>
          <p:cNvSpPr>
            <a:spLocks noGrp="1"/>
          </p:cNvSpPr>
          <p:nvPr>
            <p:ph type="dt" sz="half" idx="10"/>
          </p:nvPr>
        </p:nvSpPr>
        <p:spPr/>
        <p:txBody>
          <a:bodyPr/>
          <a:lstStyle/>
          <a:p>
            <a:fld id="{E1C930C0-8737-3A44-A1AA-BAE0D398F3AC}" type="datetimeFigureOut">
              <a:rPr lang="en-US" smtClean="0"/>
              <a:t>11/15/2019</a:t>
            </a:fld>
            <a:endParaRPr lang="en-US"/>
          </a:p>
        </p:txBody>
      </p:sp>
      <p:sp>
        <p:nvSpPr>
          <p:cNvPr id="6" name="Footer Placeholder 5">
            <a:extLst>
              <a:ext uri="{FF2B5EF4-FFF2-40B4-BE49-F238E27FC236}">
                <a16:creationId xmlns:a16="http://schemas.microsoft.com/office/drawing/2014/main" id="{ED9665E7-DDF8-0949-AB78-2A982C73BDA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9A12F0A-FED3-2B4E-902A-3CE66C19329B}"/>
              </a:ext>
            </a:extLst>
          </p:cNvPr>
          <p:cNvSpPr>
            <a:spLocks noGrp="1"/>
          </p:cNvSpPr>
          <p:nvPr>
            <p:ph type="sldNum" sz="quarter" idx="12"/>
          </p:nvPr>
        </p:nvSpPr>
        <p:spPr/>
        <p:txBody>
          <a:bodyPr/>
          <a:lstStyle/>
          <a:p>
            <a:fld id="{69EDD16F-FE7A-D447-A00B-14E1A6B17B35}" type="slidenum">
              <a:rPr lang="en-US" smtClean="0"/>
              <a:t>‹#›</a:t>
            </a:fld>
            <a:endParaRPr lang="en-US"/>
          </a:p>
        </p:txBody>
      </p:sp>
    </p:spTree>
    <p:extLst>
      <p:ext uri="{BB962C8B-B14F-4D97-AF65-F5344CB8AC3E}">
        <p14:creationId xmlns:p14="http://schemas.microsoft.com/office/powerpoint/2010/main" val="4123198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F98990-647A-FA43-93DA-CC377002B8E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BC35D64-1F76-034A-B0F2-B639A35D375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51C3608-B8C5-874C-A677-3692AB5E4C3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AC3087A-B0FC-F641-9EF0-3C6E7D6EA49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97EEC27-2B9E-2F44-BBBF-96D212E8239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74EB7E8-2407-564C-8C81-E41B696077C2}"/>
              </a:ext>
            </a:extLst>
          </p:cNvPr>
          <p:cNvSpPr>
            <a:spLocks noGrp="1"/>
          </p:cNvSpPr>
          <p:nvPr>
            <p:ph type="dt" sz="half" idx="10"/>
          </p:nvPr>
        </p:nvSpPr>
        <p:spPr/>
        <p:txBody>
          <a:bodyPr/>
          <a:lstStyle/>
          <a:p>
            <a:fld id="{E1C930C0-8737-3A44-A1AA-BAE0D398F3AC}" type="datetimeFigureOut">
              <a:rPr lang="en-US" smtClean="0"/>
              <a:t>11/15/2019</a:t>
            </a:fld>
            <a:endParaRPr lang="en-US"/>
          </a:p>
        </p:txBody>
      </p:sp>
      <p:sp>
        <p:nvSpPr>
          <p:cNvPr id="8" name="Footer Placeholder 7">
            <a:extLst>
              <a:ext uri="{FF2B5EF4-FFF2-40B4-BE49-F238E27FC236}">
                <a16:creationId xmlns:a16="http://schemas.microsoft.com/office/drawing/2014/main" id="{6081EB39-86FF-EA4B-96C5-3DBCA49D07C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37B4057-12D9-DE4F-955B-EB29F0403853}"/>
              </a:ext>
            </a:extLst>
          </p:cNvPr>
          <p:cNvSpPr>
            <a:spLocks noGrp="1"/>
          </p:cNvSpPr>
          <p:nvPr>
            <p:ph type="sldNum" sz="quarter" idx="12"/>
          </p:nvPr>
        </p:nvSpPr>
        <p:spPr/>
        <p:txBody>
          <a:bodyPr/>
          <a:lstStyle/>
          <a:p>
            <a:fld id="{69EDD16F-FE7A-D447-A00B-14E1A6B17B35}" type="slidenum">
              <a:rPr lang="en-US" smtClean="0"/>
              <a:t>‹#›</a:t>
            </a:fld>
            <a:endParaRPr lang="en-US"/>
          </a:p>
        </p:txBody>
      </p:sp>
    </p:spTree>
    <p:extLst>
      <p:ext uri="{BB962C8B-B14F-4D97-AF65-F5344CB8AC3E}">
        <p14:creationId xmlns:p14="http://schemas.microsoft.com/office/powerpoint/2010/main" val="10388079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564945-0A01-B941-BB18-9D6559562E3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A588E1F-88C8-8146-93A8-A8A5485F216E}"/>
              </a:ext>
            </a:extLst>
          </p:cNvPr>
          <p:cNvSpPr>
            <a:spLocks noGrp="1"/>
          </p:cNvSpPr>
          <p:nvPr>
            <p:ph type="dt" sz="half" idx="10"/>
          </p:nvPr>
        </p:nvSpPr>
        <p:spPr/>
        <p:txBody>
          <a:bodyPr/>
          <a:lstStyle/>
          <a:p>
            <a:fld id="{E1C930C0-8737-3A44-A1AA-BAE0D398F3AC}" type="datetimeFigureOut">
              <a:rPr lang="en-US" smtClean="0"/>
              <a:t>11/15/2019</a:t>
            </a:fld>
            <a:endParaRPr lang="en-US"/>
          </a:p>
        </p:txBody>
      </p:sp>
      <p:sp>
        <p:nvSpPr>
          <p:cNvPr id="4" name="Footer Placeholder 3">
            <a:extLst>
              <a:ext uri="{FF2B5EF4-FFF2-40B4-BE49-F238E27FC236}">
                <a16:creationId xmlns:a16="http://schemas.microsoft.com/office/drawing/2014/main" id="{685E8168-507F-754E-82C4-2C1CF3A5E35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F05EAD2-F776-C449-A265-797ED9A657F4}"/>
              </a:ext>
            </a:extLst>
          </p:cNvPr>
          <p:cNvSpPr>
            <a:spLocks noGrp="1"/>
          </p:cNvSpPr>
          <p:nvPr>
            <p:ph type="sldNum" sz="quarter" idx="12"/>
          </p:nvPr>
        </p:nvSpPr>
        <p:spPr/>
        <p:txBody>
          <a:bodyPr/>
          <a:lstStyle/>
          <a:p>
            <a:fld id="{69EDD16F-FE7A-D447-A00B-14E1A6B17B35}" type="slidenum">
              <a:rPr lang="en-US" smtClean="0"/>
              <a:t>‹#›</a:t>
            </a:fld>
            <a:endParaRPr lang="en-US"/>
          </a:p>
        </p:txBody>
      </p:sp>
    </p:spTree>
    <p:extLst>
      <p:ext uri="{BB962C8B-B14F-4D97-AF65-F5344CB8AC3E}">
        <p14:creationId xmlns:p14="http://schemas.microsoft.com/office/powerpoint/2010/main" val="40092151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046D3D5-FE36-8045-BE8E-AA41BB363B17}"/>
              </a:ext>
            </a:extLst>
          </p:cNvPr>
          <p:cNvSpPr>
            <a:spLocks noGrp="1"/>
          </p:cNvSpPr>
          <p:nvPr>
            <p:ph type="dt" sz="half" idx="10"/>
          </p:nvPr>
        </p:nvSpPr>
        <p:spPr/>
        <p:txBody>
          <a:bodyPr/>
          <a:lstStyle/>
          <a:p>
            <a:fld id="{E1C930C0-8737-3A44-A1AA-BAE0D398F3AC}" type="datetimeFigureOut">
              <a:rPr lang="en-US" smtClean="0"/>
              <a:t>11/15/2019</a:t>
            </a:fld>
            <a:endParaRPr lang="en-US"/>
          </a:p>
        </p:txBody>
      </p:sp>
      <p:sp>
        <p:nvSpPr>
          <p:cNvPr id="3" name="Footer Placeholder 2">
            <a:extLst>
              <a:ext uri="{FF2B5EF4-FFF2-40B4-BE49-F238E27FC236}">
                <a16:creationId xmlns:a16="http://schemas.microsoft.com/office/drawing/2014/main" id="{B059A88A-2314-7240-8392-08ADBD222F6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E3C66C1-9FCA-9740-B054-187502E763E8}"/>
              </a:ext>
            </a:extLst>
          </p:cNvPr>
          <p:cNvSpPr>
            <a:spLocks noGrp="1"/>
          </p:cNvSpPr>
          <p:nvPr>
            <p:ph type="sldNum" sz="quarter" idx="12"/>
          </p:nvPr>
        </p:nvSpPr>
        <p:spPr/>
        <p:txBody>
          <a:bodyPr/>
          <a:lstStyle/>
          <a:p>
            <a:fld id="{69EDD16F-FE7A-D447-A00B-14E1A6B17B35}" type="slidenum">
              <a:rPr lang="en-US" smtClean="0"/>
              <a:t>‹#›</a:t>
            </a:fld>
            <a:endParaRPr lang="en-US"/>
          </a:p>
        </p:txBody>
      </p:sp>
    </p:spTree>
    <p:extLst>
      <p:ext uri="{BB962C8B-B14F-4D97-AF65-F5344CB8AC3E}">
        <p14:creationId xmlns:p14="http://schemas.microsoft.com/office/powerpoint/2010/main" val="41157258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5A3C5C-EF3B-7748-8C63-9EB5DAEAEF3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706A977-B998-9444-AF1C-55729398746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486443D-35CE-8944-93C4-B93DFF4D54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15F51DC-40E0-D047-A4EE-5E48528214EA}"/>
              </a:ext>
            </a:extLst>
          </p:cNvPr>
          <p:cNvSpPr>
            <a:spLocks noGrp="1"/>
          </p:cNvSpPr>
          <p:nvPr>
            <p:ph type="dt" sz="half" idx="10"/>
          </p:nvPr>
        </p:nvSpPr>
        <p:spPr/>
        <p:txBody>
          <a:bodyPr/>
          <a:lstStyle/>
          <a:p>
            <a:fld id="{E1C930C0-8737-3A44-A1AA-BAE0D398F3AC}" type="datetimeFigureOut">
              <a:rPr lang="en-US" smtClean="0"/>
              <a:t>11/15/2019</a:t>
            </a:fld>
            <a:endParaRPr lang="en-US"/>
          </a:p>
        </p:txBody>
      </p:sp>
      <p:sp>
        <p:nvSpPr>
          <p:cNvPr id="6" name="Footer Placeholder 5">
            <a:extLst>
              <a:ext uri="{FF2B5EF4-FFF2-40B4-BE49-F238E27FC236}">
                <a16:creationId xmlns:a16="http://schemas.microsoft.com/office/drawing/2014/main" id="{0AF52564-C28F-8941-BDD2-EF513E90943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2757B15-D8A2-7240-B1DF-BCF70C62AEA4}"/>
              </a:ext>
            </a:extLst>
          </p:cNvPr>
          <p:cNvSpPr>
            <a:spLocks noGrp="1"/>
          </p:cNvSpPr>
          <p:nvPr>
            <p:ph type="sldNum" sz="quarter" idx="12"/>
          </p:nvPr>
        </p:nvSpPr>
        <p:spPr/>
        <p:txBody>
          <a:bodyPr/>
          <a:lstStyle/>
          <a:p>
            <a:fld id="{69EDD16F-FE7A-D447-A00B-14E1A6B17B35}" type="slidenum">
              <a:rPr lang="en-US" smtClean="0"/>
              <a:t>‹#›</a:t>
            </a:fld>
            <a:endParaRPr lang="en-US"/>
          </a:p>
        </p:txBody>
      </p:sp>
    </p:spTree>
    <p:extLst>
      <p:ext uri="{BB962C8B-B14F-4D97-AF65-F5344CB8AC3E}">
        <p14:creationId xmlns:p14="http://schemas.microsoft.com/office/powerpoint/2010/main" val="18418002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AD2646-368C-FD4E-B982-43B2D04847F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3C19F75-B844-F145-8BEB-1D4E8E0353D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2508253-A034-8B43-A760-A18D74E806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319A780-9F11-AA47-B5AA-BD32BFB8D99F}"/>
              </a:ext>
            </a:extLst>
          </p:cNvPr>
          <p:cNvSpPr>
            <a:spLocks noGrp="1"/>
          </p:cNvSpPr>
          <p:nvPr>
            <p:ph type="dt" sz="half" idx="10"/>
          </p:nvPr>
        </p:nvSpPr>
        <p:spPr/>
        <p:txBody>
          <a:bodyPr/>
          <a:lstStyle/>
          <a:p>
            <a:fld id="{E1C930C0-8737-3A44-A1AA-BAE0D398F3AC}" type="datetimeFigureOut">
              <a:rPr lang="en-US" smtClean="0"/>
              <a:t>11/15/2019</a:t>
            </a:fld>
            <a:endParaRPr lang="en-US"/>
          </a:p>
        </p:txBody>
      </p:sp>
      <p:sp>
        <p:nvSpPr>
          <p:cNvPr id="6" name="Footer Placeholder 5">
            <a:extLst>
              <a:ext uri="{FF2B5EF4-FFF2-40B4-BE49-F238E27FC236}">
                <a16:creationId xmlns:a16="http://schemas.microsoft.com/office/drawing/2014/main" id="{054046CB-7505-CE47-B2C3-88F8AF98399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FD584BC-7182-C746-B50F-5729A72FAF97}"/>
              </a:ext>
            </a:extLst>
          </p:cNvPr>
          <p:cNvSpPr>
            <a:spLocks noGrp="1"/>
          </p:cNvSpPr>
          <p:nvPr>
            <p:ph type="sldNum" sz="quarter" idx="12"/>
          </p:nvPr>
        </p:nvSpPr>
        <p:spPr/>
        <p:txBody>
          <a:bodyPr/>
          <a:lstStyle/>
          <a:p>
            <a:fld id="{69EDD16F-FE7A-D447-A00B-14E1A6B17B35}" type="slidenum">
              <a:rPr lang="en-US" smtClean="0"/>
              <a:t>‹#›</a:t>
            </a:fld>
            <a:endParaRPr lang="en-US"/>
          </a:p>
        </p:txBody>
      </p:sp>
    </p:spTree>
    <p:extLst>
      <p:ext uri="{BB962C8B-B14F-4D97-AF65-F5344CB8AC3E}">
        <p14:creationId xmlns:p14="http://schemas.microsoft.com/office/powerpoint/2010/main" val="23920259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80A0CCE-AB3A-EE4F-A702-FD4F84D9592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DA487EC-E337-C54D-9CA1-3F8621252ED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B9A1BD-40DD-084F-81B9-1CAF15A7DCA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C930C0-8737-3A44-A1AA-BAE0D398F3AC}" type="datetimeFigureOut">
              <a:rPr lang="en-US" smtClean="0"/>
              <a:t>11/15/2019</a:t>
            </a:fld>
            <a:endParaRPr lang="en-US"/>
          </a:p>
        </p:txBody>
      </p:sp>
      <p:sp>
        <p:nvSpPr>
          <p:cNvPr id="5" name="Footer Placeholder 4">
            <a:extLst>
              <a:ext uri="{FF2B5EF4-FFF2-40B4-BE49-F238E27FC236}">
                <a16:creationId xmlns:a16="http://schemas.microsoft.com/office/drawing/2014/main" id="{A4BD2DA7-6D5A-AB48-A4ED-E58170C5085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8F175D9-3CD4-7746-A1F9-2AD545FC90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EDD16F-FE7A-D447-A00B-14E1A6B17B35}" type="slidenum">
              <a:rPr lang="en-US" smtClean="0"/>
              <a:t>‹#›</a:t>
            </a:fld>
            <a:endParaRPr lang="en-US"/>
          </a:p>
        </p:txBody>
      </p:sp>
    </p:spTree>
    <p:extLst>
      <p:ext uri="{BB962C8B-B14F-4D97-AF65-F5344CB8AC3E}">
        <p14:creationId xmlns:p14="http://schemas.microsoft.com/office/powerpoint/2010/main" val="3346628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987C3BF-D311-A340-8EA4-50FBEA00885B}"/>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30682"/>
            <a:ext cx="12192000" cy="6888681"/>
          </a:xfrm>
          <a:prstGeom prst="rect">
            <a:avLst/>
          </a:prstGeom>
        </p:spPr>
      </p:pic>
      <p:sp>
        <p:nvSpPr>
          <p:cNvPr id="4" name="TextBox 3">
            <a:extLst>
              <a:ext uri="{FF2B5EF4-FFF2-40B4-BE49-F238E27FC236}">
                <a16:creationId xmlns:a16="http://schemas.microsoft.com/office/drawing/2014/main" id="{A7099E9D-769F-7641-88A0-8D8962BB4B12}"/>
              </a:ext>
            </a:extLst>
          </p:cNvPr>
          <p:cNvSpPr txBox="1"/>
          <p:nvPr/>
        </p:nvSpPr>
        <p:spPr>
          <a:xfrm>
            <a:off x="719788" y="1601275"/>
            <a:ext cx="10263883" cy="4524315"/>
          </a:xfrm>
          <a:prstGeom prst="rect">
            <a:avLst/>
          </a:prstGeom>
          <a:noFill/>
        </p:spPr>
        <p:txBody>
          <a:bodyPr wrap="square" rtlCol="0">
            <a:spAutoFit/>
          </a:bodyPr>
          <a:lstStyle/>
          <a:p>
            <a:pPr>
              <a:buClr>
                <a:schemeClr val="accent4"/>
              </a:buClr>
            </a:pPr>
            <a:endParaRPr lang="en-US" altLang="en-US" sz="2400" dirty="0">
              <a:latin typeface="Source Sans Pro" panose="020B0503030403020204" pitchFamily="34" charset="0"/>
              <a:ea typeface="Source Sans Pro" panose="020B0503030403020204" pitchFamily="34" charset="0"/>
            </a:endParaRPr>
          </a:p>
          <a:p>
            <a:pPr marL="342900" indent="-342900">
              <a:buClr>
                <a:schemeClr val="accent4"/>
              </a:buClr>
              <a:buFont typeface="Arial" panose="020B0604020202020204" pitchFamily="34" charset="0"/>
              <a:buChar char="•"/>
            </a:pPr>
            <a:r>
              <a:rPr lang="en-US" sz="2400" dirty="0">
                <a:latin typeface="Source Sans Pro" panose="020B0503030403020204" pitchFamily="34" charset="0"/>
                <a:ea typeface="Source Sans Pro" panose="020B0503030403020204" pitchFamily="34" charset="0"/>
              </a:rPr>
              <a:t>As requested by the Montana Board of Regents and the Office of the Commissioner of Higher Education, the MSU Program Review was conducted as a comprehensive program prioritization of all doctoral programs at MSU.</a:t>
            </a:r>
          </a:p>
          <a:p>
            <a:pPr>
              <a:buClr>
                <a:schemeClr val="accent4"/>
              </a:buClr>
            </a:pPr>
            <a:endParaRPr lang="en-US" altLang="en-US" sz="2000" dirty="0">
              <a:latin typeface="Source Sans Pro" panose="020B0503030403020204" pitchFamily="34" charset="0"/>
              <a:ea typeface="Source Sans Pro" panose="020B0503030403020204" pitchFamily="34" charset="0"/>
            </a:endParaRPr>
          </a:p>
          <a:p>
            <a:pPr marL="914400" lvl="1" indent="-457200">
              <a:buClr>
                <a:schemeClr val="accent4"/>
              </a:buClr>
              <a:buSzPct val="50000"/>
              <a:buFont typeface="Courier New" panose="02070309020205020404" pitchFamily="49" charset="0"/>
              <a:buChar char="o"/>
            </a:pPr>
            <a:r>
              <a:rPr lang="en-US" sz="2000" dirty="0">
                <a:latin typeface="Source Sans Pro" panose="020B0503030403020204" pitchFamily="34" charset="0"/>
                <a:ea typeface="Source Sans Pro" panose="020B0503030403020204" pitchFamily="34" charset="0"/>
              </a:rPr>
              <a:t>“Decision(s) concerning the future of the program(s), based on the program review criteria established at the campus.”</a:t>
            </a:r>
          </a:p>
          <a:p>
            <a:pPr marL="914400" lvl="1" indent="-457200">
              <a:buClr>
                <a:schemeClr val="accent4"/>
              </a:buClr>
              <a:buSzPct val="50000"/>
              <a:buFont typeface="Courier New" panose="02070309020205020404" pitchFamily="49" charset="0"/>
              <a:buChar char="o"/>
            </a:pPr>
            <a:endParaRPr lang="en-US" altLang="en-US" sz="2000" dirty="0">
              <a:latin typeface="Source Sans Pro" panose="020B0503030403020204" pitchFamily="34" charset="0"/>
              <a:ea typeface="Source Sans Pro" panose="020B0503030403020204" pitchFamily="34" charset="0"/>
            </a:endParaRPr>
          </a:p>
          <a:p>
            <a:pPr marL="914400" lvl="1" indent="-457200">
              <a:buClr>
                <a:schemeClr val="accent4"/>
              </a:buClr>
              <a:buSzPct val="50000"/>
              <a:buFont typeface="Courier New" panose="02070309020205020404" pitchFamily="49" charset="0"/>
              <a:buChar char="o"/>
            </a:pPr>
            <a:r>
              <a:rPr lang="en-US" sz="2000" dirty="0">
                <a:latin typeface="Source Sans Pro" panose="020B0503030403020204" pitchFamily="34" charset="0"/>
                <a:ea typeface="Source Sans Pro" panose="020B0503030403020204" pitchFamily="34" charset="0"/>
              </a:rPr>
              <a:t>“Rationale or justification for the decision based on the program review process established at the campus.”</a:t>
            </a:r>
            <a:endParaRPr lang="en-US" altLang="en-US" sz="2000" dirty="0">
              <a:latin typeface="Source Sans Pro" panose="020B0503030403020204" pitchFamily="34" charset="0"/>
              <a:ea typeface="Source Sans Pro" panose="020B0503030403020204" pitchFamily="34" charset="0"/>
            </a:endParaRPr>
          </a:p>
          <a:p>
            <a:pPr marL="342900" indent="-342900">
              <a:buClr>
                <a:schemeClr val="accent4"/>
              </a:buClr>
              <a:buFont typeface="Arial" panose="020B0604020202020204" pitchFamily="34" charset="0"/>
              <a:buChar char="•"/>
            </a:pPr>
            <a:endParaRPr lang="en-US" altLang="en-US" sz="1600" dirty="0">
              <a:latin typeface="Source Sans Pro" panose="020B0503030403020204" pitchFamily="34" charset="0"/>
              <a:ea typeface="Source Sans Pro" panose="020B0503030403020204" pitchFamily="34" charset="0"/>
            </a:endParaRPr>
          </a:p>
          <a:p>
            <a:r>
              <a:rPr lang="en-US" sz="1600" dirty="0">
                <a:latin typeface="Source Sans Pro" panose="020B0503030403020204" pitchFamily="34" charset="0"/>
                <a:ea typeface="Source Sans Pro" panose="020B0503030403020204" pitchFamily="34" charset="0"/>
              </a:rPr>
              <a:t>- As described in the MUS Program Review Template as part of the Academic Affairs Handbook implementing Board Policy 303.3: Program Review</a:t>
            </a:r>
          </a:p>
        </p:txBody>
      </p:sp>
      <p:sp>
        <p:nvSpPr>
          <p:cNvPr id="12" name="Rectangle 11">
            <a:extLst>
              <a:ext uri="{FF2B5EF4-FFF2-40B4-BE49-F238E27FC236}">
                <a16:creationId xmlns:a16="http://schemas.microsoft.com/office/drawing/2014/main" id="{94530E01-8408-F241-8A97-56B89668B4D5}"/>
              </a:ext>
              <a:ext uri="{C183D7F6-B498-43B3-948B-1728B52AA6E4}">
                <adec:decorative xmlns:adec="http://schemas.microsoft.com/office/drawing/2017/decorative" val="1"/>
              </a:ext>
            </a:extLst>
          </p:cNvPr>
          <p:cNvSpPr/>
          <p:nvPr/>
        </p:nvSpPr>
        <p:spPr>
          <a:xfrm>
            <a:off x="0" y="-30681"/>
            <a:ext cx="12192000" cy="1551398"/>
          </a:xfrm>
          <a:prstGeom prst="rect">
            <a:avLst/>
          </a:prstGeom>
          <a:solidFill>
            <a:srgbClr val="003E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03E7D"/>
              </a:highlight>
            </a:endParaRPr>
          </a:p>
        </p:txBody>
      </p:sp>
      <p:sp>
        <p:nvSpPr>
          <p:cNvPr id="9" name="TextBox 8">
            <a:extLst>
              <a:ext uri="{FF2B5EF4-FFF2-40B4-BE49-F238E27FC236}">
                <a16:creationId xmlns:a16="http://schemas.microsoft.com/office/drawing/2014/main" id="{ADC2DED0-D131-DA46-9838-09F00E60CC88}"/>
              </a:ext>
            </a:extLst>
          </p:cNvPr>
          <p:cNvSpPr txBox="1"/>
          <p:nvPr/>
        </p:nvSpPr>
        <p:spPr>
          <a:xfrm>
            <a:off x="719788" y="262921"/>
            <a:ext cx="11533782" cy="1015663"/>
          </a:xfrm>
          <a:prstGeom prst="rect">
            <a:avLst/>
          </a:prstGeom>
          <a:noFill/>
        </p:spPr>
        <p:txBody>
          <a:bodyPr wrap="square" rtlCol="0">
            <a:spAutoFit/>
          </a:bodyPr>
          <a:lstStyle/>
          <a:p>
            <a:r>
              <a:rPr lang="en-US" sz="4000" b="1" dirty="0">
                <a:solidFill>
                  <a:schemeClr val="accent4"/>
                </a:solidFill>
                <a:latin typeface="Source Sans Pro SemiBold" panose="020B0503030403020204" pitchFamily="34" charset="0"/>
                <a:ea typeface="Source Sans Pro SemiBold" panose="020B0503030403020204" pitchFamily="34" charset="0"/>
              </a:rPr>
              <a:t>MSU Program Review</a:t>
            </a:r>
          </a:p>
          <a:p>
            <a:r>
              <a:rPr lang="en-US" sz="2000" dirty="0">
                <a:solidFill>
                  <a:schemeClr val="accent4"/>
                </a:solidFill>
                <a:latin typeface="Source Sans Pro SemiBold" panose="020B0503030403020204" pitchFamily="34" charset="0"/>
                <a:ea typeface="Source Sans Pro SemiBold" panose="020B0503030403020204" pitchFamily="34" charset="0"/>
              </a:rPr>
              <a:t>Board of Regents Meeting Nov. 21-22, 2019</a:t>
            </a:r>
          </a:p>
        </p:txBody>
      </p:sp>
      <p:pic>
        <p:nvPicPr>
          <p:cNvPr id="8" name="Picture 7">
            <a:extLst>
              <a:ext uri="{FF2B5EF4-FFF2-40B4-BE49-F238E27FC236}">
                <a16:creationId xmlns:a16="http://schemas.microsoft.com/office/drawing/2014/main" id="{2B711906-9968-A748-9E89-E078F00EF21E}"/>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159558" y="6142383"/>
            <a:ext cx="1659662" cy="416250"/>
          </a:xfrm>
          <a:prstGeom prst="rect">
            <a:avLst/>
          </a:prstGeom>
        </p:spPr>
      </p:pic>
      <p:sp>
        <p:nvSpPr>
          <p:cNvPr id="2" name="Title 1">
            <a:extLst>
              <a:ext uri="{FF2B5EF4-FFF2-40B4-BE49-F238E27FC236}">
                <a16:creationId xmlns:a16="http://schemas.microsoft.com/office/drawing/2014/main" id="{6396F957-E0AD-4D12-8D22-51830E32E943}"/>
              </a:ext>
            </a:extLst>
          </p:cNvPr>
          <p:cNvSpPr>
            <a:spLocks noGrp="1"/>
          </p:cNvSpPr>
          <p:nvPr>
            <p:ph type="ctrTitle"/>
          </p:nvPr>
        </p:nvSpPr>
        <p:spPr>
          <a:xfrm>
            <a:off x="1524000" y="-2387600"/>
            <a:ext cx="9144000" cy="2387600"/>
          </a:xfrm>
        </p:spPr>
        <p:txBody>
          <a:bodyPr vert="horz" lIns="91440" tIns="45720" rIns="91440" bIns="45720" rtlCol="0" anchor="b">
            <a:normAutofit/>
          </a:bodyPr>
          <a:lstStyle/>
          <a:p>
            <a:r>
              <a:rPr lang="en-US" dirty="0"/>
              <a:t>MSU Program Review</a:t>
            </a:r>
          </a:p>
        </p:txBody>
      </p:sp>
    </p:spTree>
    <p:extLst>
      <p:ext uri="{BB962C8B-B14F-4D97-AF65-F5344CB8AC3E}">
        <p14:creationId xmlns:p14="http://schemas.microsoft.com/office/powerpoint/2010/main" val="19619830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0798846-2B26-CD40-8D0A-93C12D987CA8}"/>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30682"/>
            <a:ext cx="12192000" cy="6888681"/>
          </a:xfrm>
          <a:prstGeom prst="rect">
            <a:avLst/>
          </a:prstGeom>
        </p:spPr>
      </p:pic>
      <p:sp>
        <p:nvSpPr>
          <p:cNvPr id="8" name="TextBox 7">
            <a:extLst>
              <a:ext uri="{FF2B5EF4-FFF2-40B4-BE49-F238E27FC236}">
                <a16:creationId xmlns:a16="http://schemas.microsoft.com/office/drawing/2014/main" id="{C63FA6C8-7B2B-DB4B-B6DE-21C32C4CB06D}"/>
              </a:ext>
            </a:extLst>
          </p:cNvPr>
          <p:cNvSpPr txBox="1"/>
          <p:nvPr/>
        </p:nvSpPr>
        <p:spPr>
          <a:xfrm>
            <a:off x="570016" y="2355975"/>
            <a:ext cx="9765786" cy="3754874"/>
          </a:xfrm>
          <a:prstGeom prst="rect">
            <a:avLst/>
          </a:prstGeom>
          <a:noFill/>
        </p:spPr>
        <p:txBody>
          <a:bodyPr wrap="square" rtlCol="0">
            <a:spAutoFit/>
          </a:bodyPr>
          <a:lstStyle/>
          <a:p>
            <a:pPr marL="342900" indent="-342900">
              <a:buClr>
                <a:schemeClr val="accent4"/>
              </a:buClr>
              <a:buFont typeface="Arial" panose="020B0604020202020204" pitchFamily="34" charset="0"/>
              <a:buChar char="•"/>
              <a:defRPr/>
            </a:pPr>
            <a:r>
              <a:rPr lang="en-US" sz="2400" dirty="0">
                <a:latin typeface="Source Sans Pro" panose="020B0503030403020204" pitchFamily="34" charset="0"/>
                <a:ea typeface="Source Sans Pro" panose="020B0503030403020204" pitchFamily="34" charset="0"/>
              </a:rPr>
              <a:t>Research expenditures per tenurable faculty</a:t>
            </a:r>
          </a:p>
          <a:p>
            <a:pPr marL="342900" indent="-342900">
              <a:buClr>
                <a:schemeClr val="accent4"/>
              </a:buClr>
              <a:buFont typeface="Arial" panose="020B0604020202020204" pitchFamily="34" charset="0"/>
              <a:buChar char="•"/>
              <a:defRPr/>
            </a:pPr>
            <a:r>
              <a:rPr lang="en-US" sz="2400" dirty="0">
                <a:latin typeface="Source Sans Pro" panose="020B0503030403020204" pitchFamily="34" charset="0"/>
                <a:ea typeface="Source Sans Pro" panose="020B0503030403020204" pitchFamily="34" charset="0"/>
              </a:rPr>
              <a:t>Scholarly productivity per tenurable faculty</a:t>
            </a:r>
          </a:p>
          <a:p>
            <a:pPr marL="342900" indent="-342900">
              <a:buClr>
                <a:schemeClr val="accent4"/>
              </a:buClr>
              <a:buFont typeface="Arial" panose="020B0604020202020204" pitchFamily="34" charset="0"/>
              <a:buChar char="•"/>
              <a:defRPr/>
            </a:pPr>
            <a:r>
              <a:rPr lang="en-US" sz="2400" dirty="0">
                <a:latin typeface="Source Sans Pro" panose="020B0503030403020204" pitchFamily="34" charset="0"/>
                <a:ea typeface="Source Sans Pro" panose="020B0503030403020204" pitchFamily="34" charset="0"/>
              </a:rPr>
              <a:t>Tenurable faculty teaching loads</a:t>
            </a:r>
          </a:p>
          <a:p>
            <a:pPr marL="342900" indent="-342900">
              <a:buClr>
                <a:schemeClr val="accent4"/>
              </a:buClr>
              <a:buFont typeface="Arial" panose="020B0604020202020204" pitchFamily="34" charset="0"/>
              <a:buChar char="•"/>
              <a:defRPr/>
            </a:pPr>
            <a:r>
              <a:rPr lang="en-US" sz="2400" dirty="0">
                <a:latin typeface="Source Sans Pro" panose="020B0503030403020204" pitchFamily="34" charset="0"/>
                <a:ea typeface="Source Sans Pro" panose="020B0503030403020204" pitchFamily="34" charset="0"/>
              </a:rPr>
              <a:t>Graduate program -- enrollment</a:t>
            </a:r>
          </a:p>
          <a:p>
            <a:pPr marL="342900" indent="-342900">
              <a:buClr>
                <a:schemeClr val="accent4"/>
              </a:buClr>
              <a:buFont typeface="Arial" panose="020B0604020202020204" pitchFamily="34" charset="0"/>
              <a:buChar char="•"/>
              <a:defRPr/>
            </a:pPr>
            <a:r>
              <a:rPr lang="en-US" sz="2400" dirty="0">
                <a:latin typeface="Source Sans Pro" panose="020B0503030403020204" pitchFamily="34" charset="0"/>
                <a:ea typeface="Source Sans Pro" panose="020B0503030403020204" pitchFamily="34" charset="0"/>
              </a:rPr>
              <a:t>Graduate program -- curriculum</a:t>
            </a:r>
          </a:p>
          <a:p>
            <a:pPr>
              <a:buClr>
                <a:schemeClr val="accent4"/>
              </a:buClr>
              <a:defRPr/>
            </a:pPr>
            <a:endParaRPr lang="en-US" sz="2400" dirty="0">
              <a:latin typeface="Source Sans Pro" panose="020B0503030403020204" pitchFamily="34" charset="0"/>
              <a:ea typeface="Source Sans Pro" panose="020B0503030403020204" pitchFamily="34" charset="0"/>
            </a:endParaRPr>
          </a:p>
          <a:p>
            <a:pPr>
              <a:buClr>
                <a:schemeClr val="accent4"/>
              </a:buClr>
              <a:buSzPct val="60000"/>
              <a:defRPr/>
            </a:pPr>
            <a:endParaRPr lang="en-US" sz="2400" dirty="0">
              <a:latin typeface="Source Sans Pro" panose="020B0503030403020204" pitchFamily="34" charset="0"/>
              <a:ea typeface="Source Sans Pro" panose="020B0503030403020204" pitchFamily="34" charset="0"/>
            </a:endParaRPr>
          </a:p>
          <a:p>
            <a:pPr marL="342900" indent="-342900">
              <a:buClr>
                <a:schemeClr val="accent4"/>
              </a:buClr>
              <a:buFont typeface="Arial" panose="020B0604020202020204" pitchFamily="34" charset="0"/>
              <a:buChar char="•"/>
              <a:defRPr/>
            </a:pPr>
            <a:endParaRPr lang="en-US" sz="2400" dirty="0">
              <a:latin typeface="Source Sans Pro" panose="020B0503030403020204" pitchFamily="34" charset="0"/>
              <a:ea typeface="Source Sans Pro" panose="020B0503030403020204" pitchFamily="34" charset="0"/>
            </a:endParaRPr>
          </a:p>
          <a:p>
            <a:pPr>
              <a:defRPr/>
            </a:pPr>
            <a:endParaRPr lang="en-US" sz="2400" dirty="0"/>
          </a:p>
          <a:p>
            <a:endParaRPr lang="en-US" sz="2200" dirty="0"/>
          </a:p>
        </p:txBody>
      </p:sp>
      <p:sp>
        <p:nvSpPr>
          <p:cNvPr id="2" name="TextBox 1">
            <a:extLst>
              <a:ext uri="{FF2B5EF4-FFF2-40B4-BE49-F238E27FC236}">
                <a16:creationId xmlns:a16="http://schemas.microsoft.com/office/drawing/2014/main" id="{13E7ED1D-4E8C-C146-9129-6FA395EE88ED}"/>
              </a:ext>
            </a:extLst>
          </p:cNvPr>
          <p:cNvSpPr txBox="1"/>
          <p:nvPr/>
        </p:nvSpPr>
        <p:spPr>
          <a:xfrm>
            <a:off x="528084" y="1735232"/>
            <a:ext cx="10652534" cy="461665"/>
          </a:xfrm>
          <a:prstGeom prst="rect">
            <a:avLst/>
          </a:prstGeom>
          <a:noFill/>
        </p:spPr>
        <p:txBody>
          <a:bodyPr wrap="square" rtlCol="0">
            <a:spAutoFit/>
          </a:bodyPr>
          <a:lstStyle/>
          <a:p>
            <a:pPr>
              <a:defRPr/>
            </a:pPr>
            <a:r>
              <a:rPr lang="en-US" sz="2400" b="1" dirty="0">
                <a:latin typeface="Source Sans Pro SemiBold" panose="020B0503030403020204" pitchFamily="34" charset="0"/>
                <a:ea typeface="Source Sans Pro SemiBold" panose="020B0503030403020204" pitchFamily="34" charset="0"/>
              </a:rPr>
              <a:t>Cell Biology and Neuroscience: documented areas of underperformance </a:t>
            </a:r>
          </a:p>
        </p:txBody>
      </p:sp>
      <p:sp>
        <p:nvSpPr>
          <p:cNvPr id="9" name="Rectangle 8">
            <a:extLst>
              <a:ext uri="{FF2B5EF4-FFF2-40B4-BE49-F238E27FC236}">
                <a16:creationId xmlns:a16="http://schemas.microsoft.com/office/drawing/2014/main" id="{B636365A-2C4E-6C4D-B7B1-9B2B44067872}"/>
              </a:ext>
              <a:ext uri="{C183D7F6-B498-43B3-948B-1728B52AA6E4}">
                <adec:decorative xmlns:adec="http://schemas.microsoft.com/office/drawing/2017/decorative" val="1"/>
              </a:ext>
            </a:extLst>
          </p:cNvPr>
          <p:cNvSpPr/>
          <p:nvPr/>
        </p:nvSpPr>
        <p:spPr>
          <a:xfrm>
            <a:off x="0" y="-30681"/>
            <a:ext cx="12192000" cy="1551398"/>
          </a:xfrm>
          <a:prstGeom prst="rect">
            <a:avLst/>
          </a:prstGeom>
          <a:solidFill>
            <a:srgbClr val="003E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132654"/>
              </a:highlight>
            </a:endParaRPr>
          </a:p>
        </p:txBody>
      </p:sp>
      <p:pic>
        <p:nvPicPr>
          <p:cNvPr id="10" name="Picture 9">
            <a:extLst>
              <a:ext uri="{FF2B5EF4-FFF2-40B4-BE49-F238E27FC236}">
                <a16:creationId xmlns:a16="http://schemas.microsoft.com/office/drawing/2014/main" id="{A7F23EFF-84BD-7247-AB8D-5FF453710348}"/>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159558" y="6142383"/>
            <a:ext cx="1659662" cy="416250"/>
          </a:xfrm>
          <a:prstGeom prst="rect">
            <a:avLst/>
          </a:prstGeom>
        </p:spPr>
      </p:pic>
      <p:sp>
        <p:nvSpPr>
          <p:cNvPr id="14" name="TextBox 13">
            <a:extLst>
              <a:ext uri="{FF2B5EF4-FFF2-40B4-BE49-F238E27FC236}">
                <a16:creationId xmlns:a16="http://schemas.microsoft.com/office/drawing/2014/main" id="{18AAE809-8BA4-6747-91C8-A4F423797128}"/>
              </a:ext>
            </a:extLst>
          </p:cNvPr>
          <p:cNvSpPr txBox="1"/>
          <p:nvPr/>
        </p:nvSpPr>
        <p:spPr>
          <a:xfrm>
            <a:off x="752580" y="377194"/>
            <a:ext cx="11124344" cy="1015663"/>
          </a:xfrm>
          <a:prstGeom prst="rect">
            <a:avLst/>
          </a:prstGeom>
          <a:noFill/>
        </p:spPr>
        <p:txBody>
          <a:bodyPr wrap="square" rtlCol="0">
            <a:spAutoFit/>
          </a:bodyPr>
          <a:lstStyle/>
          <a:p>
            <a:r>
              <a:rPr lang="en-US" sz="3000" b="1" dirty="0">
                <a:solidFill>
                  <a:schemeClr val="accent4"/>
                </a:solidFill>
                <a:latin typeface="Source Sans Pro SemiBold" panose="020B0503030403020204" pitchFamily="34" charset="0"/>
                <a:ea typeface="Source Sans Pro SemiBold" panose="020B0503030403020204" pitchFamily="34" charset="0"/>
              </a:rPr>
              <a:t>Next Steps for Programs Ranked: “Needs Improvement”</a:t>
            </a:r>
            <a:br>
              <a:rPr lang="en-US" sz="3000" b="1" dirty="0">
                <a:solidFill>
                  <a:schemeClr val="accent4"/>
                </a:solidFill>
                <a:latin typeface="Source Sans Pro SemiBold" panose="020B0503030403020204" pitchFamily="34" charset="0"/>
                <a:ea typeface="Source Sans Pro SemiBold" panose="020B0503030403020204" pitchFamily="34" charset="0"/>
              </a:rPr>
            </a:br>
            <a:r>
              <a:rPr lang="en-US" sz="3000" b="1" dirty="0">
                <a:solidFill>
                  <a:schemeClr val="accent4"/>
                </a:solidFill>
                <a:latin typeface="Source Sans Pro SemiBold" panose="020B0503030403020204" pitchFamily="34" charset="0"/>
                <a:ea typeface="Source Sans Pro SemiBold" panose="020B0503030403020204" pitchFamily="34" charset="0"/>
              </a:rPr>
              <a:t>Continued…</a:t>
            </a:r>
          </a:p>
        </p:txBody>
      </p:sp>
      <p:sp>
        <p:nvSpPr>
          <p:cNvPr id="3" name="Title 2">
            <a:extLst>
              <a:ext uri="{FF2B5EF4-FFF2-40B4-BE49-F238E27FC236}">
                <a16:creationId xmlns:a16="http://schemas.microsoft.com/office/drawing/2014/main" id="{718C9FCB-78CB-473F-877A-7AB103AB80B3}"/>
              </a:ext>
            </a:extLst>
          </p:cNvPr>
          <p:cNvSpPr>
            <a:spLocks noGrp="1"/>
          </p:cNvSpPr>
          <p:nvPr>
            <p:ph type="ctrTitle"/>
          </p:nvPr>
        </p:nvSpPr>
        <p:spPr>
          <a:xfrm>
            <a:off x="1524000" y="-2387600"/>
            <a:ext cx="9144000" cy="2387600"/>
          </a:xfrm>
        </p:spPr>
        <p:txBody>
          <a:bodyPr vert="horz" lIns="91440" tIns="45720" rIns="91440" bIns="45720" rtlCol="0" anchor="b">
            <a:normAutofit/>
          </a:bodyPr>
          <a:lstStyle/>
          <a:p>
            <a:r>
              <a:rPr lang="en-US" dirty="0"/>
              <a:t>Needs Improvement Slide 3</a:t>
            </a:r>
          </a:p>
        </p:txBody>
      </p:sp>
    </p:spTree>
    <p:extLst>
      <p:ext uri="{BB962C8B-B14F-4D97-AF65-F5344CB8AC3E}">
        <p14:creationId xmlns:p14="http://schemas.microsoft.com/office/powerpoint/2010/main" val="14957466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9B69C8D-097F-F44F-95D5-6E0D41CA2639}"/>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0" y="-30682"/>
            <a:ext cx="12192000" cy="6888681"/>
          </a:xfrm>
          <a:prstGeom prst="rect">
            <a:avLst/>
          </a:prstGeom>
        </p:spPr>
      </p:pic>
      <p:sp>
        <p:nvSpPr>
          <p:cNvPr id="8" name="TextBox 7">
            <a:extLst>
              <a:ext uri="{FF2B5EF4-FFF2-40B4-BE49-F238E27FC236}">
                <a16:creationId xmlns:a16="http://schemas.microsoft.com/office/drawing/2014/main" id="{C63FA6C8-7B2B-DB4B-B6DE-21C32C4CB06D}"/>
              </a:ext>
            </a:extLst>
          </p:cNvPr>
          <p:cNvSpPr txBox="1"/>
          <p:nvPr/>
        </p:nvSpPr>
        <p:spPr>
          <a:xfrm>
            <a:off x="752580" y="2587432"/>
            <a:ext cx="9465068" cy="3385542"/>
          </a:xfrm>
          <a:prstGeom prst="rect">
            <a:avLst/>
          </a:prstGeom>
          <a:noFill/>
        </p:spPr>
        <p:txBody>
          <a:bodyPr wrap="square" rtlCol="0">
            <a:spAutoFit/>
          </a:bodyPr>
          <a:lstStyle/>
          <a:p>
            <a:pPr marL="342900" indent="-342900">
              <a:buClr>
                <a:schemeClr val="accent4"/>
              </a:buClr>
              <a:buFont typeface="Arial" panose="020B0604020202020204" pitchFamily="34" charset="0"/>
              <a:buChar char="•"/>
              <a:defRPr/>
            </a:pPr>
            <a:r>
              <a:rPr lang="en-US" sz="2400" dirty="0">
                <a:latin typeface="Source Sans Pro" panose="020B0503030403020204" pitchFamily="34" charset="0"/>
                <a:ea typeface="Source Sans Pro" panose="020B0503030403020204" pitchFamily="34" charset="0"/>
              </a:rPr>
              <a:t>To move the department forward and strengthen its offerings, it was merged with one of MSU’s most successful departments in terms of research and graduate education, the Department of Microbiology and Immunology.</a:t>
            </a:r>
          </a:p>
          <a:p>
            <a:pPr marL="342900" indent="-342900">
              <a:buClr>
                <a:schemeClr val="accent4"/>
              </a:buClr>
              <a:buFont typeface="Arial" panose="020B0604020202020204" pitchFamily="34" charset="0"/>
              <a:buChar char="•"/>
              <a:defRPr/>
            </a:pPr>
            <a:endParaRPr lang="en-US" sz="2400" dirty="0">
              <a:latin typeface="Source Sans Pro" panose="020B0503030403020204" pitchFamily="34" charset="0"/>
              <a:ea typeface="Source Sans Pro" panose="020B0503030403020204" pitchFamily="34" charset="0"/>
            </a:endParaRPr>
          </a:p>
          <a:p>
            <a:pPr marL="342900" indent="-342900">
              <a:buClr>
                <a:schemeClr val="accent4"/>
              </a:buClr>
              <a:buFont typeface="Arial" panose="020B0604020202020204" pitchFamily="34" charset="0"/>
              <a:buChar char="•"/>
              <a:defRPr/>
            </a:pPr>
            <a:r>
              <a:rPr lang="en-US" sz="2400" dirty="0">
                <a:latin typeface="Source Sans Pro" panose="020B0503030403020204" pitchFamily="34" charset="0"/>
                <a:ea typeface="Source Sans Pro" panose="020B0503030403020204" pitchFamily="34" charset="0"/>
              </a:rPr>
              <a:t>Board of Regents Item 185-2010-R1119 has been submitted to document the merger request by MSU. </a:t>
            </a:r>
          </a:p>
          <a:p>
            <a:pPr>
              <a:defRPr/>
            </a:pPr>
            <a:endParaRPr lang="en-US" sz="2400" dirty="0"/>
          </a:p>
          <a:p>
            <a:endParaRPr lang="en-US" sz="2200" dirty="0"/>
          </a:p>
        </p:txBody>
      </p:sp>
      <p:sp>
        <p:nvSpPr>
          <p:cNvPr id="2" name="TextBox 1">
            <a:extLst>
              <a:ext uri="{FF2B5EF4-FFF2-40B4-BE49-F238E27FC236}">
                <a16:creationId xmlns:a16="http://schemas.microsoft.com/office/drawing/2014/main" id="{13E7ED1D-4E8C-C146-9129-6FA395EE88ED}"/>
              </a:ext>
            </a:extLst>
          </p:cNvPr>
          <p:cNvSpPr txBox="1"/>
          <p:nvPr/>
        </p:nvSpPr>
        <p:spPr>
          <a:xfrm>
            <a:off x="752580" y="1864201"/>
            <a:ext cx="8725329" cy="430887"/>
          </a:xfrm>
          <a:prstGeom prst="rect">
            <a:avLst/>
          </a:prstGeom>
          <a:noFill/>
        </p:spPr>
        <p:txBody>
          <a:bodyPr wrap="square" rtlCol="0">
            <a:spAutoFit/>
          </a:bodyPr>
          <a:lstStyle/>
          <a:p>
            <a:pPr>
              <a:defRPr/>
            </a:pPr>
            <a:r>
              <a:rPr lang="en-US" sz="2200" b="1" dirty="0">
                <a:latin typeface="Source Sans Pro SemiBold" panose="020B0503030403020204" pitchFamily="34" charset="0"/>
                <a:ea typeface="Source Sans Pro SemiBold" panose="020B0503030403020204" pitchFamily="34" charset="0"/>
              </a:rPr>
              <a:t>Cell Biology and Neuroscience </a:t>
            </a:r>
          </a:p>
        </p:txBody>
      </p:sp>
      <p:sp>
        <p:nvSpPr>
          <p:cNvPr id="9" name="Rectangle 8">
            <a:extLst>
              <a:ext uri="{FF2B5EF4-FFF2-40B4-BE49-F238E27FC236}">
                <a16:creationId xmlns:a16="http://schemas.microsoft.com/office/drawing/2014/main" id="{B636365A-2C4E-6C4D-B7B1-9B2B44067872}"/>
              </a:ext>
              <a:ext uri="{C183D7F6-B498-43B3-948B-1728B52AA6E4}">
                <adec:decorative xmlns:adec="http://schemas.microsoft.com/office/drawing/2017/decorative" val="1"/>
              </a:ext>
            </a:extLst>
          </p:cNvPr>
          <p:cNvSpPr/>
          <p:nvPr/>
        </p:nvSpPr>
        <p:spPr>
          <a:xfrm>
            <a:off x="0" y="-30681"/>
            <a:ext cx="12192000" cy="1551398"/>
          </a:xfrm>
          <a:prstGeom prst="rect">
            <a:avLst/>
          </a:prstGeom>
          <a:solidFill>
            <a:srgbClr val="003E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132654"/>
              </a:highlight>
            </a:endParaRPr>
          </a:p>
        </p:txBody>
      </p:sp>
      <p:sp>
        <p:nvSpPr>
          <p:cNvPr id="12" name="TextBox 11">
            <a:extLst>
              <a:ext uri="{FF2B5EF4-FFF2-40B4-BE49-F238E27FC236}">
                <a16:creationId xmlns:a16="http://schemas.microsoft.com/office/drawing/2014/main" id="{50D1ADB9-493F-CB40-B62E-2A9518E9984D}"/>
              </a:ext>
            </a:extLst>
          </p:cNvPr>
          <p:cNvSpPr txBox="1"/>
          <p:nvPr/>
        </p:nvSpPr>
        <p:spPr>
          <a:xfrm>
            <a:off x="752580" y="377194"/>
            <a:ext cx="11124344" cy="1015663"/>
          </a:xfrm>
          <a:prstGeom prst="rect">
            <a:avLst/>
          </a:prstGeom>
          <a:noFill/>
        </p:spPr>
        <p:txBody>
          <a:bodyPr wrap="square" rtlCol="0">
            <a:spAutoFit/>
          </a:bodyPr>
          <a:lstStyle/>
          <a:p>
            <a:r>
              <a:rPr lang="en-US" sz="3000" b="1" dirty="0">
                <a:solidFill>
                  <a:schemeClr val="accent4"/>
                </a:solidFill>
                <a:latin typeface="Source Sans Pro SemiBold" panose="020B0503030403020204" pitchFamily="34" charset="0"/>
                <a:ea typeface="Source Sans Pro SemiBold" panose="020B0503030403020204" pitchFamily="34" charset="0"/>
              </a:rPr>
              <a:t>Next Steps for Programs Ranked: “Needs Improvement”</a:t>
            </a:r>
            <a:br>
              <a:rPr lang="en-US" sz="3000" b="1" dirty="0">
                <a:solidFill>
                  <a:schemeClr val="accent4"/>
                </a:solidFill>
                <a:latin typeface="Source Sans Pro SemiBold" panose="020B0503030403020204" pitchFamily="34" charset="0"/>
                <a:ea typeface="Source Sans Pro SemiBold" panose="020B0503030403020204" pitchFamily="34" charset="0"/>
              </a:rPr>
            </a:br>
            <a:r>
              <a:rPr lang="en-US" sz="3000" b="1" dirty="0">
                <a:solidFill>
                  <a:schemeClr val="accent4"/>
                </a:solidFill>
                <a:latin typeface="Source Sans Pro SemiBold" panose="020B0503030403020204" pitchFamily="34" charset="0"/>
                <a:ea typeface="Source Sans Pro SemiBold" panose="020B0503030403020204" pitchFamily="34" charset="0"/>
              </a:rPr>
              <a:t>Continued…</a:t>
            </a:r>
          </a:p>
        </p:txBody>
      </p:sp>
      <p:pic>
        <p:nvPicPr>
          <p:cNvPr id="5" name="Picture 4">
            <a:extLst>
              <a:ext uri="{FF2B5EF4-FFF2-40B4-BE49-F238E27FC236}">
                <a16:creationId xmlns:a16="http://schemas.microsoft.com/office/drawing/2014/main" id="{6761F197-E3C8-0E49-8565-CA7B382C7C08}"/>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159558" y="6142383"/>
            <a:ext cx="1659662" cy="416250"/>
          </a:xfrm>
          <a:prstGeom prst="rect">
            <a:avLst/>
          </a:prstGeom>
        </p:spPr>
      </p:pic>
      <p:sp>
        <p:nvSpPr>
          <p:cNvPr id="3" name="Title 2">
            <a:extLst>
              <a:ext uri="{FF2B5EF4-FFF2-40B4-BE49-F238E27FC236}">
                <a16:creationId xmlns:a16="http://schemas.microsoft.com/office/drawing/2014/main" id="{DFF9BB6C-6357-49CB-AF7C-07F476744482}"/>
              </a:ext>
            </a:extLst>
          </p:cNvPr>
          <p:cNvSpPr>
            <a:spLocks noGrp="1"/>
          </p:cNvSpPr>
          <p:nvPr>
            <p:ph type="ctrTitle"/>
          </p:nvPr>
        </p:nvSpPr>
        <p:spPr>
          <a:xfrm>
            <a:off x="1524000" y="-2387600"/>
            <a:ext cx="9144000" cy="2387600"/>
          </a:xfrm>
        </p:spPr>
        <p:txBody>
          <a:bodyPr vert="horz" lIns="91440" tIns="45720" rIns="91440" bIns="45720" rtlCol="0" anchor="b">
            <a:normAutofit/>
          </a:bodyPr>
          <a:lstStyle/>
          <a:p>
            <a:r>
              <a:rPr lang="en-US" dirty="0"/>
              <a:t>Needs Improvement Slide 4</a:t>
            </a:r>
          </a:p>
        </p:txBody>
      </p:sp>
    </p:spTree>
    <p:extLst>
      <p:ext uri="{BB962C8B-B14F-4D97-AF65-F5344CB8AC3E}">
        <p14:creationId xmlns:p14="http://schemas.microsoft.com/office/powerpoint/2010/main" val="40531466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F5A49E7-0380-8D4C-B1C3-14C48AF1EC5D}"/>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003E7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3E7D"/>
              </a:solidFill>
            </a:endParaRPr>
          </a:p>
        </p:txBody>
      </p:sp>
      <p:pic>
        <p:nvPicPr>
          <p:cNvPr id="5" name="Picture 4">
            <a:extLst>
              <a:ext uri="{FF2B5EF4-FFF2-40B4-BE49-F238E27FC236}">
                <a16:creationId xmlns:a16="http://schemas.microsoft.com/office/drawing/2014/main" id="{0CB090FC-4972-5749-84C6-28A9F94DBC4A}"/>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4806950" y="2355850"/>
            <a:ext cx="2578100" cy="2146300"/>
          </a:xfrm>
          <a:prstGeom prst="rect">
            <a:avLst/>
          </a:prstGeom>
        </p:spPr>
      </p:pic>
      <p:sp>
        <p:nvSpPr>
          <p:cNvPr id="3" name="Title 2">
            <a:extLst>
              <a:ext uri="{FF2B5EF4-FFF2-40B4-BE49-F238E27FC236}">
                <a16:creationId xmlns:a16="http://schemas.microsoft.com/office/drawing/2014/main" id="{9117FD5E-254A-411E-AD11-3672C2C4FD7B}"/>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dirty="0"/>
              <a:t>MSU Logo</a:t>
            </a:r>
          </a:p>
        </p:txBody>
      </p:sp>
    </p:spTree>
    <p:extLst>
      <p:ext uri="{BB962C8B-B14F-4D97-AF65-F5344CB8AC3E}">
        <p14:creationId xmlns:p14="http://schemas.microsoft.com/office/powerpoint/2010/main" val="9472610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BFF9255C-F722-2D4A-BADF-4AD9BC69A917}"/>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0" y="-30682"/>
            <a:ext cx="12192000" cy="6888681"/>
          </a:xfrm>
          <a:prstGeom prst="rect">
            <a:avLst/>
          </a:prstGeom>
        </p:spPr>
      </p:pic>
      <p:sp>
        <p:nvSpPr>
          <p:cNvPr id="4" name="TextBox 3">
            <a:extLst>
              <a:ext uri="{FF2B5EF4-FFF2-40B4-BE49-F238E27FC236}">
                <a16:creationId xmlns:a16="http://schemas.microsoft.com/office/drawing/2014/main" id="{A7099E9D-769F-7641-88A0-8D8962BB4B12}"/>
              </a:ext>
            </a:extLst>
          </p:cNvPr>
          <p:cNvSpPr txBox="1"/>
          <p:nvPr/>
        </p:nvSpPr>
        <p:spPr>
          <a:xfrm>
            <a:off x="725506" y="1960412"/>
            <a:ext cx="10263883" cy="3619452"/>
          </a:xfrm>
          <a:prstGeom prst="rect">
            <a:avLst/>
          </a:prstGeom>
          <a:noFill/>
        </p:spPr>
        <p:txBody>
          <a:bodyPr wrap="square" rtlCol="0">
            <a:spAutoFit/>
          </a:bodyPr>
          <a:lstStyle/>
          <a:p>
            <a:pPr marL="342900" indent="-342900">
              <a:buClr>
                <a:schemeClr val="accent4"/>
              </a:buClr>
              <a:buFont typeface="Arial" panose="020B0604020202020204" pitchFamily="34" charset="0"/>
              <a:buChar char="•"/>
            </a:pPr>
            <a:r>
              <a:rPr lang="en-US" altLang="en-US" sz="2400" dirty="0">
                <a:latin typeface="Source Sans Pro" panose="020B0503030403020204" pitchFamily="34" charset="0"/>
                <a:ea typeface="Source Sans Pro" panose="020B0503030403020204" pitchFamily="34" charset="0"/>
              </a:rPr>
              <a:t>Conducted to strengthen and improve the entire portfolio of doctoral programs offered by MSU.</a:t>
            </a:r>
          </a:p>
          <a:p>
            <a:pPr marL="342900" indent="-342900">
              <a:buClr>
                <a:schemeClr val="accent4"/>
              </a:buClr>
              <a:buFont typeface="Arial" panose="020B0604020202020204" pitchFamily="34" charset="0"/>
              <a:buChar char="•"/>
            </a:pPr>
            <a:endParaRPr lang="en-US" altLang="en-US" sz="2400" dirty="0">
              <a:latin typeface="Source Sans Pro" panose="020B0503030403020204" pitchFamily="34" charset="0"/>
              <a:ea typeface="Source Sans Pro" panose="020B0503030403020204" pitchFamily="34" charset="0"/>
            </a:endParaRPr>
          </a:p>
          <a:p>
            <a:pPr marL="342900" indent="-342900">
              <a:buClr>
                <a:schemeClr val="accent4"/>
              </a:buClr>
              <a:buFont typeface="Arial" panose="020B0604020202020204" pitchFamily="34" charset="0"/>
              <a:buChar char="•"/>
            </a:pPr>
            <a:r>
              <a:rPr lang="en-US" altLang="en-US" sz="2400" dirty="0">
                <a:latin typeface="Source Sans Pro" panose="020B0503030403020204" pitchFamily="34" charset="0"/>
                <a:ea typeface="Source Sans Pro" panose="020B0503030403020204" pitchFamily="34" charset="0"/>
              </a:rPr>
              <a:t>Created a relative ranking among doctoral programs at MSU. </a:t>
            </a:r>
          </a:p>
          <a:p>
            <a:pPr marL="342900" indent="-342900">
              <a:buClr>
                <a:schemeClr val="accent4"/>
              </a:buClr>
              <a:buFont typeface="Arial" panose="020B0604020202020204" pitchFamily="34" charset="0"/>
              <a:buChar char="•"/>
            </a:pPr>
            <a:endParaRPr lang="en-US" altLang="en-US" sz="2400" dirty="0">
              <a:latin typeface="Source Sans Pro" panose="020B0503030403020204" pitchFamily="34" charset="0"/>
              <a:ea typeface="Source Sans Pro" panose="020B0503030403020204" pitchFamily="34" charset="0"/>
            </a:endParaRPr>
          </a:p>
          <a:p>
            <a:pPr marL="342900" indent="-342900">
              <a:buClr>
                <a:schemeClr val="accent4"/>
              </a:buClr>
              <a:buFont typeface="Arial" panose="020B0604020202020204" pitchFamily="34" charset="0"/>
              <a:buChar char="•"/>
            </a:pPr>
            <a:r>
              <a:rPr lang="en-US" altLang="en-US" sz="2400" dirty="0">
                <a:latin typeface="Source Sans Pro" panose="020B0503030403020204" pitchFamily="34" charset="0"/>
                <a:ea typeface="Source Sans Pro" panose="020B0503030403020204" pitchFamily="34" charset="0"/>
              </a:rPr>
              <a:t>Informed by data and by input from the doctoral degree granting departments at MSU. </a:t>
            </a:r>
          </a:p>
          <a:p>
            <a:pPr marL="342900" indent="-342900">
              <a:lnSpc>
                <a:spcPct val="90000"/>
              </a:lnSpc>
              <a:buClr>
                <a:schemeClr val="accent4"/>
              </a:buClr>
              <a:buFont typeface="Arial" panose="020B0604020202020204" pitchFamily="34" charset="0"/>
              <a:buChar char="•"/>
            </a:pPr>
            <a:endParaRPr lang="en-US" altLang="en-US" sz="2400" dirty="0">
              <a:latin typeface="Source Sans Pro" panose="020B0503030403020204" pitchFamily="34" charset="0"/>
              <a:ea typeface="Source Sans Pro" panose="020B0503030403020204" pitchFamily="34" charset="0"/>
            </a:endParaRPr>
          </a:p>
          <a:p>
            <a:pPr marL="342900" indent="-342900">
              <a:lnSpc>
                <a:spcPct val="90000"/>
              </a:lnSpc>
              <a:buClr>
                <a:schemeClr val="accent4"/>
              </a:buClr>
              <a:buFont typeface="Arial" panose="020B0604020202020204" pitchFamily="34" charset="0"/>
              <a:buChar char="•"/>
            </a:pPr>
            <a:r>
              <a:rPr lang="en-US" altLang="en-US" sz="2400" dirty="0">
                <a:latin typeface="Source Sans Pro" panose="020B0503030403020204" pitchFamily="34" charset="0"/>
                <a:ea typeface="Source Sans Pro" panose="020B0503030403020204" pitchFamily="34" charset="0"/>
              </a:rPr>
              <a:t>Launched in November 2017 by the Office of the Provost. </a:t>
            </a:r>
          </a:p>
          <a:p>
            <a:endParaRPr lang="en-US" dirty="0"/>
          </a:p>
        </p:txBody>
      </p:sp>
      <p:sp>
        <p:nvSpPr>
          <p:cNvPr id="6" name="Rectangle 5">
            <a:extLst>
              <a:ext uri="{FF2B5EF4-FFF2-40B4-BE49-F238E27FC236}">
                <a16:creationId xmlns:a16="http://schemas.microsoft.com/office/drawing/2014/main" id="{B3DA9C19-5AC5-A341-8A17-7DF1BCA036B3}"/>
              </a:ext>
              <a:ext uri="{C183D7F6-B498-43B3-948B-1728B52AA6E4}">
                <adec:decorative xmlns:adec="http://schemas.microsoft.com/office/drawing/2017/decorative" val="1"/>
              </a:ext>
            </a:extLst>
          </p:cNvPr>
          <p:cNvSpPr/>
          <p:nvPr/>
        </p:nvSpPr>
        <p:spPr>
          <a:xfrm>
            <a:off x="0" y="-30681"/>
            <a:ext cx="12192000" cy="1551398"/>
          </a:xfrm>
          <a:prstGeom prst="rect">
            <a:avLst/>
          </a:prstGeom>
          <a:solidFill>
            <a:srgbClr val="003E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03E7D"/>
              </a:highlight>
            </a:endParaRPr>
          </a:p>
        </p:txBody>
      </p:sp>
      <p:sp>
        <p:nvSpPr>
          <p:cNvPr id="9" name="TextBox 8">
            <a:extLst>
              <a:ext uri="{FF2B5EF4-FFF2-40B4-BE49-F238E27FC236}">
                <a16:creationId xmlns:a16="http://schemas.microsoft.com/office/drawing/2014/main" id="{ADC2DED0-D131-DA46-9838-09F00E60CC88}"/>
              </a:ext>
            </a:extLst>
          </p:cNvPr>
          <p:cNvSpPr txBox="1"/>
          <p:nvPr/>
        </p:nvSpPr>
        <p:spPr>
          <a:xfrm>
            <a:off x="719788" y="409014"/>
            <a:ext cx="9596604" cy="707886"/>
          </a:xfrm>
          <a:prstGeom prst="rect">
            <a:avLst/>
          </a:prstGeom>
          <a:noFill/>
        </p:spPr>
        <p:txBody>
          <a:bodyPr wrap="square" rtlCol="0">
            <a:spAutoFit/>
          </a:bodyPr>
          <a:lstStyle/>
          <a:p>
            <a:r>
              <a:rPr lang="en-US" sz="4000" b="1" dirty="0">
                <a:solidFill>
                  <a:schemeClr val="accent4"/>
                </a:solidFill>
                <a:latin typeface="Source Sans Pro SemiBold" panose="020B0503030403020204" pitchFamily="34" charset="0"/>
                <a:ea typeface="Source Sans Pro SemiBold" panose="020B0503030403020204" pitchFamily="34" charset="0"/>
              </a:rPr>
              <a:t>Doctoral Program Prioritization</a:t>
            </a:r>
          </a:p>
        </p:txBody>
      </p:sp>
      <p:pic>
        <p:nvPicPr>
          <p:cNvPr id="8" name="Picture 7">
            <a:extLst>
              <a:ext uri="{FF2B5EF4-FFF2-40B4-BE49-F238E27FC236}">
                <a16:creationId xmlns:a16="http://schemas.microsoft.com/office/drawing/2014/main" id="{20F68B49-3E0C-6142-86DD-6715EF7D4528}"/>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159558" y="6142383"/>
            <a:ext cx="1659662" cy="416250"/>
          </a:xfrm>
          <a:prstGeom prst="rect">
            <a:avLst/>
          </a:prstGeom>
        </p:spPr>
      </p:pic>
      <p:sp>
        <p:nvSpPr>
          <p:cNvPr id="2" name="Title 1">
            <a:extLst>
              <a:ext uri="{FF2B5EF4-FFF2-40B4-BE49-F238E27FC236}">
                <a16:creationId xmlns:a16="http://schemas.microsoft.com/office/drawing/2014/main" id="{5C283098-0E5D-4B4E-822D-40AE585CC4DB}"/>
              </a:ext>
            </a:extLst>
          </p:cNvPr>
          <p:cNvSpPr>
            <a:spLocks noGrp="1"/>
          </p:cNvSpPr>
          <p:nvPr>
            <p:ph type="ctrTitle"/>
          </p:nvPr>
        </p:nvSpPr>
        <p:spPr>
          <a:xfrm>
            <a:off x="1524000" y="-2387600"/>
            <a:ext cx="9144000" cy="2387600"/>
          </a:xfrm>
        </p:spPr>
        <p:txBody>
          <a:bodyPr vert="horz" lIns="91440" tIns="45720" rIns="91440" bIns="45720" rtlCol="0" anchor="b">
            <a:normAutofit/>
          </a:bodyPr>
          <a:lstStyle/>
          <a:p>
            <a:r>
              <a:rPr lang="en-US" dirty="0"/>
              <a:t>Doctoral Program Prioritization</a:t>
            </a:r>
          </a:p>
        </p:txBody>
      </p:sp>
    </p:spTree>
    <p:extLst>
      <p:ext uri="{BB962C8B-B14F-4D97-AF65-F5344CB8AC3E}">
        <p14:creationId xmlns:p14="http://schemas.microsoft.com/office/powerpoint/2010/main" val="34606086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B4B8D63-1143-9649-9723-D192082D9240}"/>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0" y="-30682"/>
            <a:ext cx="12192000" cy="6888681"/>
          </a:xfrm>
          <a:prstGeom prst="rect">
            <a:avLst/>
          </a:prstGeom>
        </p:spPr>
      </p:pic>
      <p:sp>
        <p:nvSpPr>
          <p:cNvPr id="9" name="TextBox 8">
            <a:extLst>
              <a:ext uri="{FF2B5EF4-FFF2-40B4-BE49-F238E27FC236}">
                <a16:creationId xmlns:a16="http://schemas.microsoft.com/office/drawing/2014/main" id="{3080E5B4-4D39-544D-BA3D-85B4615B8442}"/>
              </a:ext>
            </a:extLst>
          </p:cNvPr>
          <p:cNvSpPr txBox="1"/>
          <p:nvPr/>
        </p:nvSpPr>
        <p:spPr>
          <a:xfrm>
            <a:off x="719788" y="1789317"/>
            <a:ext cx="4542084" cy="4431983"/>
          </a:xfrm>
          <a:prstGeom prst="rect">
            <a:avLst/>
          </a:prstGeom>
          <a:noFill/>
        </p:spPr>
        <p:txBody>
          <a:bodyPr wrap="square" rtlCol="0">
            <a:spAutoFit/>
          </a:bodyPr>
          <a:lstStyle/>
          <a:p>
            <a:pPr marL="457200" indent="-457200">
              <a:lnSpc>
                <a:spcPct val="150000"/>
              </a:lnSpc>
              <a:buClr>
                <a:schemeClr val="accent4"/>
              </a:buClr>
              <a:buFont typeface="Arial" panose="020B0604020202020204" pitchFamily="34" charset="0"/>
              <a:buChar char="•"/>
            </a:pPr>
            <a:r>
              <a:rPr lang="en-US" altLang="en-US" sz="2800" dirty="0">
                <a:latin typeface="Source Sans Pro" panose="020B0503030403020204" pitchFamily="34" charset="0"/>
                <a:ea typeface="Source Sans Pro" panose="020B0503030403020204" pitchFamily="34" charset="0"/>
              </a:rPr>
              <a:t>7 Faculty</a:t>
            </a:r>
          </a:p>
          <a:p>
            <a:pPr marL="457200" indent="-457200">
              <a:lnSpc>
                <a:spcPct val="150000"/>
              </a:lnSpc>
              <a:buClr>
                <a:schemeClr val="accent4"/>
              </a:buClr>
              <a:buFont typeface="Arial" panose="020B0604020202020204" pitchFamily="34" charset="0"/>
              <a:buChar char="•"/>
            </a:pPr>
            <a:r>
              <a:rPr lang="en-US" altLang="en-US" sz="2800" dirty="0">
                <a:latin typeface="Source Sans Pro" panose="020B0503030403020204" pitchFamily="34" charset="0"/>
                <a:ea typeface="Source Sans Pro" panose="020B0503030403020204" pitchFamily="34" charset="0"/>
              </a:rPr>
              <a:t>3 Department Heads</a:t>
            </a:r>
          </a:p>
          <a:p>
            <a:pPr marL="457200" indent="-457200">
              <a:lnSpc>
                <a:spcPct val="150000"/>
              </a:lnSpc>
              <a:buClr>
                <a:schemeClr val="accent4"/>
              </a:buClr>
              <a:buFont typeface="Arial" panose="020B0604020202020204" pitchFamily="34" charset="0"/>
              <a:buChar char="•"/>
            </a:pPr>
            <a:r>
              <a:rPr lang="en-US" altLang="en-US" sz="2800" dirty="0">
                <a:latin typeface="Source Sans Pro" panose="020B0503030403020204" pitchFamily="34" charset="0"/>
                <a:ea typeface="Source Sans Pro" panose="020B0503030403020204" pitchFamily="34" charset="0"/>
              </a:rPr>
              <a:t>3 Deans</a:t>
            </a:r>
          </a:p>
          <a:p>
            <a:pPr marL="457200" indent="-457200">
              <a:lnSpc>
                <a:spcPct val="150000"/>
              </a:lnSpc>
              <a:buClr>
                <a:schemeClr val="accent4"/>
              </a:buClr>
              <a:buFont typeface="Arial" panose="020B0604020202020204" pitchFamily="34" charset="0"/>
              <a:buChar char="•"/>
            </a:pPr>
            <a:r>
              <a:rPr lang="en-US" altLang="en-US" sz="2800" dirty="0">
                <a:latin typeface="Source Sans Pro" panose="020B0503030403020204" pitchFamily="34" charset="0"/>
                <a:ea typeface="Source Sans Pro" panose="020B0503030403020204" pitchFamily="34" charset="0"/>
              </a:rPr>
              <a:t>1 Graduate Student</a:t>
            </a:r>
          </a:p>
          <a:p>
            <a:pPr marL="457200" indent="-457200">
              <a:lnSpc>
                <a:spcPct val="150000"/>
              </a:lnSpc>
              <a:buClr>
                <a:schemeClr val="accent4"/>
              </a:buClr>
              <a:buFont typeface="Arial" panose="020B0604020202020204" pitchFamily="34" charset="0"/>
              <a:buChar char="•"/>
            </a:pPr>
            <a:r>
              <a:rPr lang="en-US" altLang="en-US" sz="2800" dirty="0">
                <a:latin typeface="Source Sans Pro" panose="020B0503030403020204" pitchFamily="34" charset="0"/>
                <a:ea typeface="Source Sans Pro" panose="020B0503030403020204" pitchFamily="34" charset="0"/>
              </a:rPr>
              <a:t>1 Administrator</a:t>
            </a:r>
          </a:p>
          <a:p>
            <a:pPr marL="457200" indent="-457200">
              <a:lnSpc>
                <a:spcPct val="150000"/>
              </a:lnSpc>
              <a:buClr>
                <a:schemeClr val="accent4"/>
              </a:buClr>
              <a:buFont typeface="Arial" panose="020B0604020202020204" pitchFamily="34" charset="0"/>
              <a:buChar char="•"/>
            </a:pPr>
            <a:r>
              <a:rPr lang="en-US" altLang="en-US" sz="2800" dirty="0">
                <a:latin typeface="Source Sans Pro" panose="020B0503030403020204" pitchFamily="34" charset="0"/>
                <a:ea typeface="Source Sans Pro" panose="020B0503030403020204" pitchFamily="34" charset="0"/>
              </a:rPr>
              <a:t>1 Institutional Researcher</a:t>
            </a:r>
          </a:p>
          <a:p>
            <a:endParaRPr lang="en-US" sz="3000" dirty="0"/>
          </a:p>
        </p:txBody>
      </p:sp>
      <p:sp>
        <p:nvSpPr>
          <p:cNvPr id="6" name="Rectangle 5">
            <a:extLst>
              <a:ext uri="{FF2B5EF4-FFF2-40B4-BE49-F238E27FC236}">
                <a16:creationId xmlns:a16="http://schemas.microsoft.com/office/drawing/2014/main" id="{3C69D4B7-D8F6-8349-BEA1-DD4C5C64E424}"/>
              </a:ext>
              <a:ext uri="{C183D7F6-B498-43B3-948B-1728B52AA6E4}">
                <adec:decorative xmlns:adec="http://schemas.microsoft.com/office/drawing/2017/decorative" val="1"/>
              </a:ext>
            </a:extLst>
          </p:cNvPr>
          <p:cNvSpPr/>
          <p:nvPr/>
        </p:nvSpPr>
        <p:spPr>
          <a:xfrm>
            <a:off x="0" y="-30681"/>
            <a:ext cx="12192000" cy="1551398"/>
          </a:xfrm>
          <a:prstGeom prst="rect">
            <a:avLst/>
          </a:prstGeom>
          <a:solidFill>
            <a:srgbClr val="003E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03E7D"/>
              </a:highlight>
            </a:endParaRPr>
          </a:p>
        </p:txBody>
      </p:sp>
      <p:sp>
        <p:nvSpPr>
          <p:cNvPr id="10" name="TextBox 9">
            <a:extLst>
              <a:ext uri="{FF2B5EF4-FFF2-40B4-BE49-F238E27FC236}">
                <a16:creationId xmlns:a16="http://schemas.microsoft.com/office/drawing/2014/main" id="{879526C2-83CD-E641-A2EC-5F66DAE41E2D}"/>
              </a:ext>
            </a:extLst>
          </p:cNvPr>
          <p:cNvSpPr txBox="1"/>
          <p:nvPr/>
        </p:nvSpPr>
        <p:spPr>
          <a:xfrm>
            <a:off x="719788" y="409014"/>
            <a:ext cx="7327187" cy="707886"/>
          </a:xfrm>
          <a:prstGeom prst="rect">
            <a:avLst/>
          </a:prstGeom>
          <a:noFill/>
        </p:spPr>
        <p:txBody>
          <a:bodyPr wrap="square" rtlCol="0">
            <a:spAutoFit/>
          </a:bodyPr>
          <a:lstStyle/>
          <a:p>
            <a:r>
              <a:rPr lang="en-US" sz="4000" b="1" dirty="0">
                <a:solidFill>
                  <a:schemeClr val="accent4"/>
                </a:solidFill>
                <a:latin typeface="Source Sans Pro SemiBold" panose="020B0503030403020204" pitchFamily="34" charset="0"/>
                <a:ea typeface="Source Sans Pro SemiBold" panose="020B0503030403020204" pitchFamily="34" charset="0"/>
              </a:rPr>
              <a:t>16-Member Committee</a:t>
            </a:r>
          </a:p>
        </p:txBody>
      </p:sp>
      <p:pic>
        <p:nvPicPr>
          <p:cNvPr id="8" name="Picture 7">
            <a:extLst>
              <a:ext uri="{FF2B5EF4-FFF2-40B4-BE49-F238E27FC236}">
                <a16:creationId xmlns:a16="http://schemas.microsoft.com/office/drawing/2014/main" id="{39A048C7-E736-774F-B598-4906236E3BBC}"/>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159558" y="6142383"/>
            <a:ext cx="1659662" cy="416250"/>
          </a:xfrm>
          <a:prstGeom prst="rect">
            <a:avLst/>
          </a:prstGeom>
        </p:spPr>
      </p:pic>
      <p:sp>
        <p:nvSpPr>
          <p:cNvPr id="2" name="Title 1">
            <a:extLst>
              <a:ext uri="{FF2B5EF4-FFF2-40B4-BE49-F238E27FC236}">
                <a16:creationId xmlns:a16="http://schemas.microsoft.com/office/drawing/2014/main" id="{A84A0BAD-9FAC-4306-A81C-6045283B5C76}"/>
              </a:ext>
            </a:extLst>
          </p:cNvPr>
          <p:cNvSpPr>
            <a:spLocks noGrp="1"/>
          </p:cNvSpPr>
          <p:nvPr>
            <p:ph type="ctrTitle"/>
          </p:nvPr>
        </p:nvSpPr>
        <p:spPr>
          <a:xfrm>
            <a:off x="1524000" y="-2387600"/>
            <a:ext cx="9144000" cy="2387600"/>
          </a:xfrm>
        </p:spPr>
        <p:txBody>
          <a:bodyPr vert="horz" lIns="91440" tIns="45720" rIns="91440" bIns="45720" rtlCol="0" anchor="b">
            <a:normAutofit/>
          </a:bodyPr>
          <a:lstStyle/>
          <a:p>
            <a:r>
              <a:rPr lang="en-US" dirty="0"/>
              <a:t>16-Member Committee</a:t>
            </a:r>
          </a:p>
        </p:txBody>
      </p:sp>
    </p:spTree>
    <p:extLst>
      <p:ext uri="{BB962C8B-B14F-4D97-AF65-F5344CB8AC3E}">
        <p14:creationId xmlns:p14="http://schemas.microsoft.com/office/powerpoint/2010/main" val="10911153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97F95A54-5BE8-3F46-97D6-3C5B7177F21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0" y="-15341"/>
            <a:ext cx="12192000" cy="6888681"/>
          </a:xfrm>
          <a:prstGeom prst="rect">
            <a:avLst/>
          </a:prstGeom>
        </p:spPr>
      </p:pic>
      <p:sp>
        <p:nvSpPr>
          <p:cNvPr id="9" name="TextBox 8">
            <a:extLst>
              <a:ext uri="{FF2B5EF4-FFF2-40B4-BE49-F238E27FC236}">
                <a16:creationId xmlns:a16="http://schemas.microsoft.com/office/drawing/2014/main" id="{1C276F4F-ED21-864B-B8DE-9F96510A5DDF}"/>
              </a:ext>
            </a:extLst>
          </p:cNvPr>
          <p:cNvSpPr txBox="1"/>
          <p:nvPr/>
        </p:nvSpPr>
        <p:spPr>
          <a:xfrm>
            <a:off x="719790" y="1710649"/>
            <a:ext cx="7859730" cy="4241802"/>
          </a:xfrm>
          <a:prstGeom prst="rect">
            <a:avLst/>
          </a:prstGeom>
          <a:noFill/>
        </p:spPr>
        <p:txBody>
          <a:bodyPr wrap="square" rtlCol="0">
            <a:spAutoFit/>
          </a:bodyPr>
          <a:lstStyle/>
          <a:p>
            <a:r>
              <a:rPr lang="en-US" altLang="en-US" sz="3200" b="1" dirty="0">
                <a:latin typeface="Source Sans Pro SemiBold" panose="020B0503030403020204" pitchFamily="34" charset="0"/>
                <a:ea typeface="Source Sans Pro SemiBold" panose="020B0503030403020204" pitchFamily="34" charset="0"/>
              </a:rPr>
              <a:t>16 metrics grouped into 5 categories:</a:t>
            </a:r>
          </a:p>
          <a:p>
            <a:endParaRPr lang="en-US" altLang="en-US" sz="3200" b="1" dirty="0">
              <a:latin typeface="Source Sans Pro SemiBold" panose="020B0503030403020204" pitchFamily="34" charset="0"/>
              <a:ea typeface="Source Sans Pro SemiBold" panose="020B0503030403020204" pitchFamily="34" charset="0"/>
            </a:endParaRPr>
          </a:p>
          <a:p>
            <a:pPr marL="971550" lvl="1" indent="-514350">
              <a:lnSpc>
                <a:spcPct val="150000"/>
              </a:lnSpc>
              <a:buFontTx/>
              <a:buAutoNum type="arabicPeriod"/>
            </a:pPr>
            <a:r>
              <a:rPr lang="en-US" altLang="en-US" sz="2800" dirty="0">
                <a:latin typeface="Source Sans Pro" panose="020B0503030403020204" pitchFamily="34" charset="0"/>
                <a:ea typeface="Source Sans Pro" panose="020B0503030403020204" pitchFamily="34" charset="0"/>
              </a:rPr>
              <a:t>Degree &amp; Graduate SCH Production</a:t>
            </a:r>
          </a:p>
          <a:p>
            <a:pPr marL="971550" lvl="1" indent="-514350">
              <a:lnSpc>
                <a:spcPct val="150000"/>
              </a:lnSpc>
              <a:buFontTx/>
              <a:buAutoNum type="arabicPeriod"/>
            </a:pPr>
            <a:r>
              <a:rPr lang="en-US" altLang="en-US" sz="2800" dirty="0">
                <a:latin typeface="Source Sans Pro" panose="020B0503030403020204" pitchFamily="34" charset="0"/>
                <a:ea typeface="Source Sans Pro" panose="020B0503030403020204" pitchFamily="34" charset="0"/>
              </a:rPr>
              <a:t>Selectivity &amp; Program Demand</a:t>
            </a:r>
          </a:p>
          <a:p>
            <a:pPr marL="971550" lvl="1" indent="-514350">
              <a:lnSpc>
                <a:spcPct val="150000"/>
              </a:lnSpc>
              <a:buFontTx/>
              <a:buAutoNum type="arabicPeriod"/>
            </a:pPr>
            <a:r>
              <a:rPr lang="en-US" altLang="en-US" sz="2800" dirty="0">
                <a:latin typeface="Source Sans Pro" panose="020B0503030403020204" pitchFamily="34" charset="0"/>
                <a:ea typeface="Source Sans Pro" panose="020B0503030403020204" pitchFamily="34" charset="0"/>
              </a:rPr>
              <a:t>Expenses &amp; Revenue </a:t>
            </a:r>
          </a:p>
          <a:p>
            <a:pPr marL="971550" lvl="1" indent="-514350">
              <a:lnSpc>
                <a:spcPct val="150000"/>
              </a:lnSpc>
              <a:buFontTx/>
              <a:buAutoNum type="arabicPeriod"/>
            </a:pPr>
            <a:r>
              <a:rPr lang="en-US" altLang="en-US" sz="2800" dirty="0">
                <a:latin typeface="Source Sans Pro" panose="020B0503030403020204" pitchFamily="34" charset="0"/>
                <a:ea typeface="Source Sans Pro" panose="020B0503030403020204" pitchFamily="34" charset="0"/>
              </a:rPr>
              <a:t>Efficiency </a:t>
            </a:r>
          </a:p>
          <a:p>
            <a:pPr marL="971550" lvl="1" indent="-514350">
              <a:lnSpc>
                <a:spcPct val="150000"/>
              </a:lnSpc>
              <a:buFontTx/>
              <a:buAutoNum type="arabicPeriod"/>
            </a:pPr>
            <a:r>
              <a:rPr lang="en-US" altLang="en-US" sz="2800" dirty="0">
                <a:latin typeface="Source Sans Pro" panose="020B0503030403020204" pitchFamily="34" charset="0"/>
                <a:ea typeface="Source Sans Pro" panose="020B0503030403020204" pitchFamily="34" charset="0"/>
              </a:rPr>
              <a:t>Faculty Prestige</a:t>
            </a:r>
            <a:endParaRPr lang="en-US" sz="2800" dirty="0">
              <a:latin typeface="Source Sans Pro" panose="020B0503030403020204" pitchFamily="34" charset="0"/>
              <a:ea typeface="Source Sans Pro" panose="020B0503030403020204" pitchFamily="34" charset="0"/>
            </a:endParaRPr>
          </a:p>
        </p:txBody>
      </p:sp>
      <p:sp>
        <p:nvSpPr>
          <p:cNvPr id="8" name="Rectangle 7">
            <a:extLst>
              <a:ext uri="{FF2B5EF4-FFF2-40B4-BE49-F238E27FC236}">
                <a16:creationId xmlns:a16="http://schemas.microsoft.com/office/drawing/2014/main" id="{BC24178D-9E43-6E4A-8D35-3CEDD11053B7}"/>
              </a:ext>
              <a:ext uri="{C183D7F6-B498-43B3-948B-1728B52AA6E4}">
                <adec:decorative xmlns:adec="http://schemas.microsoft.com/office/drawing/2017/decorative" val="1"/>
              </a:ext>
            </a:extLst>
          </p:cNvPr>
          <p:cNvSpPr/>
          <p:nvPr/>
        </p:nvSpPr>
        <p:spPr>
          <a:xfrm>
            <a:off x="0" y="-30681"/>
            <a:ext cx="12192000" cy="1551398"/>
          </a:xfrm>
          <a:prstGeom prst="rect">
            <a:avLst/>
          </a:prstGeom>
          <a:solidFill>
            <a:srgbClr val="003E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03E7D"/>
              </a:highlight>
            </a:endParaRPr>
          </a:p>
        </p:txBody>
      </p:sp>
      <p:sp>
        <p:nvSpPr>
          <p:cNvPr id="10" name="TextBox 9">
            <a:extLst>
              <a:ext uri="{FF2B5EF4-FFF2-40B4-BE49-F238E27FC236}">
                <a16:creationId xmlns:a16="http://schemas.microsoft.com/office/drawing/2014/main" id="{823079E9-FA29-2448-A2F2-87143500916A}"/>
              </a:ext>
            </a:extLst>
          </p:cNvPr>
          <p:cNvSpPr txBox="1"/>
          <p:nvPr/>
        </p:nvSpPr>
        <p:spPr>
          <a:xfrm>
            <a:off x="719790" y="412170"/>
            <a:ext cx="7747571" cy="707886"/>
          </a:xfrm>
          <a:prstGeom prst="rect">
            <a:avLst/>
          </a:prstGeom>
          <a:noFill/>
        </p:spPr>
        <p:txBody>
          <a:bodyPr wrap="square" rtlCol="0">
            <a:spAutoFit/>
          </a:bodyPr>
          <a:lstStyle/>
          <a:p>
            <a:r>
              <a:rPr lang="en-US" sz="4000" b="1" dirty="0">
                <a:solidFill>
                  <a:schemeClr val="accent4"/>
                </a:solidFill>
                <a:latin typeface="Source Sans Pro SemiBold" panose="020B0503030403020204" pitchFamily="34" charset="0"/>
                <a:ea typeface="Source Sans Pro SemiBold" panose="020B0503030403020204" pitchFamily="34" charset="0"/>
              </a:rPr>
              <a:t>Metrics averaged over 2013-2017</a:t>
            </a:r>
          </a:p>
        </p:txBody>
      </p:sp>
      <p:pic>
        <p:nvPicPr>
          <p:cNvPr id="11" name="Picture 10">
            <a:extLst>
              <a:ext uri="{FF2B5EF4-FFF2-40B4-BE49-F238E27FC236}">
                <a16:creationId xmlns:a16="http://schemas.microsoft.com/office/drawing/2014/main" id="{35291A92-AEA8-7946-A63D-CBE628E1784F}"/>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159558" y="6142383"/>
            <a:ext cx="1659662" cy="416250"/>
          </a:xfrm>
          <a:prstGeom prst="rect">
            <a:avLst/>
          </a:prstGeom>
        </p:spPr>
      </p:pic>
      <p:sp>
        <p:nvSpPr>
          <p:cNvPr id="2" name="Title 1">
            <a:extLst>
              <a:ext uri="{FF2B5EF4-FFF2-40B4-BE49-F238E27FC236}">
                <a16:creationId xmlns:a16="http://schemas.microsoft.com/office/drawing/2014/main" id="{8CE01DC0-F8EA-4165-9D81-87621C3A0073}"/>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US" dirty="0"/>
              <a:t>Metrics averaged over 2013-2017</a:t>
            </a:r>
          </a:p>
        </p:txBody>
      </p:sp>
    </p:spTree>
    <p:extLst>
      <p:ext uri="{BB962C8B-B14F-4D97-AF65-F5344CB8AC3E}">
        <p14:creationId xmlns:p14="http://schemas.microsoft.com/office/powerpoint/2010/main" val="24843888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0592D110-E294-054A-87F6-F97913C578CC}"/>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0" y="-30682"/>
            <a:ext cx="12192000" cy="6888681"/>
          </a:xfrm>
          <a:prstGeom prst="rect">
            <a:avLst/>
          </a:prstGeom>
        </p:spPr>
      </p:pic>
      <p:sp>
        <p:nvSpPr>
          <p:cNvPr id="9" name="TextBox 8">
            <a:extLst>
              <a:ext uri="{FF2B5EF4-FFF2-40B4-BE49-F238E27FC236}">
                <a16:creationId xmlns:a16="http://schemas.microsoft.com/office/drawing/2014/main" id="{E262DFD6-1909-6744-9454-98359070DC20}"/>
              </a:ext>
            </a:extLst>
          </p:cNvPr>
          <p:cNvSpPr txBox="1"/>
          <p:nvPr/>
        </p:nvSpPr>
        <p:spPr>
          <a:xfrm>
            <a:off x="719790" y="1963568"/>
            <a:ext cx="10418852" cy="4375557"/>
          </a:xfrm>
          <a:prstGeom prst="rect">
            <a:avLst/>
          </a:prstGeom>
          <a:noFill/>
          <a:ln>
            <a:noFill/>
          </a:ln>
        </p:spPr>
        <p:txBody>
          <a:bodyPr wrap="square" rtlCol="0">
            <a:spAutoFit/>
          </a:bodyPr>
          <a:lstStyle/>
          <a:p>
            <a:pPr marL="342900" indent="-342900">
              <a:spcAft>
                <a:spcPts val="1400"/>
              </a:spcAft>
              <a:buClr>
                <a:schemeClr val="accent4"/>
              </a:buClr>
              <a:buFont typeface="Arial" panose="020B0604020202020204" pitchFamily="34" charset="0"/>
              <a:buChar char="•"/>
            </a:pPr>
            <a:r>
              <a:rPr lang="en-US" altLang="en-US" sz="2200" dirty="0">
                <a:latin typeface="Source Sans Pro" panose="020B0503030403020204" pitchFamily="34" charset="0"/>
                <a:ea typeface="Source Sans Pro" panose="020B0503030403020204" pitchFamily="34" charset="0"/>
              </a:rPr>
              <a:t>Data for 16 metrics provided by the institution and not self-reported.</a:t>
            </a:r>
          </a:p>
          <a:p>
            <a:pPr marL="342900" indent="-342900">
              <a:spcAft>
                <a:spcPts val="1400"/>
              </a:spcAft>
              <a:buClr>
                <a:schemeClr val="accent4"/>
              </a:buClr>
              <a:buFont typeface="Arial" panose="020B0604020202020204" pitchFamily="34" charset="0"/>
              <a:buChar char="•"/>
            </a:pPr>
            <a:r>
              <a:rPr lang="en-US" altLang="en-US" sz="2200" dirty="0">
                <a:latin typeface="Source Sans Pro" panose="020B0503030403020204" pitchFamily="34" charset="0"/>
                <a:ea typeface="Source Sans Pro" panose="020B0503030403020204" pitchFamily="34" charset="0"/>
              </a:rPr>
              <a:t>Metrics were discussed with the campus community.</a:t>
            </a:r>
          </a:p>
          <a:p>
            <a:pPr marL="342900" indent="-342900">
              <a:spcAft>
                <a:spcPts val="1400"/>
              </a:spcAft>
              <a:buClr>
                <a:schemeClr val="accent4"/>
              </a:buClr>
              <a:buFont typeface="Arial" panose="020B0604020202020204" pitchFamily="34" charset="0"/>
              <a:buChar char="•"/>
            </a:pPr>
            <a:r>
              <a:rPr lang="en-US" altLang="en-US" sz="2200" dirty="0">
                <a:latin typeface="Source Sans Pro" panose="020B0503030403020204" pitchFamily="34" charset="0"/>
                <a:ea typeface="Source Sans Pro" panose="020B0503030403020204" pitchFamily="34" charset="0"/>
              </a:rPr>
              <a:t>Programs/departments provided context to metric scores </a:t>
            </a:r>
            <a:br>
              <a:rPr lang="en-US" altLang="en-US" sz="2200" dirty="0">
                <a:latin typeface="Source Sans Pro" panose="020B0503030403020204" pitchFamily="34" charset="0"/>
                <a:ea typeface="Source Sans Pro" panose="020B0503030403020204" pitchFamily="34" charset="0"/>
              </a:rPr>
            </a:br>
            <a:r>
              <a:rPr lang="en-US" altLang="en-US" sz="2200" dirty="0">
                <a:latin typeface="Source Sans Pro" panose="020B0503030403020204" pitchFamily="34" charset="0"/>
                <a:ea typeface="Source Sans Pro" panose="020B0503030403020204" pitchFamily="34" charset="0"/>
              </a:rPr>
              <a:t>(no change in numerical score).</a:t>
            </a:r>
          </a:p>
          <a:p>
            <a:pPr marL="342900" indent="-342900">
              <a:spcAft>
                <a:spcPts val="1400"/>
              </a:spcAft>
              <a:buClr>
                <a:schemeClr val="accent4"/>
              </a:buClr>
              <a:buFont typeface="Arial" panose="020B0604020202020204" pitchFamily="34" charset="0"/>
              <a:buChar char="•"/>
            </a:pPr>
            <a:r>
              <a:rPr lang="en-US" altLang="en-US" sz="2200" dirty="0">
                <a:latin typeface="Source Sans Pro" panose="020B0503030403020204" pitchFamily="34" charset="0"/>
                <a:ea typeface="Source Sans Pro" panose="020B0503030403020204" pitchFamily="34" charset="0"/>
              </a:rPr>
              <a:t>Narratives were constructed by the DPPC but informed by the programs/department's responses. </a:t>
            </a:r>
          </a:p>
          <a:p>
            <a:pPr marL="342900" indent="-342900">
              <a:spcAft>
                <a:spcPts val="1400"/>
              </a:spcAft>
              <a:buClr>
                <a:schemeClr val="accent4"/>
              </a:buClr>
              <a:buFont typeface="Arial" panose="020B0604020202020204" pitchFamily="34" charset="0"/>
              <a:buChar char="•"/>
            </a:pPr>
            <a:r>
              <a:rPr lang="en-US" altLang="en-US" sz="2200" dirty="0">
                <a:latin typeface="Source Sans Pro" panose="020B0503030403020204" pitchFamily="34" charset="0"/>
                <a:ea typeface="Source Sans Pro" panose="020B0503030403020204" pitchFamily="34" charset="0"/>
              </a:rPr>
              <a:t>Department Heads were given the opportunity to provide responses to specific questions, review and provide context to help the DPP committee better understand the data and provide strengths and weaknesses of their doctoral program(s).</a:t>
            </a:r>
          </a:p>
          <a:p>
            <a:endParaRPr lang="en-US" sz="2200" dirty="0"/>
          </a:p>
        </p:txBody>
      </p:sp>
      <p:sp>
        <p:nvSpPr>
          <p:cNvPr id="2" name="Rectangle 1">
            <a:extLst>
              <a:ext uri="{FF2B5EF4-FFF2-40B4-BE49-F238E27FC236}">
                <a16:creationId xmlns:a16="http://schemas.microsoft.com/office/drawing/2014/main" id="{BBDF74EE-181C-C247-B908-807A5A780B9F}"/>
              </a:ext>
              <a:ext uri="{C183D7F6-B498-43B3-948B-1728B52AA6E4}">
                <adec:decorative xmlns:adec="http://schemas.microsoft.com/office/drawing/2017/decorative" val="1"/>
              </a:ext>
            </a:extLst>
          </p:cNvPr>
          <p:cNvSpPr/>
          <p:nvPr/>
        </p:nvSpPr>
        <p:spPr>
          <a:xfrm>
            <a:off x="0" y="-30681"/>
            <a:ext cx="12192000" cy="1551398"/>
          </a:xfrm>
          <a:prstGeom prst="rect">
            <a:avLst/>
          </a:prstGeom>
          <a:solidFill>
            <a:srgbClr val="003E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03E7D"/>
              </a:highlight>
            </a:endParaRPr>
          </a:p>
        </p:txBody>
      </p:sp>
      <p:sp>
        <p:nvSpPr>
          <p:cNvPr id="8" name="TextBox 7">
            <a:extLst>
              <a:ext uri="{FF2B5EF4-FFF2-40B4-BE49-F238E27FC236}">
                <a16:creationId xmlns:a16="http://schemas.microsoft.com/office/drawing/2014/main" id="{85984803-C536-DC44-946F-83AF2A76704D}"/>
              </a:ext>
            </a:extLst>
          </p:cNvPr>
          <p:cNvSpPr txBox="1"/>
          <p:nvPr/>
        </p:nvSpPr>
        <p:spPr>
          <a:xfrm>
            <a:off x="719790" y="412170"/>
            <a:ext cx="7327187" cy="707886"/>
          </a:xfrm>
          <a:prstGeom prst="rect">
            <a:avLst/>
          </a:prstGeom>
          <a:noFill/>
        </p:spPr>
        <p:txBody>
          <a:bodyPr wrap="square" rtlCol="0">
            <a:spAutoFit/>
          </a:bodyPr>
          <a:lstStyle/>
          <a:p>
            <a:r>
              <a:rPr lang="en-US" sz="4000" b="1" dirty="0">
                <a:solidFill>
                  <a:schemeClr val="accent4"/>
                </a:solidFill>
                <a:latin typeface="Source Sans Pro SemiBold" panose="020B0503030403020204" pitchFamily="34" charset="0"/>
                <a:ea typeface="Source Sans Pro SemiBold" panose="020B0503030403020204" pitchFamily="34" charset="0"/>
              </a:rPr>
              <a:t>Building Blocks of Process</a:t>
            </a:r>
          </a:p>
        </p:txBody>
      </p:sp>
      <p:pic>
        <p:nvPicPr>
          <p:cNvPr id="10" name="Picture 9">
            <a:extLst>
              <a:ext uri="{FF2B5EF4-FFF2-40B4-BE49-F238E27FC236}">
                <a16:creationId xmlns:a16="http://schemas.microsoft.com/office/drawing/2014/main" id="{E8149C0E-1714-BF4E-863C-DA8E785FA742}"/>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159558" y="6142383"/>
            <a:ext cx="1659662" cy="416250"/>
          </a:xfrm>
          <a:prstGeom prst="rect">
            <a:avLst/>
          </a:prstGeom>
        </p:spPr>
      </p:pic>
      <p:sp>
        <p:nvSpPr>
          <p:cNvPr id="3" name="Title 2">
            <a:extLst>
              <a:ext uri="{FF2B5EF4-FFF2-40B4-BE49-F238E27FC236}">
                <a16:creationId xmlns:a16="http://schemas.microsoft.com/office/drawing/2014/main" id="{AA73CA90-B38B-419D-AD23-8CF943AA65AC}"/>
              </a:ext>
            </a:extLst>
          </p:cNvPr>
          <p:cNvSpPr>
            <a:spLocks noGrp="1"/>
          </p:cNvSpPr>
          <p:nvPr>
            <p:ph type="ctrTitle"/>
          </p:nvPr>
        </p:nvSpPr>
        <p:spPr>
          <a:xfrm>
            <a:off x="1524000" y="-2387600"/>
            <a:ext cx="9144000" cy="2387600"/>
          </a:xfrm>
        </p:spPr>
        <p:txBody>
          <a:bodyPr vert="horz" lIns="91440" tIns="45720" rIns="91440" bIns="45720" rtlCol="0" anchor="b">
            <a:normAutofit/>
          </a:bodyPr>
          <a:lstStyle/>
          <a:p>
            <a:r>
              <a:rPr lang="en-US" dirty="0"/>
              <a:t>Building blocks of process</a:t>
            </a:r>
          </a:p>
        </p:txBody>
      </p:sp>
    </p:spTree>
    <p:extLst>
      <p:ext uri="{BB962C8B-B14F-4D97-AF65-F5344CB8AC3E}">
        <p14:creationId xmlns:p14="http://schemas.microsoft.com/office/powerpoint/2010/main" val="42251583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4A26A8A-06AE-4A4B-9CED-B07CA1251D1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0" y="0"/>
            <a:ext cx="12192000" cy="6858000"/>
          </a:xfrm>
          <a:prstGeom prst="rect">
            <a:avLst/>
          </a:prstGeom>
        </p:spPr>
      </p:pic>
      <p:pic>
        <p:nvPicPr>
          <p:cNvPr id="4" name="Picture 3">
            <a:extLst>
              <a:ext uri="{FF2B5EF4-FFF2-40B4-BE49-F238E27FC236}">
                <a16:creationId xmlns:a16="http://schemas.microsoft.com/office/drawing/2014/main" id="{E876636A-38E0-B24E-9E0F-CE95E342525D}"/>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159558" y="6142383"/>
            <a:ext cx="1659662" cy="416250"/>
          </a:xfrm>
          <a:prstGeom prst="rect">
            <a:avLst/>
          </a:prstGeom>
        </p:spPr>
      </p:pic>
      <p:sp>
        <p:nvSpPr>
          <p:cNvPr id="2" name="Title 1">
            <a:extLst>
              <a:ext uri="{FF2B5EF4-FFF2-40B4-BE49-F238E27FC236}">
                <a16:creationId xmlns:a16="http://schemas.microsoft.com/office/drawing/2014/main" id="{0E25DB16-0ED1-4EB0-8E00-8E9E77F7BB38}"/>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dirty="0"/>
              <a:t>Program classification</a:t>
            </a:r>
          </a:p>
        </p:txBody>
      </p:sp>
    </p:spTree>
    <p:extLst>
      <p:ext uri="{BB962C8B-B14F-4D97-AF65-F5344CB8AC3E}">
        <p14:creationId xmlns:p14="http://schemas.microsoft.com/office/powerpoint/2010/main" val="17168030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F7DE8210-7274-E54C-A477-EB06ADBA4370}"/>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0" y="-30682"/>
            <a:ext cx="12192000" cy="6888681"/>
          </a:xfrm>
          <a:prstGeom prst="rect">
            <a:avLst/>
          </a:prstGeom>
        </p:spPr>
      </p:pic>
      <p:sp>
        <p:nvSpPr>
          <p:cNvPr id="8" name="TextBox 7">
            <a:extLst>
              <a:ext uri="{FF2B5EF4-FFF2-40B4-BE49-F238E27FC236}">
                <a16:creationId xmlns:a16="http://schemas.microsoft.com/office/drawing/2014/main" id="{C63FA6C8-7B2B-DB4B-B6DE-21C32C4CB06D}"/>
              </a:ext>
            </a:extLst>
          </p:cNvPr>
          <p:cNvSpPr txBox="1"/>
          <p:nvPr/>
        </p:nvSpPr>
        <p:spPr>
          <a:xfrm>
            <a:off x="752580" y="2248848"/>
            <a:ext cx="8489023" cy="4124206"/>
          </a:xfrm>
          <a:prstGeom prst="rect">
            <a:avLst/>
          </a:prstGeom>
          <a:noFill/>
        </p:spPr>
        <p:txBody>
          <a:bodyPr wrap="square" rtlCol="0">
            <a:spAutoFit/>
          </a:bodyPr>
          <a:lstStyle/>
          <a:p>
            <a:pPr marL="342900" indent="-342900">
              <a:buClr>
                <a:schemeClr val="accent4"/>
              </a:buClr>
              <a:buFont typeface="Arial" panose="020B0604020202020204" pitchFamily="34" charset="0"/>
              <a:buChar char="•"/>
              <a:defRPr/>
            </a:pPr>
            <a:r>
              <a:rPr lang="en-US" sz="2400" dirty="0">
                <a:latin typeface="Source Sans Pro" panose="020B0503030403020204" pitchFamily="34" charset="0"/>
                <a:ea typeface="Source Sans Pro" panose="020B0503030403020204" pitchFamily="34" charset="0"/>
              </a:rPr>
              <a:t>Departments all plan to make changes to either maintain or strengthen their programs.</a:t>
            </a:r>
          </a:p>
          <a:p>
            <a:pPr marL="342900" indent="-342900">
              <a:buClr>
                <a:schemeClr val="accent4"/>
              </a:buClr>
              <a:buFont typeface="Arial" panose="020B0604020202020204" pitchFamily="34" charset="0"/>
              <a:buChar char="•"/>
              <a:defRPr/>
            </a:pPr>
            <a:endParaRPr lang="en-US" sz="2400" dirty="0">
              <a:latin typeface="Source Sans Pro" panose="020B0503030403020204" pitchFamily="34" charset="0"/>
              <a:ea typeface="Source Sans Pro" panose="020B0503030403020204" pitchFamily="34" charset="0"/>
            </a:endParaRPr>
          </a:p>
          <a:p>
            <a:pPr marL="342900" indent="-342900">
              <a:buClr>
                <a:schemeClr val="accent4"/>
              </a:buClr>
              <a:buFont typeface="Arial" panose="020B0604020202020204" pitchFamily="34" charset="0"/>
              <a:buChar char="•"/>
              <a:defRPr/>
            </a:pPr>
            <a:r>
              <a:rPr lang="en-US" sz="2400" dirty="0">
                <a:latin typeface="Source Sans Pro" panose="020B0503030403020204" pitchFamily="34" charset="0"/>
                <a:ea typeface="Source Sans Pro" panose="020B0503030403020204" pitchFamily="34" charset="0"/>
              </a:rPr>
              <a:t>Departments will seek continuous improvement of graduate student recruitment, graduate student support, updating of existing academic programs and development of new programs, as appropriate.</a:t>
            </a:r>
          </a:p>
          <a:p>
            <a:pPr marL="342900" indent="-342900">
              <a:buClr>
                <a:schemeClr val="accent4"/>
              </a:buClr>
              <a:buFont typeface="Arial" panose="020B0604020202020204" pitchFamily="34" charset="0"/>
              <a:buChar char="•"/>
              <a:defRPr/>
            </a:pPr>
            <a:endParaRPr lang="en-US" sz="2400" dirty="0">
              <a:latin typeface="Source Sans Pro" panose="020B0503030403020204" pitchFamily="34" charset="0"/>
              <a:ea typeface="Source Sans Pro" panose="020B0503030403020204" pitchFamily="34" charset="0"/>
            </a:endParaRPr>
          </a:p>
          <a:p>
            <a:pPr marL="342900" indent="-342900">
              <a:buClr>
                <a:schemeClr val="accent4"/>
              </a:buClr>
              <a:buFont typeface="Arial" panose="020B0604020202020204" pitchFamily="34" charset="0"/>
              <a:buChar char="•"/>
              <a:defRPr/>
            </a:pPr>
            <a:r>
              <a:rPr lang="en-US" sz="2400" dirty="0">
                <a:latin typeface="Source Sans Pro" panose="020B0503030403020204" pitchFamily="34" charset="0"/>
                <a:ea typeface="Source Sans Pro" panose="020B0503030403020204" pitchFamily="34" charset="0"/>
              </a:rPr>
              <a:t>All 15 departments will undergo review again as part of their regular seven-year review cycle.</a:t>
            </a:r>
          </a:p>
          <a:p>
            <a:endParaRPr lang="en-US" sz="2200" dirty="0"/>
          </a:p>
        </p:txBody>
      </p:sp>
      <p:sp>
        <p:nvSpPr>
          <p:cNvPr id="6" name="Rectangle 5">
            <a:extLst>
              <a:ext uri="{FF2B5EF4-FFF2-40B4-BE49-F238E27FC236}">
                <a16:creationId xmlns:a16="http://schemas.microsoft.com/office/drawing/2014/main" id="{2C010587-4E8A-B346-8248-741518BD140C}"/>
              </a:ext>
              <a:ext uri="{C183D7F6-B498-43B3-948B-1728B52AA6E4}">
                <adec:decorative xmlns:adec="http://schemas.microsoft.com/office/drawing/2017/decorative" val="1"/>
              </a:ext>
            </a:extLst>
          </p:cNvPr>
          <p:cNvSpPr/>
          <p:nvPr/>
        </p:nvSpPr>
        <p:spPr>
          <a:xfrm>
            <a:off x="0" y="-30681"/>
            <a:ext cx="12192000" cy="1551398"/>
          </a:xfrm>
          <a:prstGeom prst="rect">
            <a:avLst/>
          </a:prstGeom>
          <a:solidFill>
            <a:srgbClr val="003E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03E7D"/>
              </a:highlight>
            </a:endParaRPr>
          </a:p>
        </p:txBody>
      </p:sp>
      <p:sp>
        <p:nvSpPr>
          <p:cNvPr id="9" name="TextBox 8">
            <a:extLst>
              <a:ext uri="{FF2B5EF4-FFF2-40B4-BE49-F238E27FC236}">
                <a16:creationId xmlns:a16="http://schemas.microsoft.com/office/drawing/2014/main" id="{7F6BA31E-99F0-194D-977B-098542A37EC5}"/>
              </a:ext>
            </a:extLst>
          </p:cNvPr>
          <p:cNvSpPr txBox="1"/>
          <p:nvPr/>
        </p:nvSpPr>
        <p:spPr>
          <a:xfrm>
            <a:off x="595826" y="483408"/>
            <a:ext cx="11124344" cy="553998"/>
          </a:xfrm>
          <a:prstGeom prst="rect">
            <a:avLst/>
          </a:prstGeom>
          <a:noFill/>
        </p:spPr>
        <p:txBody>
          <a:bodyPr wrap="square" rtlCol="0">
            <a:spAutoFit/>
          </a:bodyPr>
          <a:lstStyle/>
          <a:p>
            <a:r>
              <a:rPr lang="en-US" sz="3000" b="1" dirty="0">
                <a:solidFill>
                  <a:schemeClr val="accent4"/>
                </a:solidFill>
                <a:latin typeface="Source Sans Pro SemiBold" panose="020B0503030403020204" pitchFamily="34" charset="0"/>
                <a:ea typeface="Source Sans Pro SemiBold" panose="020B0503030403020204" pitchFamily="34" charset="0"/>
              </a:rPr>
              <a:t>Next Steps for Programs Ranked: “Highly Effective” &amp; “Effective”</a:t>
            </a:r>
          </a:p>
        </p:txBody>
      </p:sp>
      <p:pic>
        <p:nvPicPr>
          <p:cNvPr id="10" name="Picture 9">
            <a:extLst>
              <a:ext uri="{FF2B5EF4-FFF2-40B4-BE49-F238E27FC236}">
                <a16:creationId xmlns:a16="http://schemas.microsoft.com/office/drawing/2014/main" id="{5BA13808-1E97-5641-8FF6-F8524CC4ACD2}"/>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159558" y="6142383"/>
            <a:ext cx="1659662" cy="416250"/>
          </a:xfrm>
          <a:prstGeom prst="rect">
            <a:avLst/>
          </a:prstGeom>
        </p:spPr>
      </p:pic>
      <p:sp>
        <p:nvSpPr>
          <p:cNvPr id="2" name="Title 1">
            <a:extLst>
              <a:ext uri="{FF2B5EF4-FFF2-40B4-BE49-F238E27FC236}">
                <a16:creationId xmlns:a16="http://schemas.microsoft.com/office/drawing/2014/main" id="{D4493812-DD91-4075-9C54-4E69F0D54ABD}"/>
              </a:ext>
            </a:extLst>
          </p:cNvPr>
          <p:cNvSpPr>
            <a:spLocks noGrp="1"/>
          </p:cNvSpPr>
          <p:nvPr>
            <p:ph type="ctrTitle"/>
          </p:nvPr>
        </p:nvSpPr>
        <p:spPr>
          <a:xfrm>
            <a:off x="1524000" y="-2387600"/>
            <a:ext cx="9144000" cy="2387600"/>
          </a:xfrm>
        </p:spPr>
        <p:txBody>
          <a:bodyPr vert="horz" lIns="91440" tIns="45720" rIns="91440" bIns="45720" rtlCol="0" anchor="b">
            <a:normAutofit/>
          </a:bodyPr>
          <a:lstStyle/>
          <a:p>
            <a:r>
              <a:rPr lang="en-US" dirty="0"/>
              <a:t>Next Steps for Programs Ranked</a:t>
            </a:r>
          </a:p>
        </p:txBody>
      </p:sp>
    </p:spTree>
    <p:extLst>
      <p:ext uri="{BB962C8B-B14F-4D97-AF65-F5344CB8AC3E}">
        <p14:creationId xmlns:p14="http://schemas.microsoft.com/office/powerpoint/2010/main" val="32097528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57D4A09D-E510-A24A-9F72-0AE062879B4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0" y="-30682"/>
            <a:ext cx="12192000" cy="6888681"/>
          </a:xfrm>
          <a:prstGeom prst="rect">
            <a:avLst/>
          </a:prstGeom>
        </p:spPr>
      </p:pic>
      <p:sp>
        <p:nvSpPr>
          <p:cNvPr id="8" name="TextBox 7">
            <a:extLst>
              <a:ext uri="{FF2B5EF4-FFF2-40B4-BE49-F238E27FC236}">
                <a16:creationId xmlns:a16="http://schemas.microsoft.com/office/drawing/2014/main" id="{C63FA6C8-7B2B-DB4B-B6DE-21C32C4CB06D}"/>
              </a:ext>
            </a:extLst>
          </p:cNvPr>
          <p:cNvSpPr txBox="1"/>
          <p:nvPr/>
        </p:nvSpPr>
        <p:spPr>
          <a:xfrm>
            <a:off x="752580" y="2633906"/>
            <a:ext cx="8489023" cy="4493538"/>
          </a:xfrm>
          <a:prstGeom prst="rect">
            <a:avLst/>
          </a:prstGeom>
          <a:noFill/>
        </p:spPr>
        <p:txBody>
          <a:bodyPr wrap="square" rtlCol="0">
            <a:spAutoFit/>
          </a:bodyPr>
          <a:lstStyle/>
          <a:p>
            <a:pPr marL="342900" indent="-342900">
              <a:buClr>
                <a:schemeClr val="accent4"/>
              </a:buClr>
              <a:buFont typeface="Arial" panose="020B0604020202020204" pitchFamily="34" charset="0"/>
              <a:buChar char="•"/>
              <a:defRPr/>
            </a:pPr>
            <a:r>
              <a:rPr lang="en-US" sz="2000" dirty="0">
                <a:latin typeface="Source Sans Pro" panose="020B0503030403020204" pitchFamily="34" charset="0"/>
                <a:ea typeface="Source Sans Pro" panose="020B0503030403020204" pitchFamily="34" charset="0"/>
              </a:rPr>
              <a:t>Department heads acknowledged weaknesses and areas for improvement that were identified by the process. </a:t>
            </a:r>
          </a:p>
          <a:p>
            <a:pPr marL="342900" indent="-342900">
              <a:buClr>
                <a:schemeClr val="accent4"/>
              </a:buClr>
              <a:buFont typeface="Arial" panose="020B0604020202020204" pitchFamily="34" charset="0"/>
              <a:buChar char="•"/>
              <a:defRPr/>
            </a:pPr>
            <a:endParaRPr lang="en-US" sz="2000" dirty="0">
              <a:latin typeface="Source Sans Pro" panose="020B0503030403020204" pitchFamily="34" charset="0"/>
              <a:ea typeface="Source Sans Pro" panose="020B0503030403020204" pitchFamily="34" charset="0"/>
            </a:endParaRPr>
          </a:p>
          <a:p>
            <a:pPr marL="342900" indent="-342900">
              <a:buClr>
                <a:schemeClr val="accent4"/>
              </a:buClr>
              <a:buFont typeface="Arial" panose="020B0604020202020204" pitchFamily="34" charset="0"/>
              <a:buChar char="•"/>
              <a:defRPr/>
            </a:pPr>
            <a:r>
              <a:rPr lang="en-US" sz="2000" dirty="0">
                <a:latin typeface="Source Sans Pro" panose="020B0503030403020204" pitchFamily="34" charset="0"/>
                <a:ea typeface="Source Sans Pro" panose="020B0503030403020204" pitchFamily="34" charset="0"/>
              </a:rPr>
              <a:t>Each department provided details about changes that are being made or will implemented to address weaknesses. </a:t>
            </a:r>
          </a:p>
          <a:p>
            <a:pPr marL="342900" indent="-342900">
              <a:buClr>
                <a:schemeClr val="accent4"/>
              </a:buClr>
              <a:buFont typeface="Arial" panose="020B0604020202020204" pitchFamily="34" charset="0"/>
              <a:buChar char="•"/>
              <a:defRPr/>
            </a:pPr>
            <a:endParaRPr lang="en-US" sz="2000" dirty="0">
              <a:latin typeface="Source Sans Pro" panose="020B0503030403020204" pitchFamily="34" charset="0"/>
              <a:ea typeface="Source Sans Pro" panose="020B0503030403020204" pitchFamily="34" charset="0"/>
            </a:endParaRPr>
          </a:p>
          <a:p>
            <a:pPr marL="342900" indent="-342900">
              <a:buClr>
                <a:schemeClr val="accent4"/>
              </a:buClr>
              <a:buFont typeface="Arial" panose="020B0604020202020204" pitchFamily="34" charset="0"/>
              <a:buChar char="•"/>
              <a:defRPr/>
            </a:pPr>
            <a:r>
              <a:rPr lang="en-US" sz="2000" dirty="0">
                <a:latin typeface="Source Sans Pro" panose="020B0503030403020204" pitchFamily="34" charset="0"/>
                <a:ea typeface="Source Sans Pro" panose="020B0503030403020204" pitchFamily="34" charset="0"/>
              </a:rPr>
              <a:t>In each case, the DPP committee recommended that the departments develop a plan for improvement.</a:t>
            </a:r>
          </a:p>
          <a:p>
            <a:pPr marL="342900" indent="-342900">
              <a:buClr>
                <a:schemeClr val="accent4"/>
              </a:buClr>
              <a:buFont typeface="Arial" panose="020B0604020202020204" pitchFamily="34" charset="0"/>
              <a:buChar char="•"/>
              <a:defRPr/>
            </a:pPr>
            <a:endParaRPr lang="en-US" sz="2000" dirty="0">
              <a:latin typeface="Source Sans Pro" panose="020B0503030403020204" pitchFamily="34" charset="0"/>
              <a:ea typeface="Source Sans Pro" panose="020B0503030403020204" pitchFamily="34" charset="0"/>
            </a:endParaRPr>
          </a:p>
          <a:p>
            <a:pPr marL="342900" indent="-342900">
              <a:buClr>
                <a:schemeClr val="accent4"/>
              </a:buClr>
              <a:buFont typeface="Arial" panose="020B0604020202020204" pitchFamily="34" charset="0"/>
              <a:buChar char="•"/>
              <a:defRPr/>
            </a:pPr>
            <a:r>
              <a:rPr lang="en-US" sz="2000" dirty="0">
                <a:latin typeface="Source Sans Pro" panose="020B0503030403020204" pitchFamily="34" charset="0"/>
                <a:ea typeface="Source Sans Pro" panose="020B0503030403020204" pitchFamily="34" charset="0"/>
              </a:rPr>
              <a:t>Each department is taking steps to improve.</a:t>
            </a:r>
          </a:p>
          <a:p>
            <a:pPr marL="342900" indent="-342900">
              <a:buClr>
                <a:schemeClr val="accent4"/>
              </a:buClr>
              <a:buFont typeface="Arial" panose="020B0604020202020204" pitchFamily="34" charset="0"/>
              <a:buChar char="•"/>
              <a:defRPr/>
            </a:pPr>
            <a:endParaRPr lang="en-US" sz="2000" dirty="0">
              <a:latin typeface="Source Sans Pro" panose="020B0503030403020204" pitchFamily="34" charset="0"/>
              <a:ea typeface="Source Sans Pro" panose="020B0503030403020204" pitchFamily="34" charset="0"/>
            </a:endParaRPr>
          </a:p>
          <a:p>
            <a:pPr marL="342900" indent="-342900">
              <a:buClr>
                <a:schemeClr val="accent4"/>
              </a:buClr>
              <a:buFont typeface="Arial" panose="020B0604020202020204" pitchFamily="34" charset="0"/>
              <a:buChar char="•"/>
              <a:defRPr/>
            </a:pPr>
            <a:r>
              <a:rPr lang="en-US" sz="2000" dirty="0">
                <a:latin typeface="Source Sans Pro" panose="020B0503030403020204" pitchFamily="34" charset="0"/>
                <a:ea typeface="Source Sans Pro" panose="020B0503030403020204" pitchFamily="34" charset="0"/>
              </a:rPr>
              <a:t>Each program will be re-reviewed in 3 years.   </a:t>
            </a:r>
          </a:p>
          <a:p>
            <a:pPr>
              <a:defRPr/>
            </a:pPr>
            <a:endParaRPr lang="en-US" sz="2400" dirty="0"/>
          </a:p>
          <a:p>
            <a:endParaRPr lang="en-US" sz="2200" dirty="0"/>
          </a:p>
        </p:txBody>
      </p:sp>
      <p:sp>
        <p:nvSpPr>
          <p:cNvPr id="2" name="TextBox 1">
            <a:extLst>
              <a:ext uri="{FF2B5EF4-FFF2-40B4-BE49-F238E27FC236}">
                <a16:creationId xmlns:a16="http://schemas.microsoft.com/office/drawing/2014/main" id="{13E7ED1D-4E8C-C146-9129-6FA395EE88ED}"/>
              </a:ext>
            </a:extLst>
          </p:cNvPr>
          <p:cNvSpPr txBox="1"/>
          <p:nvPr/>
        </p:nvSpPr>
        <p:spPr>
          <a:xfrm>
            <a:off x="752580" y="1864201"/>
            <a:ext cx="8725329" cy="430887"/>
          </a:xfrm>
          <a:prstGeom prst="rect">
            <a:avLst/>
          </a:prstGeom>
          <a:noFill/>
        </p:spPr>
        <p:txBody>
          <a:bodyPr wrap="square" rtlCol="0">
            <a:spAutoFit/>
          </a:bodyPr>
          <a:lstStyle/>
          <a:p>
            <a:pPr>
              <a:defRPr/>
            </a:pPr>
            <a:r>
              <a:rPr lang="en-US" sz="2200" b="1" dirty="0">
                <a:latin typeface="Source Sans Pro SemiBold" panose="020B0503030403020204" pitchFamily="34" charset="0"/>
                <a:ea typeface="Source Sans Pro SemiBold" panose="020B0503030403020204" pitchFamily="34" charset="0"/>
              </a:rPr>
              <a:t>History and Philosophy, Animal and Range Sciences, Civil Engineering</a:t>
            </a:r>
          </a:p>
        </p:txBody>
      </p:sp>
      <p:pic>
        <p:nvPicPr>
          <p:cNvPr id="10" name="Picture 9">
            <a:extLst>
              <a:ext uri="{FF2B5EF4-FFF2-40B4-BE49-F238E27FC236}">
                <a16:creationId xmlns:a16="http://schemas.microsoft.com/office/drawing/2014/main" id="{410C66FF-1F3E-444D-BCF0-48C52955019A}"/>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159558" y="6142383"/>
            <a:ext cx="1659662" cy="416250"/>
          </a:xfrm>
          <a:prstGeom prst="rect">
            <a:avLst/>
          </a:prstGeom>
        </p:spPr>
      </p:pic>
      <p:sp>
        <p:nvSpPr>
          <p:cNvPr id="12" name="Rectangle 11">
            <a:extLst>
              <a:ext uri="{FF2B5EF4-FFF2-40B4-BE49-F238E27FC236}">
                <a16:creationId xmlns:a16="http://schemas.microsoft.com/office/drawing/2014/main" id="{838EB692-A5AD-A14E-A714-2A252E4E8FC8}"/>
              </a:ext>
              <a:ext uri="{C183D7F6-B498-43B3-948B-1728B52AA6E4}">
                <adec:decorative xmlns:adec="http://schemas.microsoft.com/office/drawing/2017/decorative" val="1"/>
              </a:ext>
            </a:extLst>
          </p:cNvPr>
          <p:cNvSpPr/>
          <p:nvPr/>
        </p:nvSpPr>
        <p:spPr>
          <a:xfrm>
            <a:off x="0" y="-30681"/>
            <a:ext cx="12192000" cy="1551398"/>
          </a:xfrm>
          <a:prstGeom prst="rect">
            <a:avLst/>
          </a:prstGeom>
          <a:solidFill>
            <a:srgbClr val="003E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132654"/>
              </a:highlight>
            </a:endParaRPr>
          </a:p>
        </p:txBody>
      </p:sp>
      <p:sp>
        <p:nvSpPr>
          <p:cNvPr id="15" name="TextBox 14">
            <a:extLst>
              <a:ext uri="{FF2B5EF4-FFF2-40B4-BE49-F238E27FC236}">
                <a16:creationId xmlns:a16="http://schemas.microsoft.com/office/drawing/2014/main" id="{F1079481-2803-5240-89A4-461263B2E197}"/>
              </a:ext>
            </a:extLst>
          </p:cNvPr>
          <p:cNvSpPr txBox="1"/>
          <p:nvPr/>
        </p:nvSpPr>
        <p:spPr>
          <a:xfrm>
            <a:off x="595826" y="483408"/>
            <a:ext cx="11124344" cy="553998"/>
          </a:xfrm>
          <a:prstGeom prst="rect">
            <a:avLst/>
          </a:prstGeom>
          <a:noFill/>
        </p:spPr>
        <p:txBody>
          <a:bodyPr wrap="square" rtlCol="0">
            <a:spAutoFit/>
          </a:bodyPr>
          <a:lstStyle/>
          <a:p>
            <a:r>
              <a:rPr lang="en-US" sz="3000" b="1" dirty="0">
                <a:solidFill>
                  <a:schemeClr val="accent4"/>
                </a:solidFill>
                <a:latin typeface="Source Sans Pro SemiBold" panose="020B0503030403020204" pitchFamily="34" charset="0"/>
                <a:ea typeface="Source Sans Pro SemiBold" panose="020B0503030403020204" pitchFamily="34" charset="0"/>
              </a:rPr>
              <a:t>Next Steps for Programs Ranked: “Needs Improvement”</a:t>
            </a:r>
          </a:p>
        </p:txBody>
      </p:sp>
      <p:sp>
        <p:nvSpPr>
          <p:cNvPr id="3" name="Title 2">
            <a:extLst>
              <a:ext uri="{FF2B5EF4-FFF2-40B4-BE49-F238E27FC236}">
                <a16:creationId xmlns:a16="http://schemas.microsoft.com/office/drawing/2014/main" id="{3BE0A0E5-F036-4FF2-87FC-5BB2EB11D70C}"/>
              </a:ext>
            </a:extLst>
          </p:cNvPr>
          <p:cNvSpPr>
            <a:spLocks noGrp="1"/>
          </p:cNvSpPr>
          <p:nvPr>
            <p:ph type="ctrTitle"/>
          </p:nvPr>
        </p:nvSpPr>
        <p:spPr>
          <a:xfrm>
            <a:off x="1524000" y="-2387600"/>
            <a:ext cx="9144000" cy="2387600"/>
          </a:xfrm>
        </p:spPr>
        <p:txBody>
          <a:bodyPr vert="horz" lIns="91440" tIns="45720" rIns="91440" bIns="45720" rtlCol="0" anchor="b">
            <a:normAutofit/>
          </a:bodyPr>
          <a:lstStyle/>
          <a:p>
            <a:r>
              <a:rPr lang="en-US" dirty="0"/>
              <a:t>Needs Improvement</a:t>
            </a:r>
          </a:p>
        </p:txBody>
      </p:sp>
    </p:spTree>
    <p:extLst>
      <p:ext uri="{BB962C8B-B14F-4D97-AF65-F5344CB8AC3E}">
        <p14:creationId xmlns:p14="http://schemas.microsoft.com/office/powerpoint/2010/main" val="25511542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64B0424-2F94-2A43-AC74-88AD9FAA5DED}"/>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15341"/>
            <a:ext cx="12192000" cy="6888681"/>
          </a:xfrm>
          <a:prstGeom prst="rect">
            <a:avLst/>
          </a:prstGeom>
        </p:spPr>
      </p:pic>
      <p:sp>
        <p:nvSpPr>
          <p:cNvPr id="8" name="TextBox 7">
            <a:extLst>
              <a:ext uri="{FF2B5EF4-FFF2-40B4-BE49-F238E27FC236}">
                <a16:creationId xmlns:a16="http://schemas.microsoft.com/office/drawing/2014/main" id="{C63FA6C8-7B2B-DB4B-B6DE-21C32C4CB06D}"/>
              </a:ext>
            </a:extLst>
          </p:cNvPr>
          <p:cNvSpPr txBox="1"/>
          <p:nvPr/>
        </p:nvSpPr>
        <p:spPr>
          <a:xfrm>
            <a:off x="752580" y="2590115"/>
            <a:ext cx="9465068" cy="4493538"/>
          </a:xfrm>
          <a:prstGeom prst="rect">
            <a:avLst/>
          </a:prstGeom>
          <a:noFill/>
        </p:spPr>
        <p:txBody>
          <a:bodyPr wrap="square" rtlCol="0">
            <a:spAutoFit/>
          </a:bodyPr>
          <a:lstStyle/>
          <a:p>
            <a:pPr marL="342900" indent="-342900">
              <a:buClr>
                <a:schemeClr val="accent4"/>
              </a:buClr>
              <a:buFont typeface="Arial" panose="020B0604020202020204" pitchFamily="34" charset="0"/>
              <a:buChar char="•"/>
              <a:defRPr/>
            </a:pPr>
            <a:r>
              <a:rPr lang="en-US" sz="2400" dirty="0">
                <a:latin typeface="Source Sans Pro" panose="020B0503030403020204" pitchFamily="34" charset="0"/>
                <a:ea typeface="Source Sans Pro" panose="020B0503030403020204" pitchFamily="34" charset="0"/>
              </a:rPr>
              <a:t>The department was not meeting the performance expectations required of all academic departments at Montana State University.</a:t>
            </a:r>
          </a:p>
          <a:p>
            <a:pPr marL="342900" indent="-342900">
              <a:buClr>
                <a:schemeClr val="accent4"/>
              </a:buClr>
              <a:buFont typeface="Arial" panose="020B0604020202020204" pitchFamily="34" charset="0"/>
              <a:buChar char="•"/>
              <a:defRPr/>
            </a:pPr>
            <a:endParaRPr lang="en-US" sz="2400" dirty="0">
              <a:latin typeface="Source Sans Pro" panose="020B0503030403020204" pitchFamily="34" charset="0"/>
              <a:ea typeface="Source Sans Pro" panose="020B0503030403020204" pitchFamily="34" charset="0"/>
            </a:endParaRPr>
          </a:p>
          <a:p>
            <a:pPr marL="342900" indent="-342900">
              <a:buClr>
                <a:schemeClr val="accent4"/>
              </a:buClr>
              <a:buFont typeface="Arial" panose="020B0604020202020204" pitchFamily="34" charset="0"/>
              <a:buChar char="•"/>
              <a:defRPr/>
            </a:pPr>
            <a:r>
              <a:rPr lang="en-US" sz="2400" dirty="0">
                <a:latin typeface="Source Sans Pro" panose="020B0503030403020204" pitchFamily="34" charset="0"/>
                <a:ea typeface="Source Sans Pro" panose="020B0503030403020204" pitchFamily="34" charset="0"/>
              </a:rPr>
              <a:t>As a department, the low ratio of graduate students per faculty member was unsustainable when compared to the low teaching loads and low scholarly productivity of some of the tenured faculty in the department.</a:t>
            </a:r>
          </a:p>
          <a:p>
            <a:pPr marL="342900" indent="-342900">
              <a:buClr>
                <a:schemeClr val="accent4"/>
              </a:buClr>
              <a:buFont typeface="Arial" panose="020B0604020202020204" pitchFamily="34" charset="0"/>
              <a:buChar char="•"/>
              <a:defRPr/>
            </a:pPr>
            <a:endParaRPr lang="en-US" sz="2400" dirty="0">
              <a:latin typeface="Source Sans Pro" panose="020B0503030403020204" pitchFamily="34" charset="0"/>
              <a:ea typeface="Source Sans Pro" panose="020B0503030403020204" pitchFamily="34" charset="0"/>
            </a:endParaRPr>
          </a:p>
          <a:p>
            <a:pPr marL="342900" indent="-342900">
              <a:buClr>
                <a:schemeClr val="accent4"/>
              </a:buClr>
              <a:buFont typeface="Arial" panose="020B0604020202020204" pitchFamily="34" charset="0"/>
              <a:buChar char="•"/>
              <a:defRPr/>
            </a:pPr>
            <a:endParaRPr lang="en-US" sz="2400" dirty="0">
              <a:latin typeface="Source Sans Pro" panose="020B0503030403020204" pitchFamily="34" charset="0"/>
              <a:ea typeface="Source Sans Pro" panose="020B0503030403020204" pitchFamily="34" charset="0"/>
            </a:endParaRPr>
          </a:p>
          <a:p>
            <a:pPr marL="342900" indent="-342900">
              <a:buClr>
                <a:schemeClr val="accent4"/>
              </a:buClr>
              <a:buFont typeface="Arial" panose="020B0604020202020204" pitchFamily="34" charset="0"/>
              <a:buChar char="•"/>
              <a:defRPr/>
            </a:pPr>
            <a:endParaRPr lang="en-US" sz="2400" dirty="0">
              <a:latin typeface="Source Sans Pro" panose="020B0503030403020204" pitchFamily="34" charset="0"/>
              <a:ea typeface="Source Sans Pro" panose="020B0503030403020204" pitchFamily="34" charset="0"/>
            </a:endParaRPr>
          </a:p>
          <a:p>
            <a:pPr>
              <a:defRPr/>
            </a:pPr>
            <a:endParaRPr lang="en-US" sz="2400" dirty="0"/>
          </a:p>
          <a:p>
            <a:endParaRPr lang="en-US" sz="2200" dirty="0"/>
          </a:p>
        </p:txBody>
      </p:sp>
      <p:sp>
        <p:nvSpPr>
          <p:cNvPr id="2" name="TextBox 1">
            <a:extLst>
              <a:ext uri="{FF2B5EF4-FFF2-40B4-BE49-F238E27FC236}">
                <a16:creationId xmlns:a16="http://schemas.microsoft.com/office/drawing/2014/main" id="{13E7ED1D-4E8C-C146-9129-6FA395EE88ED}"/>
              </a:ext>
            </a:extLst>
          </p:cNvPr>
          <p:cNvSpPr txBox="1"/>
          <p:nvPr/>
        </p:nvSpPr>
        <p:spPr>
          <a:xfrm>
            <a:off x="752580" y="1835819"/>
            <a:ext cx="8725329" cy="461665"/>
          </a:xfrm>
          <a:prstGeom prst="rect">
            <a:avLst/>
          </a:prstGeom>
          <a:noFill/>
        </p:spPr>
        <p:txBody>
          <a:bodyPr wrap="square" rtlCol="0">
            <a:spAutoFit/>
          </a:bodyPr>
          <a:lstStyle/>
          <a:p>
            <a:pPr>
              <a:defRPr/>
            </a:pPr>
            <a:r>
              <a:rPr lang="en-US" sz="2400" b="1" dirty="0">
                <a:latin typeface="Source Sans Pro SemiBold" panose="020B0503030403020204" pitchFamily="34" charset="0"/>
                <a:ea typeface="Source Sans Pro SemiBold" panose="020B0503030403020204" pitchFamily="34" charset="0"/>
              </a:rPr>
              <a:t>Cell Biology and Neuroscience </a:t>
            </a:r>
          </a:p>
        </p:txBody>
      </p:sp>
      <p:sp>
        <p:nvSpPr>
          <p:cNvPr id="9" name="Rectangle 8">
            <a:extLst>
              <a:ext uri="{FF2B5EF4-FFF2-40B4-BE49-F238E27FC236}">
                <a16:creationId xmlns:a16="http://schemas.microsoft.com/office/drawing/2014/main" id="{B636365A-2C4E-6C4D-B7B1-9B2B44067872}"/>
              </a:ext>
              <a:ext uri="{C183D7F6-B498-43B3-948B-1728B52AA6E4}">
                <adec:decorative xmlns:adec="http://schemas.microsoft.com/office/drawing/2017/decorative" val="1"/>
              </a:ext>
            </a:extLst>
          </p:cNvPr>
          <p:cNvSpPr/>
          <p:nvPr/>
        </p:nvSpPr>
        <p:spPr>
          <a:xfrm>
            <a:off x="0" y="-30681"/>
            <a:ext cx="12192000" cy="1551398"/>
          </a:xfrm>
          <a:prstGeom prst="rect">
            <a:avLst/>
          </a:prstGeom>
          <a:solidFill>
            <a:srgbClr val="003E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132654"/>
              </a:highlight>
            </a:endParaRPr>
          </a:p>
        </p:txBody>
      </p:sp>
      <p:pic>
        <p:nvPicPr>
          <p:cNvPr id="10" name="Picture 9">
            <a:extLst>
              <a:ext uri="{FF2B5EF4-FFF2-40B4-BE49-F238E27FC236}">
                <a16:creationId xmlns:a16="http://schemas.microsoft.com/office/drawing/2014/main" id="{46E8D77D-6C49-5A4B-8728-444C3A0F2B51}"/>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159558" y="6142383"/>
            <a:ext cx="1659662" cy="416250"/>
          </a:xfrm>
          <a:prstGeom prst="rect">
            <a:avLst/>
          </a:prstGeom>
        </p:spPr>
      </p:pic>
      <p:sp>
        <p:nvSpPr>
          <p:cNvPr id="15" name="TextBox 14">
            <a:extLst>
              <a:ext uri="{FF2B5EF4-FFF2-40B4-BE49-F238E27FC236}">
                <a16:creationId xmlns:a16="http://schemas.microsoft.com/office/drawing/2014/main" id="{D7926FD7-EE43-A540-88E6-05FD8088F4A7}"/>
              </a:ext>
            </a:extLst>
          </p:cNvPr>
          <p:cNvSpPr txBox="1"/>
          <p:nvPr/>
        </p:nvSpPr>
        <p:spPr>
          <a:xfrm>
            <a:off x="752580" y="377194"/>
            <a:ext cx="11124344" cy="1015663"/>
          </a:xfrm>
          <a:prstGeom prst="rect">
            <a:avLst/>
          </a:prstGeom>
          <a:noFill/>
        </p:spPr>
        <p:txBody>
          <a:bodyPr wrap="square" rtlCol="0">
            <a:spAutoFit/>
          </a:bodyPr>
          <a:lstStyle/>
          <a:p>
            <a:r>
              <a:rPr lang="en-US" sz="3000" b="1" dirty="0">
                <a:solidFill>
                  <a:schemeClr val="accent4"/>
                </a:solidFill>
                <a:latin typeface="Source Sans Pro SemiBold" panose="020B0503030403020204" pitchFamily="34" charset="0"/>
                <a:ea typeface="Source Sans Pro SemiBold" panose="020B0503030403020204" pitchFamily="34" charset="0"/>
              </a:rPr>
              <a:t>Next Steps for Programs Ranked: “Needs Improvement”</a:t>
            </a:r>
            <a:br>
              <a:rPr lang="en-US" sz="3000" b="1" dirty="0">
                <a:solidFill>
                  <a:schemeClr val="accent4"/>
                </a:solidFill>
                <a:latin typeface="Source Sans Pro SemiBold" panose="020B0503030403020204" pitchFamily="34" charset="0"/>
                <a:ea typeface="Source Sans Pro SemiBold" panose="020B0503030403020204" pitchFamily="34" charset="0"/>
              </a:rPr>
            </a:br>
            <a:r>
              <a:rPr lang="en-US" sz="3000" b="1" dirty="0">
                <a:solidFill>
                  <a:schemeClr val="accent4"/>
                </a:solidFill>
                <a:latin typeface="Source Sans Pro SemiBold" panose="020B0503030403020204" pitchFamily="34" charset="0"/>
                <a:ea typeface="Source Sans Pro SemiBold" panose="020B0503030403020204" pitchFamily="34" charset="0"/>
              </a:rPr>
              <a:t>Continued…</a:t>
            </a:r>
          </a:p>
        </p:txBody>
      </p:sp>
      <p:sp>
        <p:nvSpPr>
          <p:cNvPr id="3" name="Title 2">
            <a:extLst>
              <a:ext uri="{FF2B5EF4-FFF2-40B4-BE49-F238E27FC236}">
                <a16:creationId xmlns:a16="http://schemas.microsoft.com/office/drawing/2014/main" id="{785CCBFA-044F-432C-A394-30EAB1620539}"/>
              </a:ext>
            </a:extLst>
          </p:cNvPr>
          <p:cNvSpPr>
            <a:spLocks noGrp="1"/>
          </p:cNvSpPr>
          <p:nvPr>
            <p:ph type="ctrTitle"/>
          </p:nvPr>
        </p:nvSpPr>
        <p:spPr>
          <a:xfrm>
            <a:off x="1524000" y="-2387600"/>
            <a:ext cx="9144000" cy="2387600"/>
          </a:xfrm>
        </p:spPr>
        <p:txBody>
          <a:bodyPr vert="horz" lIns="91440" tIns="45720" rIns="91440" bIns="45720" rtlCol="0" anchor="b">
            <a:normAutofit/>
          </a:bodyPr>
          <a:lstStyle/>
          <a:p>
            <a:r>
              <a:rPr lang="en-US" dirty="0"/>
              <a:t>Needs Improvement Continued</a:t>
            </a:r>
          </a:p>
        </p:txBody>
      </p:sp>
    </p:spTree>
    <p:extLst>
      <p:ext uri="{BB962C8B-B14F-4D97-AF65-F5344CB8AC3E}">
        <p14:creationId xmlns:p14="http://schemas.microsoft.com/office/powerpoint/2010/main" val="8842879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1214</TotalTime>
  <Words>944</Words>
  <Application>Microsoft Office PowerPoint</Application>
  <PresentationFormat>Widescreen</PresentationFormat>
  <Paragraphs>97</Paragraphs>
  <Slides>12</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Calibri</vt:lpstr>
      <vt:lpstr>Calibri Light</vt:lpstr>
      <vt:lpstr>Courier New</vt:lpstr>
      <vt:lpstr>Source Sans Pro</vt:lpstr>
      <vt:lpstr>Source Sans Pro SemiBold</vt:lpstr>
      <vt:lpstr>Office Theme</vt:lpstr>
      <vt:lpstr>MSU Program Review</vt:lpstr>
      <vt:lpstr>Doctoral Program Prioritization</vt:lpstr>
      <vt:lpstr>16-Member Committee</vt:lpstr>
      <vt:lpstr>Metrics averaged over 2013-2017</vt:lpstr>
      <vt:lpstr>Building blocks of process</vt:lpstr>
      <vt:lpstr>Program classification</vt:lpstr>
      <vt:lpstr>Next Steps for Programs Ranked</vt:lpstr>
      <vt:lpstr>Needs Improvement</vt:lpstr>
      <vt:lpstr>Needs Improvement Continued</vt:lpstr>
      <vt:lpstr>Needs Improvement Slide 3</vt:lpstr>
      <vt:lpstr>Needs Improvement Slide 4</vt:lpstr>
      <vt:lpstr>MSU Logo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Nault, Andrea</dc:creator>
  <cp:lastModifiedBy>Power, Rebecca</cp:lastModifiedBy>
  <cp:revision>49</cp:revision>
  <dcterms:created xsi:type="dcterms:W3CDTF">2019-11-06T17:05:12Z</dcterms:created>
  <dcterms:modified xsi:type="dcterms:W3CDTF">2019-11-15T20:53:56Z</dcterms:modified>
</cp:coreProperties>
</file>