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4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  <a:srgbClr val="1A4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5214" autoAdjust="0"/>
  </p:normalViewPr>
  <p:slideViewPr>
    <p:cSldViewPr snapToGrid="0" snapToObjects="1" showGuides="1">
      <p:cViewPr varScale="1">
        <p:scale>
          <a:sx n="81" d="100"/>
          <a:sy n="81" d="100"/>
        </p:scale>
        <p:origin x="907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B0A4D-DB78-AE4B-A86B-48CA3B8D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0A554-ECB2-0C43-B964-E2A98B818C70}"/>
              </a:ext>
            </a:extLst>
          </p:cNvPr>
          <p:cNvSpPr/>
          <p:nvPr userDrawn="1"/>
        </p:nvSpPr>
        <p:spPr>
          <a:xfrm>
            <a:off x="0" y="6045200"/>
            <a:ext cx="12192000" cy="821574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1814F-8336-D547-BDE0-C9BF66A487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76229" y="6147935"/>
            <a:ext cx="1977571" cy="4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EE8736-DD1F-6740-9F09-C988EBE6D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9905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16FB6-0ACF-E547-944B-583052BEE123}"/>
              </a:ext>
            </a:extLst>
          </p:cNvPr>
          <p:cNvSpPr txBox="1"/>
          <p:nvPr/>
        </p:nvSpPr>
        <p:spPr>
          <a:xfrm>
            <a:off x="744280" y="2164839"/>
            <a:ext cx="12780334" cy="3617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pc="-8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Montana State University</a:t>
            </a:r>
          </a:p>
          <a:p>
            <a:pPr>
              <a:lnSpc>
                <a:spcPct val="150000"/>
              </a:lnSpc>
            </a:pPr>
            <a:r>
              <a:rPr lang="en-US" sz="3200" spc="-8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Regional Initiatives in Dental Education</a:t>
            </a:r>
          </a:p>
          <a:p>
            <a:pPr>
              <a:lnSpc>
                <a:spcPct val="150000"/>
              </a:lnSpc>
            </a:pPr>
            <a:r>
              <a:rPr lang="en-US" sz="3200" spc="-8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Presented to the MUS Board of Regents</a:t>
            </a:r>
          </a:p>
          <a:p>
            <a:pPr>
              <a:lnSpc>
                <a:spcPct val="150000"/>
              </a:lnSpc>
            </a:pPr>
            <a:r>
              <a:rPr lang="en-US" sz="3200" spc="-8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November 21, 2019, Bozeman MT.   </a:t>
            </a:r>
          </a:p>
          <a:p>
            <a:pPr>
              <a:lnSpc>
                <a:spcPct val="150000"/>
              </a:lnSpc>
            </a:pPr>
            <a:r>
              <a:rPr lang="en-US" sz="3200" spc="-8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				Dr. Robert L. Mokwa, Provost, MSU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177A0-80BD-0D4F-9EFF-0D7A3B595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74322"/>
            <a:ext cx="9067800" cy="1641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EC7564-6D6E-439F-968A-2755D0566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RIDE Program</a:t>
            </a:r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187F982B-8E07-AF40-855A-18D227F16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7290" y="0"/>
            <a:ext cx="3920231" cy="6172037"/>
          </a:xfrm>
          <a:prstGeom prst="rect">
            <a:avLst/>
          </a:prstGeom>
          <a:solidFill>
            <a:srgbClr val="0F2B6C"/>
          </a:solidFill>
        </p:spPr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607F043-3F95-3D46-B611-E52DB9F302F6}"/>
              </a:ext>
            </a:extLst>
          </p:cNvPr>
          <p:cNvSpPr txBox="1"/>
          <p:nvPr/>
        </p:nvSpPr>
        <p:spPr>
          <a:xfrm>
            <a:off x="649874" y="1854911"/>
            <a:ext cx="716666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 </a:t>
            </a:r>
            <a:r>
              <a:rPr lang="en-US" sz="4000" u="sng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dentists</a:t>
            </a:r>
            <a:r>
              <a:rPr lang="en-US" sz="4000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who will make a personal commitment to </a:t>
            </a:r>
            <a:r>
              <a:rPr lang="en-US" sz="4000" u="sng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serving </a:t>
            </a:r>
            <a:r>
              <a:rPr lang="en-US" sz="4000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needs of </a:t>
            </a:r>
            <a:r>
              <a:rPr lang="en-US" sz="4000" u="sng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rural</a:t>
            </a:r>
            <a:r>
              <a:rPr lang="en-US" sz="4000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sz="4000" u="sng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underserved</a:t>
            </a:r>
            <a:r>
              <a:rPr lang="en-US" sz="4000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4000" u="sng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communities</a:t>
            </a:r>
            <a:r>
              <a:rPr lang="en-US" sz="4000" spc="56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icture 5" descr="Photo of students in dentistry lab">
            <a:extLst>
              <a:ext uri="{FF2B5EF4-FFF2-40B4-BE49-F238E27FC236}">
                <a16:creationId xmlns:a16="http://schemas.microsoft.com/office/drawing/2014/main" id="{195CCBE4-0651-694F-861B-447E9ABE28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1"/>
          <a:stretch/>
        </p:blipFill>
        <p:spPr>
          <a:xfrm>
            <a:off x="8492256" y="2168720"/>
            <a:ext cx="3430297" cy="3821310"/>
          </a:xfrm>
          <a:prstGeom prst="rect">
            <a:avLst/>
          </a:prstGeom>
        </p:spPr>
      </p:pic>
      <p:pic>
        <p:nvPicPr>
          <p:cNvPr id="7" name="Picture 10" descr="Girl wiggling tooth">
            <a:extLst>
              <a:ext uri="{FF2B5EF4-FFF2-40B4-BE49-F238E27FC236}">
                <a16:creationId xmlns:a16="http://schemas.microsoft.com/office/drawing/2014/main" id="{D444CD1F-8039-8D4D-9F74-90EE000F8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17713"/>
          <a:stretch/>
        </p:blipFill>
        <p:spPr bwMode="auto">
          <a:xfrm>
            <a:off x="8494656" y="191654"/>
            <a:ext cx="3430297" cy="26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721122-C62C-E043-BFD7-6B86D03315AE}"/>
              </a:ext>
            </a:extLst>
          </p:cNvPr>
          <p:cNvSpPr txBox="1"/>
          <p:nvPr/>
        </p:nvSpPr>
        <p:spPr>
          <a:xfrm>
            <a:off x="325855" y="297889"/>
            <a:ext cx="608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MISSION: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469A08-BA1D-ED49-87E9-9BF1F373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0156" y="1005775"/>
            <a:ext cx="6431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AE4115-2B12-490D-BFE4-A001DA4D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01009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su bozeman health sciences">
            <a:extLst>
              <a:ext uri="{FF2B5EF4-FFF2-40B4-BE49-F238E27FC236}">
                <a16:creationId xmlns:a16="http://schemas.microsoft.com/office/drawing/2014/main" id="{B080B787-9644-CF4A-9BEC-0A447D86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606165"/>
            <a:ext cx="1924886" cy="1267190"/>
          </a:xfrm>
          <a:prstGeom prst="rect">
            <a:avLst/>
          </a:prstGeom>
          <a:noFill/>
          <a:ln>
            <a:solidFill>
              <a:srgbClr val="6D6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CBB9FC-394D-414B-9C70-0A6119017B31}"/>
              </a:ext>
            </a:extLst>
          </p:cNvPr>
          <p:cNvSpPr/>
          <p:nvPr/>
        </p:nvSpPr>
        <p:spPr>
          <a:xfrm>
            <a:off x="342516" y="2135473"/>
            <a:ext cx="3110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MT RIDE dental students in existing MSU WWAMI infrastructure.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3DD8B-9357-714D-854C-2EAAEEAFF89B}"/>
              </a:ext>
            </a:extLst>
          </p:cNvPr>
          <p:cNvSpPr/>
          <p:nvPr/>
        </p:nvSpPr>
        <p:spPr>
          <a:xfrm>
            <a:off x="340144" y="3471053"/>
            <a:ext cx="32902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Four-week clinical rotation in rural  Montana communities.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E9F7B-DEB6-8244-93D6-11FDA859B348}"/>
              </a:ext>
            </a:extLst>
          </p:cNvPr>
          <p:cNvSpPr txBox="1"/>
          <p:nvPr/>
        </p:nvSpPr>
        <p:spPr>
          <a:xfrm>
            <a:off x="342516" y="2977263"/>
            <a:ext cx="3380400" cy="323165"/>
          </a:xfrm>
          <a:prstGeom prst="rect">
            <a:avLst/>
          </a:prstGeom>
          <a:solidFill>
            <a:srgbClr val="18453B"/>
          </a:solidFill>
          <a:ln>
            <a:solidFill>
              <a:srgbClr val="6D6E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YEAR 2: RUOP ROTATION – MONTANA</a:t>
            </a:r>
          </a:p>
        </p:txBody>
      </p:sp>
      <p:pic>
        <p:nvPicPr>
          <p:cNvPr id="15" name="Picture 14" descr="Howard Street Middle Channel Bridge (Spokane, Washington) | Flickr">
            <a:extLst>
              <a:ext uri="{FF2B5EF4-FFF2-40B4-BE49-F238E27FC236}">
                <a16:creationId xmlns:a16="http://schemas.microsoft.com/office/drawing/2014/main" id="{B68C10DA-BAB8-8B41-B61F-8EAD0FB8E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b="8876"/>
          <a:stretch/>
        </p:blipFill>
        <p:spPr>
          <a:xfrm>
            <a:off x="4101143" y="4502730"/>
            <a:ext cx="1941974" cy="1267190"/>
          </a:xfrm>
          <a:prstGeom prst="rect">
            <a:avLst/>
          </a:prstGeom>
        </p:spPr>
      </p:pic>
      <p:pic>
        <p:nvPicPr>
          <p:cNvPr id="16" name="Picture 8" descr="Child in dental chair with sun glasses">
            <a:extLst>
              <a:ext uri="{FF2B5EF4-FFF2-40B4-BE49-F238E27FC236}">
                <a16:creationId xmlns:a16="http://schemas.microsoft.com/office/drawing/2014/main" id="{46C83AB1-95A8-504B-A4B4-8CAE71330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" r="932" b="6111"/>
          <a:stretch/>
        </p:blipFill>
        <p:spPr bwMode="auto">
          <a:xfrm>
            <a:off x="4118231" y="3027802"/>
            <a:ext cx="1924886" cy="12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CBDF43-0D6A-704C-8B7D-82B7BE30A2F9}"/>
              </a:ext>
            </a:extLst>
          </p:cNvPr>
          <p:cNvSpPr txBox="1"/>
          <p:nvPr/>
        </p:nvSpPr>
        <p:spPr>
          <a:xfrm>
            <a:off x="342515" y="1633548"/>
            <a:ext cx="3383243" cy="323165"/>
          </a:xfrm>
          <a:prstGeom prst="rect">
            <a:avLst/>
          </a:prstGeom>
          <a:solidFill>
            <a:srgbClr val="0D2C6C"/>
          </a:solidFill>
          <a:ln>
            <a:solidFill>
              <a:srgbClr val="6D6E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YEAR 1: MONTANA STATE UNIVERSITY </a:t>
            </a:r>
          </a:p>
        </p:txBody>
      </p:sp>
      <p:pic>
        <p:nvPicPr>
          <p:cNvPr id="25" name="Picture 24" descr="Photo of students in lecture hall">
            <a:extLst>
              <a:ext uri="{FF2B5EF4-FFF2-40B4-BE49-F238E27FC236}">
                <a16:creationId xmlns:a16="http://schemas.microsoft.com/office/drawing/2014/main" id="{172C6B05-44F3-C04C-BF9F-097BB057AB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98" b="10935"/>
          <a:stretch/>
        </p:blipFill>
        <p:spPr>
          <a:xfrm>
            <a:off x="10075597" y="1606165"/>
            <a:ext cx="1924886" cy="1267190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Photo of teacher and student">
            <a:extLst>
              <a:ext uri="{FF2B5EF4-FFF2-40B4-BE49-F238E27FC236}">
                <a16:creationId xmlns:a16="http://schemas.microsoft.com/office/drawing/2014/main" id="{B1E7A2BB-00D6-0B4C-A8AD-59B6FBE5647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33332"/>
          <a:stretch/>
        </p:blipFill>
        <p:spPr bwMode="auto">
          <a:xfrm>
            <a:off x="10108097" y="3081677"/>
            <a:ext cx="1859885" cy="1287910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7976D7-E585-3441-92E3-473FB65917AE}"/>
              </a:ext>
            </a:extLst>
          </p:cNvPr>
          <p:cNvSpPr/>
          <p:nvPr/>
        </p:nvSpPr>
        <p:spPr>
          <a:xfrm>
            <a:off x="340144" y="4711368"/>
            <a:ext cx="33827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Didactic and pre-clinic courses in Spokane.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EBF09-E69D-144F-8417-4407B3DFB99A}"/>
              </a:ext>
            </a:extLst>
          </p:cNvPr>
          <p:cNvSpPr txBox="1"/>
          <p:nvPr/>
        </p:nvSpPr>
        <p:spPr>
          <a:xfrm>
            <a:off x="340142" y="4261994"/>
            <a:ext cx="3575603" cy="323165"/>
          </a:xfrm>
          <a:prstGeom prst="rect">
            <a:avLst/>
          </a:prstGeom>
          <a:solidFill>
            <a:srgbClr val="A10022"/>
          </a:solidFill>
          <a:ln>
            <a:solidFill>
              <a:srgbClr val="6D6E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YEAR 2: EASTERN WA UNIV. – SPOKANE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185E3E-8B98-EE4A-9C3C-B291E313AB2D}"/>
              </a:ext>
            </a:extLst>
          </p:cNvPr>
          <p:cNvSpPr txBox="1"/>
          <p:nvPr/>
        </p:nvSpPr>
        <p:spPr>
          <a:xfrm>
            <a:off x="6228515" y="1606165"/>
            <a:ext cx="3091916" cy="323165"/>
          </a:xfrm>
          <a:prstGeom prst="rect">
            <a:avLst/>
          </a:prstGeom>
          <a:solidFill>
            <a:srgbClr val="33006F"/>
          </a:solidFill>
          <a:ln>
            <a:solidFill>
              <a:srgbClr val="6D6E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YEAR 3: UNIV OF WA– SEATTLE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922059-9714-8A46-A9F1-968EE35309D4}"/>
              </a:ext>
            </a:extLst>
          </p:cNvPr>
          <p:cNvSpPr/>
          <p:nvPr/>
        </p:nvSpPr>
        <p:spPr>
          <a:xfrm>
            <a:off x="6228516" y="2099973"/>
            <a:ext cx="34906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Clerkship and comprehensive care clinical training in Seattle.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8F89F2-3980-7E46-8247-5CA1E7EB9760}"/>
              </a:ext>
            </a:extLst>
          </p:cNvPr>
          <p:cNvSpPr txBox="1"/>
          <p:nvPr/>
        </p:nvSpPr>
        <p:spPr>
          <a:xfrm>
            <a:off x="6222005" y="2931267"/>
            <a:ext cx="3714828" cy="323165"/>
          </a:xfrm>
          <a:prstGeom prst="rect">
            <a:avLst/>
          </a:prstGeom>
          <a:solidFill>
            <a:srgbClr val="18453B"/>
          </a:solidFill>
          <a:ln>
            <a:solidFill>
              <a:srgbClr val="6D6E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YEAR 4: EXTENDED ROTATION – MONTANA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657024-27B2-0843-A212-1BDE7C0ED685}"/>
              </a:ext>
            </a:extLst>
          </p:cNvPr>
          <p:cNvSpPr/>
          <p:nvPr/>
        </p:nvSpPr>
        <p:spPr>
          <a:xfrm>
            <a:off x="6188391" y="3368848"/>
            <a:ext cx="37419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Five-month clinical rotation in rural Montana communities.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Partner with UM and MSU to provide interprofessional education (IPE)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423C6C-7C6A-3D4B-9DC1-94E64AC50782}"/>
              </a:ext>
            </a:extLst>
          </p:cNvPr>
          <p:cNvSpPr txBox="1"/>
          <p:nvPr/>
        </p:nvSpPr>
        <p:spPr>
          <a:xfrm>
            <a:off x="325855" y="297889"/>
            <a:ext cx="608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MONTANA RIDE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8EC4EA-6927-414E-B8DB-4AD950EC8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0156" y="1005775"/>
            <a:ext cx="6431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583331-B16E-4BDD-BCB4-A9B40C65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Montana RIDE</a:t>
            </a:r>
          </a:p>
        </p:txBody>
      </p:sp>
    </p:spTree>
    <p:extLst>
      <p:ext uri="{BB962C8B-B14F-4D97-AF65-F5344CB8AC3E}">
        <p14:creationId xmlns:p14="http://schemas.microsoft.com/office/powerpoint/2010/main" val="398102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CBB9FC-394D-414B-9C70-0A6119017B31}"/>
              </a:ext>
            </a:extLst>
          </p:cNvPr>
          <p:cNvSpPr/>
          <p:nvPr/>
        </p:nvSpPr>
        <p:spPr>
          <a:xfrm>
            <a:off x="2569296" y="5336168"/>
            <a:ext cx="7864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80% of Montana dentists practice in 9 counties.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423C6C-7C6A-3D4B-9DC1-94E64AC50782}"/>
              </a:ext>
            </a:extLst>
          </p:cNvPr>
          <p:cNvSpPr txBox="1"/>
          <p:nvPr/>
        </p:nvSpPr>
        <p:spPr>
          <a:xfrm>
            <a:off x="325856" y="297889"/>
            <a:ext cx="371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MONTANA RIDE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8EC4EA-6927-414E-B8DB-4AD950EC8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0156" y="1005775"/>
            <a:ext cx="6431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Content Placeholder 5" descr="Map of Dentists in Montana by County from 2015">
            <a:extLst>
              <a:ext uri="{FF2B5EF4-FFF2-40B4-BE49-F238E27FC236}">
                <a16:creationId xmlns:a16="http://schemas.microsoft.com/office/drawing/2014/main" id="{80388AEA-ED32-2947-A31C-AD27C5698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10" y="1089926"/>
            <a:ext cx="6799092" cy="42462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F4D59-C03A-47FF-8FA5-8D0F530A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Montana RIDE, Slide 2</a:t>
            </a:r>
          </a:p>
        </p:txBody>
      </p:sp>
    </p:spTree>
    <p:extLst>
      <p:ext uri="{BB962C8B-B14F-4D97-AF65-F5344CB8AC3E}">
        <p14:creationId xmlns:p14="http://schemas.microsoft.com/office/powerpoint/2010/main" val="78645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BE34D5-AC30-1248-AAD5-BF36E2099446}"/>
              </a:ext>
            </a:extLst>
          </p:cNvPr>
          <p:cNvSpPr txBox="1"/>
          <p:nvPr/>
        </p:nvSpPr>
        <p:spPr>
          <a:xfrm>
            <a:off x="325855" y="297889"/>
            <a:ext cx="608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MONTANA RIDE PARTNERS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AFAE26-2B30-7B48-B343-6967E928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0156" y="1005775"/>
            <a:ext cx="6431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Map of Montana Dental student rotation sites">
            <a:extLst>
              <a:ext uri="{FF2B5EF4-FFF2-40B4-BE49-F238E27FC236}">
                <a16:creationId xmlns:a16="http://schemas.microsoft.com/office/drawing/2014/main" id="{40AA79B5-5AB6-984E-83D5-BB4250098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3950" r="3888" b="2223"/>
          <a:stretch/>
        </p:blipFill>
        <p:spPr>
          <a:xfrm>
            <a:off x="2386871" y="1356251"/>
            <a:ext cx="7418258" cy="414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0178D-E0F0-4CB5-8E62-D7D4CC08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Montana RIDE Partners</a:t>
            </a:r>
          </a:p>
        </p:txBody>
      </p:sp>
    </p:spTree>
    <p:extLst>
      <p:ext uri="{BB962C8B-B14F-4D97-AF65-F5344CB8AC3E}">
        <p14:creationId xmlns:p14="http://schemas.microsoft.com/office/powerpoint/2010/main" val="57725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917CDC-4803-4E4C-A3B6-58C0BF53C233}"/>
              </a:ext>
            </a:extLst>
          </p:cNvPr>
          <p:cNvSpPr txBox="1"/>
          <p:nvPr/>
        </p:nvSpPr>
        <p:spPr>
          <a:xfrm>
            <a:off x="302408" y="297889"/>
            <a:ext cx="757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2019 MONTANA RIDE ADVANCES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339C46-138B-F544-97DB-750F46295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0156" y="1005775"/>
            <a:ext cx="6938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4AC623-45FC-F942-B22A-60E69A44A3F3}"/>
              </a:ext>
            </a:extLst>
          </p:cNvPr>
          <p:cNvSpPr txBox="1"/>
          <p:nvPr/>
        </p:nvSpPr>
        <p:spPr>
          <a:xfrm>
            <a:off x="440157" y="1200638"/>
            <a:ext cx="11408944" cy="512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 2018, Montana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BoR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approved the RIDE curriculum at MSU in conjunction with WWAMI.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These are our 2019 funding &amp; rotation site updates.</a:t>
            </a:r>
            <a:endParaRPr lang="en-US" sz="2000" u="sng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 New Funding: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US HRSA grant subcontract with Montana DPHHS: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Montana Oral Health Workforce Activities for Prevention</a:t>
            </a:r>
          </a:p>
          <a:p>
            <a:pPr marL="2286000" lvl="4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4 years, 2018-2022, $389,202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2019 Montana Healthcare Foundation Grant with MSU Office of Rural Health</a:t>
            </a:r>
          </a:p>
          <a:p>
            <a:pPr marL="2400300" lvl="4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$46,660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Grant Applications:</a:t>
            </a:r>
          </a:p>
          <a:p>
            <a:pPr marL="1828800" lvl="3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HRSA-20-026 Rural Health Network Planning submitting, November 2019</a:t>
            </a:r>
          </a:p>
          <a:p>
            <a:pPr marL="1828800" lvl="3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2020 Montana Healthcare Foundation Grant submitting, January 2020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AD018-2A5F-474D-88DF-47EE1ACA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2019 Montana RIDE Advances</a:t>
            </a:r>
          </a:p>
        </p:txBody>
      </p:sp>
    </p:spTree>
    <p:extLst>
      <p:ext uri="{BB962C8B-B14F-4D97-AF65-F5344CB8AC3E}">
        <p14:creationId xmlns:p14="http://schemas.microsoft.com/office/powerpoint/2010/main" val="206894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4075E3-89AD-D643-A5F6-F9C73CA1CCEC}"/>
              </a:ext>
            </a:extLst>
          </p:cNvPr>
          <p:cNvSpPr txBox="1"/>
          <p:nvPr/>
        </p:nvSpPr>
        <p:spPr>
          <a:xfrm>
            <a:off x="302408" y="297889"/>
            <a:ext cx="757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2019 MONTANA RIDE ADVANCES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D6ABC1-B9BB-DE47-8CBC-D69BE73A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0156" y="1005775"/>
            <a:ext cx="6938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85CB747-DBC0-1244-AC93-7D5FB2F57586}"/>
              </a:ext>
            </a:extLst>
          </p:cNvPr>
          <p:cNvSpPr/>
          <p:nvPr/>
        </p:nvSpPr>
        <p:spPr>
          <a:xfrm>
            <a:off x="0" y="1293348"/>
            <a:ext cx="11512062" cy="455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New Partnerships &amp; In person Meetings: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Interprofessional Education Montana -August 2019: 2-day IPE training event with MSU and 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UM faculty and students on oral health case.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Rocky Mountain Tribal Epidemiology Center 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Missoula Urban Indian Health Center -Executive Director 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Montana American Indian Health Leaders Mtg -Invited Presenter (Oct 2019)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New Student Rotation Sites in Lame Deer, Blackfeet CH and Libby CHC-(in dev.)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USDA grant funded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Teledentistry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Units shipping December 2019 to dental clinics in Polson, 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Browning and Hardin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University of Montana, Certificate Program in Public Health (in discussion)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University of Montana, Dean, College of Health Professions &amp; Biomedical Sciences</a:t>
            </a: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Headwaters Foundation Meeting (Nov 2019)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8B17D-45D4-42B4-AECC-67842696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2019 Montana RIDE Advances, Slide 2</a:t>
            </a:r>
          </a:p>
        </p:txBody>
      </p:sp>
    </p:spTree>
    <p:extLst>
      <p:ext uri="{BB962C8B-B14F-4D97-AF65-F5344CB8AC3E}">
        <p14:creationId xmlns:p14="http://schemas.microsoft.com/office/powerpoint/2010/main" val="230279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blue" id="{4B0CB6D4-6EE9-5949-A8F2-1AE0E5A9F0AF}" vid="{827A5FA0-0406-C448-800B-AAD161CE4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410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Source Sans Pro SemiBold</vt:lpstr>
      <vt:lpstr>Office Theme</vt:lpstr>
      <vt:lpstr>RIDE Program</vt:lpstr>
      <vt:lpstr>Mission</vt:lpstr>
      <vt:lpstr>Montana RIDE</vt:lpstr>
      <vt:lpstr>Montana RIDE, Slide 2</vt:lpstr>
      <vt:lpstr>Montana RIDE Partners</vt:lpstr>
      <vt:lpstr>2019 Montana RIDE Advances</vt:lpstr>
      <vt:lpstr>2019 Montana RIDE Advances, Slide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Nault, Andrea</dc:creator>
  <cp:lastModifiedBy>Power, Rebecca</cp:lastModifiedBy>
  <cp:revision>10</cp:revision>
  <cp:lastPrinted>2019-11-15T20:23:52Z</cp:lastPrinted>
  <dcterms:created xsi:type="dcterms:W3CDTF">2019-11-15T15:34:43Z</dcterms:created>
  <dcterms:modified xsi:type="dcterms:W3CDTF">2019-11-15T21:54:48Z</dcterms:modified>
</cp:coreProperties>
</file>