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tt" ContentType="text/vtt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95" r:id="rId3"/>
    <p:sldId id="296" r:id="rId4"/>
    <p:sldId id="298" r:id="rId5"/>
    <p:sldId id="297" r:id="rId6"/>
    <p:sldId id="302" r:id="rId7"/>
    <p:sldId id="308" r:id="rId8"/>
    <p:sldId id="309" r:id="rId9"/>
    <p:sldId id="310" r:id="rId10"/>
    <p:sldId id="311" r:id="rId11"/>
    <p:sldId id="304" r:id="rId12"/>
    <p:sldId id="305" r:id="rId13"/>
    <p:sldId id="306" r:id="rId14"/>
    <p:sldId id="307" r:id="rId15"/>
    <p:sldId id="299" r:id="rId16"/>
    <p:sldId id="303" r:id="rId17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7" autoAdjust="0"/>
    <p:restoredTop sz="86415" autoAdjust="0"/>
  </p:normalViewPr>
  <p:slideViewPr>
    <p:cSldViewPr>
      <p:cViewPr varScale="1">
        <p:scale>
          <a:sx n="98" d="100"/>
          <a:sy n="98" d="100"/>
        </p:scale>
        <p:origin x="81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Rural Remote</a:t>
            </a:r>
          </a:p>
        </c:rich>
      </c:tx>
      <c:layout>
        <c:manualLayout>
          <c:xMode val="edge"/>
          <c:yMode val="edge"/>
          <c:x val="0.3602706429426209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7027444871783771"/>
          <c:y val="0.31314814814814818"/>
          <c:w val="0.49848841835972219"/>
          <c:h val="0.643641975308641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Rural Remote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04-4947-96AF-E2AE8FB7B01B}"/>
              </c:ext>
            </c:extLst>
          </c:dPt>
          <c:dPt>
            <c:idx val="1"/>
            <c:bubble3D val="0"/>
            <c:spPr>
              <a:solidFill>
                <a:srgbClr val="B2B2B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04-4947-96AF-E2AE8FB7B0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04-4947-96AF-E2AE8FB7B0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04-4947-96AF-E2AE8FB7B01B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6.5</c:v>
                </c:pt>
                <c:pt idx="1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204-4947-96AF-E2AE8FB7B0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Rural/distant fringe</a:t>
            </a:r>
          </a:p>
        </c:rich>
      </c:tx>
      <c:layout>
        <c:manualLayout>
          <c:xMode val="edge"/>
          <c:yMode val="edge"/>
          <c:x val="0.23899999999999999"/>
          <c:y val="0.139784946236559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9089763779527561"/>
          <c:y val="0.42417534501735665"/>
          <c:w val="0.69576923076923081"/>
          <c:h val="0.5835483870967741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Rural/distant fringe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5E7-409E-943C-86DCED2D981D}"/>
              </c:ext>
            </c:extLst>
          </c:dPt>
          <c:dPt>
            <c:idx val="1"/>
            <c:bubble3D val="0"/>
            <c:spPr>
              <a:solidFill>
                <a:srgbClr val="B2B2B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5E7-409E-943C-86DCED2D981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5E7-409E-943C-86DCED2D981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5E7-409E-943C-86DCED2D981D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4.7</c:v>
                </c:pt>
                <c:pt idx="1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5E7-409E-943C-86DCED2D98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Non-Rural</a:t>
            </a:r>
          </a:p>
        </c:rich>
      </c:tx>
      <c:layout>
        <c:manualLayout>
          <c:xMode val="edge"/>
          <c:yMode val="edge"/>
          <c:x val="0.20316692913385825"/>
          <c:y val="2.18311887843287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02887139107611"/>
          <c:y val="0.21912521605531016"/>
          <c:w val="0.70522099737532806"/>
          <c:h val="0.4300128032776390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Non-Rural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657-4BE6-B910-B7023C86AFFC}"/>
              </c:ext>
            </c:extLst>
          </c:dPt>
          <c:dPt>
            <c:idx val="1"/>
            <c:bubble3D val="0"/>
            <c:spPr>
              <a:solidFill>
                <a:srgbClr val="B2B2B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57-4BE6-B910-B7023C86AFF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657-4BE6-B910-B7023C86AFF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657-4BE6-B910-B7023C86AFFC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3.5</c:v>
                </c:pt>
                <c:pt idx="1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657-4BE6-B910-B7023C86AF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2226E7-D657-44CF-8E97-4AA78F440AD4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974B2C2-C88C-4483-B863-24323B59FACD}">
      <dgm:prSet/>
      <dgm:spPr/>
      <dgm:t>
        <a:bodyPr/>
        <a:lstStyle/>
        <a:p>
          <a:r>
            <a:rPr lang="en-US"/>
            <a:t>Degrees</a:t>
          </a:r>
        </a:p>
      </dgm:t>
    </dgm:pt>
    <dgm:pt modelId="{EB4E8C47-2F09-459D-9420-DD2E7DF87AEA}" type="parTrans" cxnId="{EAAA4273-A9F6-4594-8CDE-F09BFFC85C49}">
      <dgm:prSet/>
      <dgm:spPr/>
      <dgm:t>
        <a:bodyPr/>
        <a:lstStyle/>
        <a:p>
          <a:endParaRPr lang="en-US"/>
        </a:p>
      </dgm:t>
    </dgm:pt>
    <dgm:pt modelId="{DABEB28B-95CB-4641-AEE4-793FBEEA00D1}" type="sibTrans" cxnId="{EAAA4273-A9F6-4594-8CDE-F09BFFC85C49}">
      <dgm:prSet/>
      <dgm:spPr/>
      <dgm:t>
        <a:bodyPr/>
        <a:lstStyle/>
        <a:p>
          <a:endParaRPr lang="en-US"/>
        </a:p>
      </dgm:t>
    </dgm:pt>
    <dgm:pt modelId="{8896338E-A277-4AC4-899F-03E88A9E5509}">
      <dgm:prSet/>
      <dgm:spPr/>
      <dgm:t>
        <a:bodyPr/>
        <a:lstStyle/>
        <a:p>
          <a:r>
            <a:rPr lang="en-US"/>
            <a:t>Early Childhood BA</a:t>
          </a:r>
        </a:p>
      </dgm:t>
    </dgm:pt>
    <dgm:pt modelId="{809AD959-7451-4508-9387-B8F66FE050B6}" type="parTrans" cxnId="{A1460D53-F9D8-4764-A9C1-73A5457BA68E}">
      <dgm:prSet/>
      <dgm:spPr/>
      <dgm:t>
        <a:bodyPr/>
        <a:lstStyle/>
        <a:p>
          <a:endParaRPr lang="en-US"/>
        </a:p>
      </dgm:t>
    </dgm:pt>
    <dgm:pt modelId="{87534887-F520-4662-90B4-8771CB18D030}" type="sibTrans" cxnId="{A1460D53-F9D8-4764-A9C1-73A5457BA68E}">
      <dgm:prSet/>
      <dgm:spPr/>
      <dgm:t>
        <a:bodyPr/>
        <a:lstStyle/>
        <a:p>
          <a:endParaRPr lang="en-US"/>
        </a:p>
      </dgm:t>
    </dgm:pt>
    <dgm:pt modelId="{E3BDDB59-9D19-4980-AAEA-F85608C1C133}">
      <dgm:prSet/>
      <dgm:spPr/>
      <dgm:t>
        <a:bodyPr/>
        <a:lstStyle/>
        <a:p>
          <a:r>
            <a:rPr lang="en-US"/>
            <a:t>Pre-K3 BS</a:t>
          </a:r>
        </a:p>
      </dgm:t>
    </dgm:pt>
    <dgm:pt modelId="{8DCDF91A-688B-4EF2-988C-EB0A633059D8}" type="parTrans" cxnId="{8DEBC4F4-E5F2-4AEF-83F2-6E5F84676BA1}">
      <dgm:prSet/>
      <dgm:spPr/>
      <dgm:t>
        <a:bodyPr/>
        <a:lstStyle/>
        <a:p>
          <a:endParaRPr lang="en-US"/>
        </a:p>
      </dgm:t>
    </dgm:pt>
    <dgm:pt modelId="{09543356-3AF7-44E7-8222-1A0D8623D477}" type="sibTrans" cxnId="{8DEBC4F4-E5F2-4AEF-83F2-6E5F84676BA1}">
      <dgm:prSet/>
      <dgm:spPr/>
      <dgm:t>
        <a:bodyPr/>
        <a:lstStyle/>
        <a:p>
          <a:endParaRPr lang="en-US"/>
        </a:p>
      </dgm:t>
    </dgm:pt>
    <dgm:pt modelId="{E6460C07-D550-4A7A-9143-50655CADDC64}">
      <dgm:prSet/>
      <dgm:spPr/>
      <dgm:t>
        <a:bodyPr/>
        <a:lstStyle/>
        <a:p>
          <a:r>
            <a:rPr lang="en-US"/>
            <a:t>Endorsements</a:t>
          </a:r>
        </a:p>
      </dgm:t>
    </dgm:pt>
    <dgm:pt modelId="{74443C3D-351F-4628-B431-B54D249FFF7E}" type="parTrans" cxnId="{6CF95D2D-32C9-4F47-A02B-1574B0295CE0}">
      <dgm:prSet/>
      <dgm:spPr/>
      <dgm:t>
        <a:bodyPr/>
        <a:lstStyle/>
        <a:p>
          <a:endParaRPr lang="en-US"/>
        </a:p>
      </dgm:t>
    </dgm:pt>
    <dgm:pt modelId="{FBA8F966-4216-447C-BB7C-9C728AD5CF4F}" type="sibTrans" cxnId="{6CF95D2D-32C9-4F47-A02B-1574B0295CE0}">
      <dgm:prSet/>
      <dgm:spPr/>
      <dgm:t>
        <a:bodyPr/>
        <a:lstStyle/>
        <a:p>
          <a:endParaRPr lang="en-US"/>
        </a:p>
      </dgm:t>
    </dgm:pt>
    <dgm:pt modelId="{9D5856D3-8E54-45BB-B076-E77699FADE19}">
      <dgm:prSet/>
      <dgm:spPr/>
      <dgm:t>
        <a:bodyPr/>
        <a:lstStyle/>
        <a:p>
          <a:r>
            <a:rPr lang="en-US"/>
            <a:t>Special Education Endorsement (29 credits)</a:t>
          </a:r>
        </a:p>
      </dgm:t>
    </dgm:pt>
    <dgm:pt modelId="{FC251E1C-C72F-4612-9B58-64309FAD0EA1}" type="parTrans" cxnId="{6BBB754A-F16A-4C80-8A44-9ED1A18ADDEB}">
      <dgm:prSet/>
      <dgm:spPr/>
      <dgm:t>
        <a:bodyPr/>
        <a:lstStyle/>
        <a:p>
          <a:endParaRPr lang="en-US"/>
        </a:p>
      </dgm:t>
    </dgm:pt>
    <dgm:pt modelId="{DCADC6FA-A07D-40B6-B14A-4CEE39FDDD70}" type="sibTrans" cxnId="{6BBB754A-F16A-4C80-8A44-9ED1A18ADDEB}">
      <dgm:prSet/>
      <dgm:spPr/>
      <dgm:t>
        <a:bodyPr/>
        <a:lstStyle/>
        <a:p>
          <a:endParaRPr lang="en-US"/>
        </a:p>
      </dgm:t>
    </dgm:pt>
    <dgm:pt modelId="{A1D077E3-15AE-47F4-8B07-5AA52E78B1F1}">
      <dgm:prSet/>
      <dgm:spPr/>
      <dgm:t>
        <a:bodyPr/>
        <a:lstStyle/>
        <a:p>
          <a:r>
            <a:rPr lang="en-US"/>
            <a:t>Health and Human Performance (29 credits)</a:t>
          </a:r>
        </a:p>
      </dgm:t>
    </dgm:pt>
    <dgm:pt modelId="{476D110F-E8F2-4E2A-8139-AE645FFFD113}" type="parTrans" cxnId="{B80C5E8E-B486-4BA0-90A6-6F0C4BE3F197}">
      <dgm:prSet/>
      <dgm:spPr/>
      <dgm:t>
        <a:bodyPr/>
        <a:lstStyle/>
        <a:p>
          <a:endParaRPr lang="en-US"/>
        </a:p>
      </dgm:t>
    </dgm:pt>
    <dgm:pt modelId="{7E31C160-24FB-4F21-90DD-D774BE98ADE0}" type="sibTrans" cxnId="{B80C5E8E-B486-4BA0-90A6-6F0C4BE3F197}">
      <dgm:prSet/>
      <dgm:spPr/>
      <dgm:t>
        <a:bodyPr/>
        <a:lstStyle/>
        <a:p>
          <a:endParaRPr lang="en-US"/>
        </a:p>
      </dgm:t>
    </dgm:pt>
    <dgm:pt modelId="{DA3A5C60-8922-4C3D-98B9-433CBAE94C08}">
      <dgm:prSet/>
      <dgm:spPr/>
      <dgm:t>
        <a:bodyPr/>
        <a:lstStyle/>
        <a:p>
          <a:r>
            <a:rPr lang="en-US"/>
            <a:t>Business Education (in progress)</a:t>
          </a:r>
        </a:p>
      </dgm:t>
    </dgm:pt>
    <dgm:pt modelId="{47F58202-EE33-47AA-9908-41CC46D97472}" type="parTrans" cxnId="{EDE5812C-EC32-43E5-94F1-449B22306AD6}">
      <dgm:prSet/>
      <dgm:spPr/>
      <dgm:t>
        <a:bodyPr/>
        <a:lstStyle/>
        <a:p>
          <a:endParaRPr lang="en-US"/>
        </a:p>
      </dgm:t>
    </dgm:pt>
    <dgm:pt modelId="{874493CB-D49D-4B16-8FED-35603320CC86}" type="sibTrans" cxnId="{EDE5812C-EC32-43E5-94F1-449B22306AD6}">
      <dgm:prSet/>
      <dgm:spPr/>
      <dgm:t>
        <a:bodyPr/>
        <a:lstStyle/>
        <a:p>
          <a:endParaRPr lang="en-US"/>
        </a:p>
      </dgm:t>
    </dgm:pt>
    <dgm:pt modelId="{5C151C38-4930-3749-B078-6310D3172816}" type="pres">
      <dgm:prSet presAssocID="{932226E7-D657-44CF-8E97-4AA78F440AD4}" presName="linear" presStyleCnt="0">
        <dgm:presLayoutVars>
          <dgm:dir/>
          <dgm:animLvl val="lvl"/>
          <dgm:resizeHandles val="exact"/>
        </dgm:presLayoutVars>
      </dgm:prSet>
      <dgm:spPr/>
    </dgm:pt>
    <dgm:pt modelId="{B7488CF2-6777-0D41-80DB-DB389DFD550F}" type="pres">
      <dgm:prSet presAssocID="{E974B2C2-C88C-4483-B863-24323B59FACD}" presName="parentLin" presStyleCnt="0"/>
      <dgm:spPr/>
    </dgm:pt>
    <dgm:pt modelId="{82A508B4-1626-344B-A212-F50BF927560B}" type="pres">
      <dgm:prSet presAssocID="{E974B2C2-C88C-4483-B863-24323B59FACD}" presName="parentLeftMargin" presStyleLbl="node1" presStyleIdx="0" presStyleCnt="2"/>
      <dgm:spPr/>
    </dgm:pt>
    <dgm:pt modelId="{17C04BD0-EB55-1C42-8B07-F3B5F10B246B}" type="pres">
      <dgm:prSet presAssocID="{E974B2C2-C88C-4483-B863-24323B59FAC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F550923-9801-AB4E-86B5-033C2FA2A326}" type="pres">
      <dgm:prSet presAssocID="{E974B2C2-C88C-4483-B863-24323B59FACD}" presName="negativeSpace" presStyleCnt="0"/>
      <dgm:spPr/>
    </dgm:pt>
    <dgm:pt modelId="{07A5FAB7-9FBA-764D-A9D3-4BF47A3DB16E}" type="pres">
      <dgm:prSet presAssocID="{E974B2C2-C88C-4483-B863-24323B59FACD}" presName="childText" presStyleLbl="conFgAcc1" presStyleIdx="0" presStyleCnt="2">
        <dgm:presLayoutVars>
          <dgm:bulletEnabled val="1"/>
        </dgm:presLayoutVars>
      </dgm:prSet>
      <dgm:spPr/>
    </dgm:pt>
    <dgm:pt modelId="{90F0EB66-F8C2-7649-8781-7C65D3F7FC64}" type="pres">
      <dgm:prSet presAssocID="{DABEB28B-95CB-4641-AEE4-793FBEEA00D1}" presName="spaceBetweenRectangles" presStyleCnt="0"/>
      <dgm:spPr/>
    </dgm:pt>
    <dgm:pt modelId="{8413BE18-DE67-BA41-9D16-86EB78EB8351}" type="pres">
      <dgm:prSet presAssocID="{E6460C07-D550-4A7A-9143-50655CADDC64}" presName="parentLin" presStyleCnt="0"/>
      <dgm:spPr/>
    </dgm:pt>
    <dgm:pt modelId="{21E21859-5199-E245-A08E-43AF30C3B601}" type="pres">
      <dgm:prSet presAssocID="{E6460C07-D550-4A7A-9143-50655CADDC64}" presName="parentLeftMargin" presStyleLbl="node1" presStyleIdx="0" presStyleCnt="2"/>
      <dgm:spPr/>
    </dgm:pt>
    <dgm:pt modelId="{8B9186A5-D706-3747-93E6-1FE6636C5964}" type="pres">
      <dgm:prSet presAssocID="{E6460C07-D550-4A7A-9143-50655CADDC6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45946BD-2C70-F444-AE31-19248175A3D5}" type="pres">
      <dgm:prSet presAssocID="{E6460C07-D550-4A7A-9143-50655CADDC64}" presName="negativeSpace" presStyleCnt="0"/>
      <dgm:spPr/>
    </dgm:pt>
    <dgm:pt modelId="{DD533095-AC91-3241-B18E-8FA491251093}" type="pres">
      <dgm:prSet presAssocID="{E6460C07-D550-4A7A-9143-50655CADDC64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CB13E24-0FCF-427B-878B-21AE61DC62DA}" type="presOf" srcId="{A1D077E3-15AE-47F4-8B07-5AA52E78B1F1}" destId="{DD533095-AC91-3241-B18E-8FA491251093}" srcOrd="0" destOrd="1" presId="urn:microsoft.com/office/officeart/2005/8/layout/list1"/>
    <dgm:cxn modelId="{EDE5812C-EC32-43E5-94F1-449B22306AD6}" srcId="{E6460C07-D550-4A7A-9143-50655CADDC64}" destId="{DA3A5C60-8922-4C3D-98B9-433CBAE94C08}" srcOrd="2" destOrd="0" parTransId="{47F58202-EE33-47AA-9908-41CC46D97472}" sibTransId="{874493CB-D49D-4B16-8FED-35603320CC86}"/>
    <dgm:cxn modelId="{6CF95D2D-32C9-4F47-A02B-1574B0295CE0}" srcId="{932226E7-D657-44CF-8E97-4AA78F440AD4}" destId="{E6460C07-D550-4A7A-9143-50655CADDC64}" srcOrd="1" destOrd="0" parTransId="{74443C3D-351F-4628-B431-B54D249FFF7E}" sibTransId="{FBA8F966-4216-447C-BB7C-9C728AD5CF4F}"/>
    <dgm:cxn modelId="{33D3DA31-B2C5-486C-9DE8-1F412FE919EA}" type="presOf" srcId="{8896338E-A277-4AC4-899F-03E88A9E5509}" destId="{07A5FAB7-9FBA-764D-A9D3-4BF47A3DB16E}" srcOrd="0" destOrd="0" presId="urn:microsoft.com/office/officeart/2005/8/layout/list1"/>
    <dgm:cxn modelId="{6BBB754A-F16A-4C80-8A44-9ED1A18ADDEB}" srcId="{E6460C07-D550-4A7A-9143-50655CADDC64}" destId="{9D5856D3-8E54-45BB-B076-E77699FADE19}" srcOrd="0" destOrd="0" parTransId="{FC251E1C-C72F-4612-9B58-64309FAD0EA1}" sibTransId="{DCADC6FA-A07D-40B6-B14A-4CEE39FDDD70}"/>
    <dgm:cxn modelId="{1699B34F-602C-4F3B-B160-519E63B762CD}" type="presOf" srcId="{9D5856D3-8E54-45BB-B076-E77699FADE19}" destId="{DD533095-AC91-3241-B18E-8FA491251093}" srcOrd="0" destOrd="0" presId="urn:microsoft.com/office/officeart/2005/8/layout/list1"/>
    <dgm:cxn modelId="{A1460D53-F9D8-4764-A9C1-73A5457BA68E}" srcId="{E974B2C2-C88C-4483-B863-24323B59FACD}" destId="{8896338E-A277-4AC4-899F-03E88A9E5509}" srcOrd="0" destOrd="0" parTransId="{809AD959-7451-4508-9387-B8F66FE050B6}" sibTransId="{87534887-F520-4662-90B4-8771CB18D030}"/>
    <dgm:cxn modelId="{EAAA4273-A9F6-4594-8CDE-F09BFFC85C49}" srcId="{932226E7-D657-44CF-8E97-4AA78F440AD4}" destId="{E974B2C2-C88C-4483-B863-24323B59FACD}" srcOrd="0" destOrd="0" parTransId="{EB4E8C47-2F09-459D-9420-DD2E7DF87AEA}" sibTransId="{DABEB28B-95CB-4641-AEE4-793FBEEA00D1}"/>
    <dgm:cxn modelId="{EF1B947B-BC9B-40AA-A1B2-E46099CE42F8}" type="presOf" srcId="{E3BDDB59-9D19-4980-AAEA-F85608C1C133}" destId="{07A5FAB7-9FBA-764D-A9D3-4BF47A3DB16E}" srcOrd="0" destOrd="1" presId="urn:microsoft.com/office/officeart/2005/8/layout/list1"/>
    <dgm:cxn modelId="{647A9F82-0477-40CF-8A54-05086A609D79}" type="presOf" srcId="{E974B2C2-C88C-4483-B863-24323B59FACD}" destId="{82A508B4-1626-344B-A212-F50BF927560B}" srcOrd="0" destOrd="0" presId="urn:microsoft.com/office/officeart/2005/8/layout/list1"/>
    <dgm:cxn modelId="{66B37784-27E4-43E0-A735-B6E291F19217}" type="presOf" srcId="{932226E7-D657-44CF-8E97-4AA78F440AD4}" destId="{5C151C38-4930-3749-B078-6310D3172816}" srcOrd="0" destOrd="0" presId="urn:microsoft.com/office/officeart/2005/8/layout/list1"/>
    <dgm:cxn modelId="{CEAA6A8D-046D-4D0D-97D4-A141AB9E423C}" type="presOf" srcId="{DA3A5C60-8922-4C3D-98B9-433CBAE94C08}" destId="{DD533095-AC91-3241-B18E-8FA491251093}" srcOrd="0" destOrd="2" presId="urn:microsoft.com/office/officeart/2005/8/layout/list1"/>
    <dgm:cxn modelId="{B80C5E8E-B486-4BA0-90A6-6F0C4BE3F197}" srcId="{E6460C07-D550-4A7A-9143-50655CADDC64}" destId="{A1D077E3-15AE-47F4-8B07-5AA52E78B1F1}" srcOrd="1" destOrd="0" parTransId="{476D110F-E8F2-4E2A-8139-AE645FFFD113}" sibTransId="{7E31C160-24FB-4F21-90DD-D774BE98ADE0}"/>
    <dgm:cxn modelId="{55DC97BB-C556-469E-9131-B8E5C53B9A92}" type="presOf" srcId="{E974B2C2-C88C-4483-B863-24323B59FACD}" destId="{17C04BD0-EB55-1C42-8B07-F3B5F10B246B}" srcOrd="1" destOrd="0" presId="urn:microsoft.com/office/officeart/2005/8/layout/list1"/>
    <dgm:cxn modelId="{DF693DCA-8526-46F1-BC26-0318D895307C}" type="presOf" srcId="{E6460C07-D550-4A7A-9143-50655CADDC64}" destId="{8B9186A5-D706-3747-93E6-1FE6636C5964}" srcOrd="1" destOrd="0" presId="urn:microsoft.com/office/officeart/2005/8/layout/list1"/>
    <dgm:cxn modelId="{8DEBC4F4-E5F2-4AEF-83F2-6E5F84676BA1}" srcId="{E974B2C2-C88C-4483-B863-24323B59FACD}" destId="{E3BDDB59-9D19-4980-AAEA-F85608C1C133}" srcOrd="1" destOrd="0" parTransId="{8DCDF91A-688B-4EF2-988C-EB0A633059D8}" sibTransId="{09543356-3AF7-44E7-8222-1A0D8623D477}"/>
    <dgm:cxn modelId="{6AE7A5F5-8B58-485B-B52D-37C7CCCA02A0}" type="presOf" srcId="{E6460C07-D550-4A7A-9143-50655CADDC64}" destId="{21E21859-5199-E245-A08E-43AF30C3B601}" srcOrd="0" destOrd="0" presId="urn:microsoft.com/office/officeart/2005/8/layout/list1"/>
    <dgm:cxn modelId="{7FA35825-B987-495E-BB64-7F6714852562}" type="presParOf" srcId="{5C151C38-4930-3749-B078-6310D3172816}" destId="{B7488CF2-6777-0D41-80DB-DB389DFD550F}" srcOrd="0" destOrd="0" presId="urn:microsoft.com/office/officeart/2005/8/layout/list1"/>
    <dgm:cxn modelId="{A1332B66-103B-4E9D-A9A5-C5339166C643}" type="presParOf" srcId="{B7488CF2-6777-0D41-80DB-DB389DFD550F}" destId="{82A508B4-1626-344B-A212-F50BF927560B}" srcOrd="0" destOrd="0" presId="urn:microsoft.com/office/officeart/2005/8/layout/list1"/>
    <dgm:cxn modelId="{70C5913C-E7ED-40A5-99E5-80FDDDBF5CA4}" type="presParOf" srcId="{B7488CF2-6777-0D41-80DB-DB389DFD550F}" destId="{17C04BD0-EB55-1C42-8B07-F3B5F10B246B}" srcOrd="1" destOrd="0" presId="urn:microsoft.com/office/officeart/2005/8/layout/list1"/>
    <dgm:cxn modelId="{48B16579-512A-4E69-9BA5-2DE40A57C9AD}" type="presParOf" srcId="{5C151C38-4930-3749-B078-6310D3172816}" destId="{6F550923-9801-AB4E-86B5-033C2FA2A326}" srcOrd="1" destOrd="0" presId="urn:microsoft.com/office/officeart/2005/8/layout/list1"/>
    <dgm:cxn modelId="{FF6BA911-FC69-4492-8B1C-792AC061F941}" type="presParOf" srcId="{5C151C38-4930-3749-B078-6310D3172816}" destId="{07A5FAB7-9FBA-764D-A9D3-4BF47A3DB16E}" srcOrd="2" destOrd="0" presId="urn:microsoft.com/office/officeart/2005/8/layout/list1"/>
    <dgm:cxn modelId="{8F31B117-096B-4271-9339-08A1BCA4EBE9}" type="presParOf" srcId="{5C151C38-4930-3749-B078-6310D3172816}" destId="{90F0EB66-F8C2-7649-8781-7C65D3F7FC64}" srcOrd="3" destOrd="0" presId="urn:microsoft.com/office/officeart/2005/8/layout/list1"/>
    <dgm:cxn modelId="{4B12C1DA-3B77-4CC7-84A2-C484757D7FE6}" type="presParOf" srcId="{5C151C38-4930-3749-B078-6310D3172816}" destId="{8413BE18-DE67-BA41-9D16-86EB78EB8351}" srcOrd="4" destOrd="0" presId="urn:microsoft.com/office/officeart/2005/8/layout/list1"/>
    <dgm:cxn modelId="{67AE5867-C3A2-47B8-B180-82FDE9CF9BB1}" type="presParOf" srcId="{8413BE18-DE67-BA41-9D16-86EB78EB8351}" destId="{21E21859-5199-E245-A08E-43AF30C3B601}" srcOrd="0" destOrd="0" presId="urn:microsoft.com/office/officeart/2005/8/layout/list1"/>
    <dgm:cxn modelId="{746D5935-901F-465E-91B0-D8ECE7FDDD4F}" type="presParOf" srcId="{8413BE18-DE67-BA41-9D16-86EB78EB8351}" destId="{8B9186A5-D706-3747-93E6-1FE6636C5964}" srcOrd="1" destOrd="0" presId="urn:microsoft.com/office/officeart/2005/8/layout/list1"/>
    <dgm:cxn modelId="{08955543-7631-4F25-B038-62AEBFD92918}" type="presParOf" srcId="{5C151C38-4930-3749-B078-6310D3172816}" destId="{445946BD-2C70-F444-AE31-19248175A3D5}" srcOrd="5" destOrd="0" presId="urn:microsoft.com/office/officeart/2005/8/layout/list1"/>
    <dgm:cxn modelId="{24191728-164F-41FA-BC24-6E481AF72744}" type="presParOf" srcId="{5C151C38-4930-3749-B078-6310D3172816}" destId="{DD533095-AC91-3241-B18E-8FA49125109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17AAEA-4981-4B23-8331-5CFC62999C6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3CB9ED8-16E5-4772-A640-BF1E06D1AF29}">
      <dgm:prSet custT="1"/>
      <dgm:spPr/>
      <dgm:t>
        <a:bodyPr/>
        <a:lstStyle/>
        <a:p>
          <a:r>
            <a:rPr lang="en-US" sz="2800" i="1" dirty="0">
              <a:highlight>
                <a:srgbClr val="800000"/>
              </a:highlight>
            </a:rPr>
            <a:t>Approximately 150 candidates across programs (including </a:t>
          </a:r>
          <a:r>
            <a:rPr lang="en-US" sz="2800" i="1" dirty="0" err="1">
              <a:highlight>
                <a:srgbClr val="800000"/>
              </a:highlight>
            </a:rPr>
            <a:t>SpEd</a:t>
          </a:r>
          <a:r>
            <a:rPr lang="en-US" sz="2800" i="1" dirty="0">
              <a:highlight>
                <a:srgbClr val="800000"/>
              </a:highlight>
            </a:rPr>
            <a:t>, PK3 &amp; Sec Ed)</a:t>
          </a:r>
          <a:endParaRPr lang="en-US" sz="2800" dirty="0">
            <a:highlight>
              <a:srgbClr val="800000"/>
            </a:highlight>
          </a:endParaRPr>
        </a:p>
      </dgm:t>
    </dgm:pt>
    <dgm:pt modelId="{114E7766-22DC-4A32-864C-30590CE80D00}" type="parTrans" cxnId="{B8049B06-12EE-49B9-9ADA-9C6C37491491}">
      <dgm:prSet/>
      <dgm:spPr/>
      <dgm:t>
        <a:bodyPr/>
        <a:lstStyle/>
        <a:p>
          <a:endParaRPr lang="en-US"/>
        </a:p>
      </dgm:t>
    </dgm:pt>
    <dgm:pt modelId="{72645814-E45E-4BE3-8D0F-A7DC6FD16C32}" type="sibTrans" cxnId="{B8049B06-12EE-49B9-9ADA-9C6C37491491}">
      <dgm:prSet/>
      <dgm:spPr/>
      <dgm:t>
        <a:bodyPr/>
        <a:lstStyle/>
        <a:p>
          <a:endParaRPr lang="en-US"/>
        </a:p>
      </dgm:t>
    </dgm:pt>
    <dgm:pt modelId="{D5D45774-4333-4D42-9BEC-7C77B873CEF0}">
      <dgm:prSet custT="1"/>
      <dgm:spPr/>
      <dgm:t>
        <a:bodyPr/>
        <a:lstStyle/>
        <a:p>
          <a:r>
            <a:rPr lang="en-US" sz="2000" dirty="0"/>
            <a:t>Art</a:t>
          </a:r>
        </a:p>
      </dgm:t>
    </dgm:pt>
    <dgm:pt modelId="{754304EF-411E-4715-A00E-16588AB617C0}" type="parTrans" cxnId="{F578B52A-4C9A-4661-977B-0252278350DC}">
      <dgm:prSet/>
      <dgm:spPr/>
      <dgm:t>
        <a:bodyPr/>
        <a:lstStyle/>
        <a:p>
          <a:endParaRPr lang="en-US"/>
        </a:p>
      </dgm:t>
    </dgm:pt>
    <dgm:pt modelId="{69DF811B-AD65-4C3A-B45B-85891D41A369}" type="sibTrans" cxnId="{F578B52A-4C9A-4661-977B-0252278350DC}">
      <dgm:prSet/>
      <dgm:spPr/>
      <dgm:t>
        <a:bodyPr/>
        <a:lstStyle/>
        <a:p>
          <a:endParaRPr lang="en-US"/>
        </a:p>
      </dgm:t>
    </dgm:pt>
    <dgm:pt modelId="{2EF8ED58-C5E7-4A34-8E75-EF7F609300DA}">
      <dgm:prSet custT="1"/>
      <dgm:spPr/>
      <dgm:t>
        <a:bodyPr/>
        <a:lstStyle/>
        <a:p>
          <a:r>
            <a:rPr lang="en-US" sz="2000" dirty="0"/>
            <a:t>Business </a:t>
          </a:r>
        </a:p>
      </dgm:t>
    </dgm:pt>
    <dgm:pt modelId="{45A31537-3448-4C2B-85FB-54E6A86F3FE4}" type="parTrans" cxnId="{4ED8986B-FA62-4983-ABAE-2A3AF1E08E39}">
      <dgm:prSet/>
      <dgm:spPr/>
      <dgm:t>
        <a:bodyPr/>
        <a:lstStyle/>
        <a:p>
          <a:endParaRPr lang="en-US"/>
        </a:p>
      </dgm:t>
    </dgm:pt>
    <dgm:pt modelId="{19BD449B-391E-4FCA-81C8-C3651E058B57}" type="sibTrans" cxnId="{4ED8986B-FA62-4983-ABAE-2A3AF1E08E39}">
      <dgm:prSet/>
      <dgm:spPr/>
      <dgm:t>
        <a:bodyPr/>
        <a:lstStyle/>
        <a:p>
          <a:endParaRPr lang="en-US"/>
        </a:p>
      </dgm:t>
    </dgm:pt>
    <dgm:pt modelId="{94A258B5-DB05-4FBB-9436-15E5CD9D183D}">
      <dgm:prSet custT="1"/>
      <dgm:spPr/>
      <dgm:t>
        <a:bodyPr/>
        <a:lstStyle/>
        <a:p>
          <a:r>
            <a:rPr lang="en-US" sz="2000" dirty="0"/>
            <a:t>Biology</a:t>
          </a:r>
        </a:p>
      </dgm:t>
    </dgm:pt>
    <dgm:pt modelId="{E120572B-640D-4FDE-92C4-B8AAC489EA9E}" type="parTrans" cxnId="{BA10E8A9-E092-43F3-B8E4-A3D2DC6DDBFF}">
      <dgm:prSet/>
      <dgm:spPr/>
      <dgm:t>
        <a:bodyPr/>
        <a:lstStyle/>
        <a:p>
          <a:endParaRPr lang="en-US"/>
        </a:p>
      </dgm:t>
    </dgm:pt>
    <dgm:pt modelId="{10056CBE-2442-409C-849A-E6970A538574}" type="sibTrans" cxnId="{BA10E8A9-E092-43F3-B8E4-A3D2DC6DDBFF}">
      <dgm:prSet/>
      <dgm:spPr/>
      <dgm:t>
        <a:bodyPr/>
        <a:lstStyle/>
        <a:p>
          <a:endParaRPr lang="en-US"/>
        </a:p>
      </dgm:t>
    </dgm:pt>
    <dgm:pt modelId="{1B0462CD-109E-4333-B569-7F1358744B3D}">
      <dgm:prSet custT="1"/>
      <dgm:spPr/>
      <dgm:t>
        <a:bodyPr/>
        <a:lstStyle/>
        <a:p>
          <a:r>
            <a:rPr lang="en-US" sz="2000" dirty="0" err="1"/>
            <a:t>Broadfield</a:t>
          </a:r>
          <a:r>
            <a:rPr lang="en-US" sz="2000" dirty="0"/>
            <a:t> Science</a:t>
          </a:r>
        </a:p>
      </dgm:t>
    </dgm:pt>
    <dgm:pt modelId="{E6D9D6A2-AEA8-425A-9A33-C33F8699BDC3}" type="parTrans" cxnId="{0048AA21-F11F-4052-8231-826E448C72F2}">
      <dgm:prSet/>
      <dgm:spPr/>
      <dgm:t>
        <a:bodyPr/>
        <a:lstStyle/>
        <a:p>
          <a:endParaRPr lang="en-US"/>
        </a:p>
      </dgm:t>
    </dgm:pt>
    <dgm:pt modelId="{CF007339-3605-4CCB-9CB9-71C9BE53926E}" type="sibTrans" cxnId="{0048AA21-F11F-4052-8231-826E448C72F2}">
      <dgm:prSet/>
      <dgm:spPr/>
      <dgm:t>
        <a:bodyPr/>
        <a:lstStyle/>
        <a:p>
          <a:endParaRPr lang="en-US"/>
        </a:p>
      </dgm:t>
    </dgm:pt>
    <dgm:pt modelId="{133BF3B9-FE20-413A-A3CA-E3FD4246ECD3}">
      <dgm:prSet custT="1"/>
      <dgm:spPr/>
      <dgm:t>
        <a:bodyPr/>
        <a:lstStyle/>
        <a:p>
          <a:r>
            <a:rPr lang="en-US" sz="2000" dirty="0"/>
            <a:t>Earth Science</a:t>
          </a:r>
        </a:p>
      </dgm:t>
    </dgm:pt>
    <dgm:pt modelId="{D46C6F20-8BFE-496A-B367-04C3E413AE27}" type="parTrans" cxnId="{7D0CF606-FAD5-4E24-B842-D50DCE72E936}">
      <dgm:prSet/>
      <dgm:spPr/>
      <dgm:t>
        <a:bodyPr/>
        <a:lstStyle/>
        <a:p>
          <a:endParaRPr lang="en-US"/>
        </a:p>
      </dgm:t>
    </dgm:pt>
    <dgm:pt modelId="{83D332F5-A552-4FFD-91D7-0F2AE3CD9FF9}" type="sibTrans" cxnId="{7D0CF606-FAD5-4E24-B842-D50DCE72E936}">
      <dgm:prSet/>
      <dgm:spPr/>
      <dgm:t>
        <a:bodyPr/>
        <a:lstStyle/>
        <a:p>
          <a:endParaRPr lang="en-US"/>
        </a:p>
      </dgm:t>
    </dgm:pt>
    <dgm:pt modelId="{4633507B-9672-40A6-A16E-5412C0208B88}">
      <dgm:prSet custT="1"/>
      <dgm:spPr/>
      <dgm:t>
        <a:bodyPr/>
        <a:lstStyle/>
        <a:p>
          <a:r>
            <a:rPr lang="en-US" sz="2000" dirty="0"/>
            <a:t>English</a:t>
          </a:r>
        </a:p>
      </dgm:t>
    </dgm:pt>
    <dgm:pt modelId="{08DD5A44-979D-4215-8C46-43349D1C8B00}" type="parTrans" cxnId="{0873BDAB-0C8C-4A09-A2B8-D9F6875D6BEF}">
      <dgm:prSet/>
      <dgm:spPr/>
      <dgm:t>
        <a:bodyPr/>
        <a:lstStyle/>
        <a:p>
          <a:endParaRPr lang="en-US"/>
        </a:p>
      </dgm:t>
    </dgm:pt>
    <dgm:pt modelId="{EE21DEFF-48D4-4507-AC2D-9545AC17CA01}" type="sibTrans" cxnId="{0873BDAB-0C8C-4A09-A2B8-D9F6875D6BEF}">
      <dgm:prSet/>
      <dgm:spPr/>
      <dgm:t>
        <a:bodyPr/>
        <a:lstStyle/>
        <a:p>
          <a:endParaRPr lang="en-US"/>
        </a:p>
      </dgm:t>
    </dgm:pt>
    <dgm:pt modelId="{96067B0F-AF73-4FDE-88BA-61AE2D9BA733}">
      <dgm:prSet custT="1"/>
      <dgm:spPr/>
      <dgm:t>
        <a:bodyPr/>
        <a:lstStyle/>
        <a:p>
          <a:r>
            <a:rPr lang="en-US" sz="2000" dirty="0"/>
            <a:t>Health &amp; Human Performance</a:t>
          </a:r>
        </a:p>
      </dgm:t>
    </dgm:pt>
    <dgm:pt modelId="{3DA2AB7C-0E23-47EC-B030-641572F91680}" type="parTrans" cxnId="{F4ED318A-49D4-4EA8-9BD5-0057619098F0}">
      <dgm:prSet/>
      <dgm:spPr/>
      <dgm:t>
        <a:bodyPr/>
        <a:lstStyle/>
        <a:p>
          <a:endParaRPr lang="en-US"/>
        </a:p>
      </dgm:t>
    </dgm:pt>
    <dgm:pt modelId="{772EFC38-2C8C-4BB7-B373-670CAF22CB9A}" type="sibTrans" cxnId="{F4ED318A-49D4-4EA8-9BD5-0057619098F0}">
      <dgm:prSet/>
      <dgm:spPr/>
      <dgm:t>
        <a:bodyPr/>
        <a:lstStyle/>
        <a:p>
          <a:endParaRPr lang="en-US"/>
        </a:p>
      </dgm:t>
    </dgm:pt>
    <dgm:pt modelId="{6A0DF52D-9C91-4D78-A8C3-9DCCA687D6B5}">
      <dgm:prSet custT="1"/>
      <dgm:spPr/>
      <dgm:t>
        <a:bodyPr/>
        <a:lstStyle/>
        <a:p>
          <a:r>
            <a:rPr lang="en-US" sz="2000" dirty="0"/>
            <a:t>Mathematics</a:t>
          </a:r>
        </a:p>
      </dgm:t>
    </dgm:pt>
    <dgm:pt modelId="{195ED530-9FFA-4F86-BF9A-41B5141223F2}" type="parTrans" cxnId="{2A3BD8CC-7125-4053-B55B-AC45CB8C878B}">
      <dgm:prSet/>
      <dgm:spPr/>
      <dgm:t>
        <a:bodyPr/>
        <a:lstStyle/>
        <a:p>
          <a:endParaRPr lang="en-US"/>
        </a:p>
      </dgm:t>
    </dgm:pt>
    <dgm:pt modelId="{9C1E7489-3309-4BCB-B2F6-21D0D055FE8D}" type="sibTrans" cxnId="{2A3BD8CC-7125-4053-B55B-AC45CB8C878B}">
      <dgm:prSet/>
      <dgm:spPr/>
      <dgm:t>
        <a:bodyPr/>
        <a:lstStyle/>
        <a:p>
          <a:endParaRPr lang="en-US"/>
        </a:p>
      </dgm:t>
    </dgm:pt>
    <dgm:pt modelId="{95093E65-AA3B-46BD-A6D0-89CAB446964A}">
      <dgm:prSet custT="1"/>
      <dgm:spPr/>
      <dgm:t>
        <a:bodyPr/>
        <a:lstStyle/>
        <a:p>
          <a:r>
            <a:rPr lang="en-US" sz="2000" dirty="0"/>
            <a:t>Modern History</a:t>
          </a:r>
        </a:p>
      </dgm:t>
    </dgm:pt>
    <dgm:pt modelId="{AE60A8AF-AFC7-4822-8153-B54E6F5A91EA}" type="parTrans" cxnId="{74962CAD-182C-4E88-ABFD-AF74C88AA70D}">
      <dgm:prSet/>
      <dgm:spPr/>
      <dgm:t>
        <a:bodyPr/>
        <a:lstStyle/>
        <a:p>
          <a:endParaRPr lang="en-US"/>
        </a:p>
      </dgm:t>
    </dgm:pt>
    <dgm:pt modelId="{860C7E6A-A1A4-4F16-8B2E-3D065147A5A4}" type="sibTrans" cxnId="{74962CAD-182C-4E88-ABFD-AF74C88AA70D}">
      <dgm:prSet/>
      <dgm:spPr/>
      <dgm:t>
        <a:bodyPr/>
        <a:lstStyle/>
        <a:p>
          <a:endParaRPr lang="en-US"/>
        </a:p>
      </dgm:t>
    </dgm:pt>
    <dgm:pt modelId="{2240870E-E1F8-4E4B-AEA8-F56CB71E13EC}">
      <dgm:prSet custT="1"/>
      <dgm:spPr/>
      <dgm:t>
        <a:bodyPr/>
        <a:lstStyle/>
        <a:p>
          <a:r>
            <a:rPr lang="en-US" sz="2000" dirty="0"/>
            <a:t>Music</a:t>
          </a:r>
        </a:p>
      </dgm:t>
    </dgm:pt>
    <dgm:pt modelId="{D648B169-4D6B-4306-A005-EA297D67434D}" type="parTrans" cxnId="{F25EC0C0-1AA8-49CD-B919-D37647739710}">
      <dgm:prSet/>
      <dgm:spPr/>
      <dgm:t>
        <a:bodyPr/>
        <a:lstStyle/>
        <a:p>
          <a:endParaRPr lang="en-US"/>
        </a:p>
      </dgm:t>
    </dgm:pt>
    <dgm:pt modelId="{F894BC34-439E-49D4-9CFE-A5A16D988DBE}" type="sibTrans" cxnId="{F25EC0C0-1AA8-49CD-B919-D37647739710}">
      <dgm:prSet/>
      <dgm:spPr/>
      <dgm:t>
        <a:bodyPr/>
        <a:lstStyle/>
        <a:p>
          <a:endParaRPr lang="en-US"/>
        </a:p>
      </dgm:t>
    </dgm:pt>
    <dgm:pt modelId="{938F53AB-F594-4189-8CC6-09B022AD775E}">
      <dgm:prSet custT="1"/>
      <dgm:spPr/>
      <dgm:t>
        <a:bodyPr/>
        <a:lstStyle/>
        <a:p>
          <a:r>
            <a:rPr lang="en-US" sz="2000" dirty="0"/>
            <a:t>Social Studies</a:t>
          </a:r>
        </a:p>
      </dgm:t>
    </dgm:pt>
    <dgm:pt modelId="{85F6F940-62B1-4AAA-9B7D-51CE6B6DF5EB}" type="parTrans" cxnId="{58997526-464A-477C-AD92-84EAB3003281}">
      <dgm:prSet/>
      <dgm:spPr/>
      <dgm:t>
        <a:bodyPr/>
        <a:lstStyle/>
        <a:p>
          <a:endParaRPr lang="en-US"/>
        </a:p>
      </dgm:t>
    </dgm:pt>
    <dgm:pt modelId="{90CED1CB-63AC-4D16-AEC4-D6808AB5BA97}" type="sibTrans" cxnId="{58997526-464A-477C-AD92-84EAB3003281}">
      <dgm:prSet/>
      <dgm:spPr/>
      <dgm:t>
        <a:bodyPr/>
        <a:lstStyle/>
        <a:p>
          <a:endParaRPr lang="en-US"/>
        </a:p>
      </dgm:t>
    </dgm:pt>
    <dgm:pt modelId="{AD2E95BF-8219-D94E-AC41-FC203EE848F6}">
      <dgm:prSet/>
      <dgm:spPr/>
      <dgm:t>
        <a:bodyPr/>
        <a:lstStyle/>
        <a:p>
          <a:r>
            <a:rPr lang="en-US" i="1" dirty="0"/>
            <a:t>29 Credits: Does not include content area coursework</a:t>
          </a:r>
          <a:endParaRPr lang="en-US" dirty="0"/>
        </a:p>
      </dgm:t>
    </dgm:pt>
    <dgm:pt modelId="{8C7F844D-9CDB-284A-B571-A457EB3FBF94}" type="parTrans" cxnId="{6EB24F1B-F9AB-BD44-87C0-D5290FBA5577}">
      <dgm:prSet/>
      <dgm:spPr/>
      <dgm:t>
        <a:bodyPr/>
        <a:lstStyle/>
        <a:p>
          <a:endParaRPr lang="en-US"/>
        </a:p>
      </dgm:t>
    </dgm:pt>
    <dgm:pt modelId="{82685127-9FE2-8A4D-BA2A-17CD1E453306}" type="sibTrans" cxnId="{6EB24F1B-F9AB-BD44-87C0-D5290FBA5577}">
      <dgm:prSet/>
      <dgm:spPr/>
      <dgm:t>
        <a:bodyPr/>
        <a:lstStyle/>
        <a:p>
          <a:endParaRPr lang="en-US"/>
        </a:p>
      </dgm:t>
    </dgm:pt>
    <dgm:pt modelId="{D12D66BF-E7D6-B64A-B55D-2D99F5E77A93}">
      <dgm:prSet/>
      <dgm:spPr/>
      <dgm:t>
        <a:bodyPr/>
        <a:lstStyle/>
        <a:p>
          <a:r>
            <a:rPr lang="en-US" dirty="0"/>
            <a:t>Large Majority are Provisionally Certified (Class 5)</a:t>
          </a:r>
        </a:p>
      </dgm:t>
    </dgm:pt>
    <dgm:pt modelId="{78F295A1-7E62-5346-8939-669CB8D04231}" type="parTrans" cxnId="{3BCC1B79-CF11-6D49-9310-4B752AEDF590}">
      <dgm:prSet/>
      <dgm:spPr/>
      <dgm:t>
        <a:bodyPr/>
        <a:lstStyle/>
        <a:p>
          <a:endParaRPr lang="en-US"/>
        </a:p>
      </dgm:t>
    </dgm:pt>
    <dgm:pt modelId="{DCAA4868-30BB-B14D-9A22-5EE9451496D5}" type="sibTrans" cxnId="{3BCC1B79-CF11-6D49-9310-4B752AEDF590}">
      <dgm:prSet/>
      <dgm:spPr/>
      <dgm:t>
        <a:bodyPr/>
        <a:lstStyle/>
        <a:p>
          <a:endParaRPr lang="en-US"/>
        </a:p>
      </dgm:t>
    </dgm:pt>
    <dgm:pt modelId="{DC2025F6-B365-9046-A642-AA7CD9E4750E}" type="pres">
      <dgm:prSet presAssocID="{9517AAEA-4981-4B23-8331-5CFC62999C69}" presName="linear" presStyleCnt="0">
        <dgm:presLayoutVars>
          <dgm:animLvl val="lvl"/>
          <dgm:resizeHandles val="exact"/>
        </dgm:presLayoutVars>
      </dgm:prSet>
      <dgm:spPr/>
    </dgm:pt>
    <dgm:pt modelId="{949CBEE7-D843-804A-8CFF-C12C8426B44A}" type="pres">
      <dgm:prSet presAssocID="{D12D66BF-E7D6-B64A-B55D-2D99F5E77A93}" presName="parentText" presStyleLbl="node1" presStyleIdx="0" presStyleCnt="3" custScaleY="48254" custLinFactY="69218" custLinFactNeighborX="960" custLinFactNeighborY="100000">
        <dgm:presLayoutVars>
          <dgm:chMax val="0"/>
          <dgm:bulletEnabled val="1"/>
        </dgm:presLayoutVars>
      </dgm:prSet>
      <dgm:spPr/>
    </dgm:pt>
    <dgm:pt modelId="{986C6E63-9DD5-3B47-98D6-3AC2F5BCED1A}" type="pres">
      <dgm:prSet presAssocID="{DCAA4868-30BB-B14D-9A22-5EE9451496D5}" presName="spacer" presStyleCnt="0"/>
      <dgm:spPr/>
    </dgm:pt>
    <dgm:pt modelId="{5E608F19-8BBE-464C-8AD3-7255EA9ACF11}" type="pres">
      <dgm:prSet presAssocID="{D3CB9ED8-16E5-4772-A640-BF1E06D1AF29}" presName="parentText" presStyleLbl="node1" presStyleIdx="1" presStyleCnt="3" custScaleY="87505" custLinFactNeighborX="720" custLinFactNeighborY="-26584">
        <dgm:presLayoutVars>
          <dgm:chMax val="0"/>
          <dgm:bulletEnabled val="1"/>
        </dgm:presLayoutVars>
      </dgm:prSet>
      <dgm:spPr/>
    </dgm:pt>
    <dgm:pt modelId="{76C89B60-F806-AB46-8632-1781ABD7DD1E}" type="pres">
      <dgm:prSet presAssocID="{D3CB9ED8-16E5-4772-A640-BF1E06D1AF29}" presName="childText" presStyleLbl="revTx" presStyleIdx="0" presStyleCnt="1">
        <dgm:presLayoutVars>
          <dgm:bulletEnabled val="1"/>
        </dgm:presLayoutVars>
      </dgm:prSet>
      <dgm:spPr/>
    </dgm:pt>
    <dgm:pt modelId="{A62CE314-10A8-3D4E-9102-8D52ACA38E61}" type="pres">
      <dgm:prSet presAssocID="{AD2E95BF-8219-D94E-AC41-FC203EE848F6}" presName="parentText" presStyleLbl="node1" presStyleIdx="2" presStyleCnt="3" custScaleY="36507" custLinFactNeighborX="-4558" custLinFactNeighborY="5448">
        <dgm:presLayoutVars>
          <dgm:chMax val="0"/>
          <dgm:bulletEnabled val="1"/>
        </dgm:presLayoutVars>
      </dgm:prSet>
      <dgm:spPr/>
    </dgm:pt>
  </dgm:ptLst>
  <dgm:cxnLst>
    <dgm:cxn modelId="{B8049B06-12EE-49B9-9ADA-9C6C37491491}" srcId="{9517AAEA-4981-4B23-8331-5CFC62999C69}" destId="{D3CB9ED8-16E5-4772-A640-BF1E06D1AF29}" srcOrd="1" destOrd="0" parTransId="{114E7766-22DC-4A32-864C-30590CE80D00}" sibTransId="{72645814-E45E-4BE3-8D0F-A7DC6FD16C32}"/>
    <dgm:cxn modelId="{7D0CF606-FAD5-4E24-B842-D50DCE72E936}" srcId="{D3CB9ED8-16E5-4772-A640-BF1E06D1AF29}" destId="{133BF3B9-FE20-413A-A3CA-E3FD4246ECD3}" srcOrd="4" destOrd="0" parTransId="{D46C6F20-8BFE-496A-B367-04C3E413AE27}" sibTransId="{83D332F5-A552-4FFD-91D7-0F2AE3CD9FF9}"/>
    <dgm:cxn modelId="{39F0C80E-E375-4E9F-BC1C-1077C7885700}" type="presOf" srcId="{96067B0F-AF73-4FDE-88BA-61AE2D9BA733}" destId="{76C89B60-F806-AB46-8632-1781ABD7DD1E}" srcOrd="0" destOrd="6" presId="urn:microsoft.com/office/officeart/2005/8/layout/vList2"/>
    <dgm:cxn modelId="{810E2710-D2B4-4DAD-8FF8-3E158DB40295}" type="presOf" srcId="{D5D45774-4333-4D42-9BEC-7C77B873CEF0}" destId="{76C89B60-F806-AB46-8632-1781ABD7DD1E}" srcOrd="0" destOrd="0" presId="urn:microsoft.com/office/officeart/2005/8/layout/vList2"/>
    <dgm:cxn modelId="{080A1F14-5618-4A15-AB98-9A6FD33FEC48}" type="presOf" srcId="{2240870E-E1F8-4E4B-AEA8-F56CB71E13EC}" destId="{76C89B60-F806-AB46-8632-1781ABD7DD1E}" srcOrd="0" destOrd="9" presId="urn:microsoft.com/office/officeart/2005/8/layout/vList2"/>
    <dgm:cxn modelId="{6EB24F1B-F9AB-BD44-87C0-D5290FBA5577}" srcId="{9517AAEA-4981-4B23-8331-5CFC62999C69}" destId="{AD2E95BF-8219-D94E-AC41-FC203EE848F6}" srcOrd="2" destOrd="0" parTransId="{8C7F844D-9CDB-284A-B571-A457EB3FBF94}" sibTransId="{82685127-9FE2-8A4D-BA2A-17CD1E453306}"/>
    <dgm:cxn modelId="{0048AA21-F11F-4052-8231-826E448C72F2}" srcId="{D3CB9ED8-16E5-4772-A640-BF1E06D1AF29}" destId="{1B0462CD-109E-4333-B569-7F1358744B3D}" srcOrd="3" destOrd="0" parTransId="{E6D9D6A2-AEA8-425A-9A33-C33F8699BDC3}" sibTransId="{CF007339-3605-4CCB-9CB9-71C9BE53926E}"/>
    <dgm:cxn modelId="{3D62FB21-7A61-4C63-BB53-2B1D371AC97A}" type="presOf" srcId="{D3CB9ED8-16E5-4772-A640-BF1E06D1AF29}" destId="{5E608F19-8BBE-464C-8AD3-7255EA9ACF11}" srcOrd="0" destOrd="0" presId="urn:microsoft.com/office/officeart/2005/8/layout/vList2"/>
    <dgm:cxn modelId="{58997526-464A-477C-AD92-84EAB3003281}" srcId="{D3CB9ED8-16E5-4772-A640-BF1E06D1AF29}" destId="{938F53AB-F594-4189-8CC6-09B022AD775E}" srcOrd="10" destOrd="0" parTransId="{85F6F940-62B1-4AAA-9B7D-51CE6B6DF5EB}" sibTransId="{90CED1CB-63AC-4D16-AEC4-D6808AB5BA97}"/>
    <dgm:cxn modelId="{46C88228-F15D-4DD1-8890-477D773BED7E}" type="presOf" srcId="{AD2E95BF-8219-D94E-AC41-FC203EE848F6}" destId="{A62CE314-10A8-3D4E-9102-8D52ACA38E61}" srcOrd="0" destOrd="0" presId="urn:microsoft.com/office/officeart/2005/8/layout/vList2"/>
    <dgm:cxn modelId="{F578B52A-4C9A-4661-977B-0252278350DC}" srcId="{D3CB9ED8-16E5-4772-A640-BF1E06D1AF29}" destId="{D5D45774-4333-4D42-9BEC-7C77B873CEF0}" srcOrd="0" destOrd="0" parTransId="{754304EF-411E-4715-A00E-16588AB617C0}" sibTransId="{69DF811B-AD65-4C3A-B45B-85891D41A369}"/>
    <dgm:cxn modelId="{093BFB5B-2261-4A44-B06C-8EFC449BB557}" type="presOf" srcId="{4633507B-9672-40A6-A16E-5412C0208B88}" destId="{76C89B60-F806-AB46-8632-1781ABD7DD1E}" srcOrd="0" destOrd="5" presId="urn:microsoft.com/office/officeart/2005/8/layout/vList2"/>
    <dgm:cxn modelId="{4ED8986B-FA62-4983-ABAE-2A3AF1E08E39}" srcId="{D3CB9ED8-16E5-4772-A640-BF1E06D1AF29}" destId="{2EF8ED58-C5E7-4A34-8E75-EF7F609300DA}" srcOrd="1" destOrd="0" parTransId="{45A31537-3448-4C2B-85FB-54E6A86F3FE4}" sibTransId="{19BD449B-391E-4FCA-81C8-C3651E058B57}"/>
    <dgm:cxn modelId="{3F6E3657-E124-4C88-A111-699EC0279657}" type="presOf" srcId="{6A0DF52D-9C91-4D78-A8C3-9DCCA687D6B5}" destId="{76C89B60-F806-AB46-8632-1781ABD7DD1E}" srcOrd="0" destOrd="7" presId="urn:microsoft.com/office/officeart/2005/8/layout/vList2"/>
    <dgm:cxn modelId="{3BCC1B79-CF11-6D49-9310-4B752AEDF590}" srcId="{9517AAEA-4981-4B23-8331-5CFC62999C69}" destId="{D12D66BF-E7D6-B64A-B55D-2D99F5E77A93}" srcOrd="0" destOrd="0" parTransId="{78F295A1-7E62-5346-8939-669CB8D04231}" sibTransId="{DCAA4868-30BB-B14D-9A22-5EE9451496D5}"/>
    <dgm:cxn modelId="{1002E381-EB49-4704-A6C0-92DF8BDA1D80}" type="presOf" srcId="{133BF3B9-FE20-413A-A3CA-E3FD4246ECD3}" destId="{76C89B60-F806-AB46-8632-1781ABD7DD1E}" srcOrd="0" destOrd="4" presId="urn:microsoft.com/office/officeart/2005/8/layout/vList2"/>
    <dgm:cxn modelId="{43CBED82-6387-4368-9193-27CEEB8B9C27}" type="presOf" srcId="{9517AAEA-4981-4B23-8331-5CFC62999C69}" destId="{DC2025F6-B365-9046-A642-AA7CD9E4750E}" srcOrd="0" destOrd="0" presId="urn:microsoft.com/office/officeart/2005/8/layout/vList2"/>
    <dgm:cxn modelId="{F4ED318A-49D4-4EA8-9BD5-0057619098F0}" srcId="{D3CB9ED8-16E5-4772-A640-BF1E06D1AF29}" destId="{96067B0F-AF73-4FDE-88BA-61AE2D9BA733}" srcOrd="6" destOrd="0" parTransId="{3DA2AB7C-0E23-47EC-B030-641572F91680}" sibTransId="{772EFC38-2C8C-4BB7-B373-670CAF22CB9A}"/>
    <dgm:cxn modelId="{5F292296-E754-4E97-9667-82AEC7D96E93}" type="presOf" srcId="{D12D66BF-E7D6-B64A-B55D-2D99F5E77A93}" destId="{949CBEE7-D843-804A-8CFF-C12C8426B44A}" srcOrd="0" destOrd="0" presId="urn:microsoft.com/office/officeart/2005/8/layout/vList2"/>
    <dgm:cxn modelId="{B1FDB99B-BCDB-4D82-A819-D1B45C7C6558}" type="presOf" srcId="{1B0462CD-109E-4333-B569-7F1358744B3D}" destId="{76C89B60-F806-AB46-8632-1781ABD7DD1E}" srcOrd="0" destOrd="3" presId="urn:microsoft.com/office/officeart/2005/8/layout/vList2"/>
    <dgm:cxn modelId="{601C18A5-A0DA-43A7-9906-B032865E8D89}" type="presOf" srcId="{2EF8ED58-C5E7-4A34-8E75-EF7F609300DA}" destId="{76C89B60-F806-AB46-8632-1781ABD7DD1E}" srcOrd="0" destOrd="1" presId="urn:microsoft.com/office/officeart/2005/8/layout/vList2"/>
    <dgm:cxn modelId="{BA10E8A9-E092-43F3-B8E4-A3D2DC6DDBFF}" srcId="{D3CB9ED8-16E5-4772-A640-BF1E06D1AF29}" destId="{94A258B5-DB05-4FBB-9436-15E5CD9D183D}" srcOrd="2" destOrd="0" parTransId="{E120572B-640D-4FDE-92C4-B8AAC489EA9E}" sibTransId="{10056CBE-2442-409C-849A-E6970A538574}"/>
    <dgm:cxn modelId="{0873BDAB-0C8C-4A09-A2B8-D9F6875D6BEF}" srcId="{D3CB9ED8-16E5-4772-A640-BF1E06D1AF29}" destId="{4633507B-9672-40A6-A16E-5412C0208B88}" srcOrd="5" destOrd="0" parTransId="{08DD5A44-979D-4215-8C46-43349D1C8B00}" sibTransId="{EE21DEFF-48D4-4507-AC2D-9545AC17CA01}"/>
    <dgm:cxn modelId="{74962CAD-182C-4E88-ABFD-AF74C88AA70D}" srcId="{D3CB9ED8-16E5-4772-A640-BF1E06D1AF29}" destId="{95093E65-AA3B-46BD-A6D0-89CAB446964A}" srcOrd="8" destOrd="0" parTransId="{AE60A8AF-AFC7-4822-8153-B54E6F5A91EA}" sibTransId="{860C7E6A-A1A4-4F16-8B2E-3D065147A5A4}"/>
    <dgm:cxn modelId="{F25EC0C0-1AA8-49CD-B919-D37647739710}" srcId="{D3CB9ED8-16E5-4772-A640-BF1E06D1AF29}" destId="{2240870E-E1F8-4E4B-AEA8-F56CB71E13EC}" srcOrd="9" destOrd="0" parTransId="{D648B169-4D6B-4306-A005-EA297D67434D}" sibTransId="{F894BC34-439E-49D4-9CFE-A5A16D988DBE}"/>
    <dgm:cxn modelId="{2A3BD8CC-7125-4053-B55B-AC45CB8C878B}" srcId="{D3CB9ED8-16E5-4772-A640-BF1E06D1AF29}" destId="{6A0DF52D-9C91-4D78-A8C3-9DCCA687D6B5}" srcOrd="7" destOrd="0" parTransId="{195ED530-9FFA-4F86-BF9A-41B5141223F2}" sibTransId="{9C1E7489-3309-4BCB-B2F6-21D0D055FE8D}"/>
    <dgm:cxn modelId="{0C6503E5-4BBE-4221-9504-FABA609638D3}" type="presOf" srcId="{94A258B5-DB05-4FBB-9436-15E5CD9D183D}" destId="{76C89B60-F806-AB46-8632-1781ABD7DD1E}" srcOrd="0" destOrd="2" presId="urn:microsoft.com/office/officeart/2005/8/layout/vList2"/>
    <dgm:cxn modelId="{BC04EDE5-D76D-4D90-8131-6694282EA8BE}" type="presOf" srcId="{95093E65-AA3B-46BD-A6D0-89CAB446964A}" destId="{76C89B60-F806-AB46-8632-1781ABD7DD1E}" srcOrd="0" destOrd="8" presId="urn:microsoft.com/office/officeart/2005/8/layout/vList2"/>
    <dgm:cxn modelId="{DA07B5F1-06CA-4F00-B61B-1B3E2FE7F24F}" type="presOf" srcId="{938F53AB-F594-4189-8CC6-09B022AD775E}" destId="{76C89B60-F806-AB46-8632-1781ABD7DD1E}" srcOrd="0" destOrd="10" presId="urn:microsoft.com/office/officeart/2005/8/layout/vList2"/>
    <dgm:cxn modelId="{11A17BD5-3410-4370-A204-EEC343A3931B}" type="presParOf" srcId="{DC2025F6-B365-9046-A642-AA7CD9E4750E}" destId="{949CBEE7-D843-804A-8CFF-C12C8426B44A}" srcOrd="0" destOrd="0" presId="urn:microsoft.com/office/officeart/2005/8/layout/vList2"/>
    <dgm:cxn modelId="{C22C4300-0157-48F2-9381-8630231F9FEA}" type="presParOf" srcId="{DC2025F6-B365-9046-A642-AA7CD9E4750E}" destId="{986C6E63-9DD5-3B47-98D6-3AC2F5BCED1A}" srcOrd="1" destOrd="0" presId="urn:microsoft.com/office/officeart/2005/8/layout/vList2"/>
    <dgm:cxn modelId="{40A58A3C-197D-43CA-B4D9-3253C2A82EA2}" type="presParOf" srcId="{DC2025F6-B365-9046-A642-AA7CD9E4750E}" destId="{5E608F19-8BBE-464C-8AD3-7255EA9ACF11}" srcOrd="2" destOrd="0" presId="urn:microsoft.com/office/officeart/2005/8/layout/vList2"/>
    <dgm:cxn modelId="{5AC24416-381A-44F9-9478-15177B46A4A0}" type="presParOf" srcId="{DC2025F6-B365-9046-A642-AA7CD9E4750E}" destId="{76C89B60-F806-AB46-8632-1781ABD7DD1E}" srcOrd="3" destOrd="0" presId="urn:microsoft.com/office/officeart/2005/8/layout/vList2"/>
    <dgm:cxn modelId="{379E3C2F-96B7-433D-93A3-CD7DBBC451A5}" type="presParOf" srcId="{DC2025F6-B365-9046-A642-AA7CD9E4750E}" destId="{A62CE314-10A8-3D4E-9102-8D52ACA38E6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5AF430-D17B-46F4-8B77-93E797057F8F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9262EC4-6218-4652-ABD8-A24D7C8AAB5F}">
      <dgm:prSet/>
      <dgm:spPr/>
      <dgm:t>
        <a:bodyPr/>
        <a:lstStyle/>
        <a:p>
          <a:r>
            <a:rPr lang="en-US" b="1" dirty="0"/>
            <a:t>UMW-Blackfeet Community College</a:t>
          </a:r>
        </a:p>
      </dgm:t>
    </dgm:pt>
    <dgm:pt modelId="{AE46A715-3D18-49A3-AEB0-26FA5353F458}" type="parTrans" cxnId="{ED23BB77-36FD-498D-BD6B-77A5FE315BDC}">
      <dgm:prSet/>
      <dgm:spPr/>
      <dgm:t>
        <a:bodyPr/>
        <a:lstStyle/>
        <a:p>
          <a:endParaRPr lang="en-US"/>
        </a:p>
      </dgm:t>
    </dgm:pt>
    <dgm:pt modelId="{B444D659-9F04-4CF9-A4B5-4CAF7066CF1E}" type="sibTrans" cxnId="{ED23BB77-36FD-498D-BD6B-77A5FE315BDC}">
      <dgm:prSet/>
      <dgm:spPr/>
      <dgm:t>
        <a:bodyPr/>
        <a:lstStyle/>
        <a:p>
          <a:endParaRPr lang="en-US"/>
        </a:p>
      </dgm:t>
    </dgm:pt>
    <dgm:pt modelId="{E250A845-6952-426E-9187-6D76C9BF7D8B}">
      <dgm:prSet/>
      <dgm:spPr/>
      <dgm:t>
        <a:bodyPr/>
        <a:lstStyle/>
        <a:p>
          <a:r>
            <a:rPr lang="en-US"/>
            <a:t>Since 2017 completed 32 Tribal Teachers: 100% were hired by Tribal Schools</a:t>
          </a:r>
        </a:p>
      </dgm:t>
    </dgm:pt>
    <dgm:pt modelId="{BD324927-3893-4ED3-894F-D2D058DA3EE6}" type="parTrans" cxnId="{544FD7BA-CEB3-4FC6-86CF-9EB5680DF859}">
      <dgm:prSet/>
      <dgm:spPr/>
      <dgm:t>
        <a:bodyPr/>
        <a:lstStyle/>
        <a:p>
          <a:endParaRPr lang="en-US"/>
        </a:p>
      </dgm:t>
    </dgm:pt>
    <dgm:pt modelId="{E121899C-9A13-4131-A8D2-333BAF4DFA21}" type="sibTrans" cxnId="{544FD7BA-CEB3-4FC6-86CF-9EB5680DF859}">
      <dgm:prSet/>
      <dgm:spPr/>
      <dgm:t>
        <a:bodyPr/>
        <a:lstStyle/>
        <a:p>
          <a:endParaRPr lang="en-US"/>
        </a:p>
      </dgm:t>
    </dgm:pt>
    <dgm:pt modelId="{85637081-4DEC-4289-971D-702957E82A48}">
      <dgm:prSet/>
      <dgm:spPr/>
      <dgm:t>
        <a:bodyPr/>
        <a:lstStyle/>
        <a:p>
          <a:r>
            <a:rPr lang="en-US" dirty="0"/>
            <a:t>42 new (since Spring 2019) Tribal candidates in El Ed/Sec Ed/</a:t>
          </a:r>
          <a:r>
            <a:rPr lang="en-US" dirty="0" err="1"/>
            <a:t>Sp</a:t>
          </a:r>
          <a:r>
            <a:rPr lang="en-US" dirty="0"/>
            <a:t> Ed</a:t>
          </a:r>
        </a:p>
      </dgm:t>
    </dgm:pt>
    <dgm:pt modelId="{EA63F06E-7D2D-492A-A0B6-198FCC124E1D}" type="parTrans" cxnId="{9368DD30-DCE3-4264-A8AA-C1486A0A4666}">
      <dgm:prSet/>
      <dgm:spPr/>
      <dgm:t>
        <a:bodyPr/>
        <a:lstStyle/>
        <a:p>
          <a:endParaRPr lang="en-US"/>
        </a:p>
      </dgm:t>
    </dgm:pt>
    <dgm:pt modelId="{26F53EBC-C868-458E-9C45-294B525D4F0C}" type="sibTrans" cxnId="{9368DD30-DCE3-4264-A8AA-C1486A0A4666}">
      <dgm:prSet/>
      <dgm:spPr/>
      <dgm:t>
        <a:bodyPr/>
        <a:lstStyle/>
        <a:p>
          <a:endParaRPr lang="en-US"/>
        </a:p>
      </dgm:t>
    </dgm:pt>
    <dgm:pt modelId="{CC772D66-5370-4465-B35A-7FEC5DDD7490}">
      <dgm:prSet/>
      <dgm:spPr/>
      <dgm:t>
        <a:bodyPr/>
        <a:lstStyle/>
        <a:p>
          <a:r>
            <a:rPr lang="en-US" dirty="0"/>
            <a:t>Impact: In one BF school, 12/26 GYO teachers; in another BF school, 11/21 GYO Teachers; Retention rate is 97%</a:t>
          </a:r>
        </a:p>
      </dgm:t>
    </dgm:pt>
    <dgm:pt modelId="{81F15A6D-F7D5-4969-9F93-914EB6393019}" type="parTrans" cxnId="{AF85547E-F5E7-4071-B3E1-28936F6E594B}">
      <dgm:prSet/>
      <dgm:spPr/>
      <dgm:t>
        <a:bodyPr/>
        <a:lstStyle/>
        <a:p>
          <a:endParaRPr lang="en-US"/>
        </a:p>
      </dgm:t>
    </dgm:pt>
    <dgm:pt modelId="{C48B840B-1E98-43C7-AF04-5EA330785591}" type="sibTrans" cxnId="{AF85547E-F5E7-4071-B3E1-28936F6E594B}">
      <dgm:prSet/>
      <dgm:spPr/>
      <dgm:t>
        <a:bodyPr/>
        <a:lstStyle/>
        <a:p>
          <a:endParaRPr lang="en-US"/>
        </a:p>
      </dgm:t>
    </dgm:pt>
    <dgm:pt modelId="{9268BD67-6565-4BB9-AF13-9F789962FD7A}">
      <dgm:prSet/>
      <dgm:spPr/>
      <dgm:t>
        <a:bodyPr/>
        <a:lstStyle/>
        <a:p>
          <a:r>
            <a:rPr lang="en-US" b="1" dirty="0"/>
            <a:t>UMW-Little Big Horn College</a:t>
          </a:r>
        </a:p>
      </dgm:t>
    </dgm:pt>
    <dgm:pt modelId="{3B940426-0234-4F46-A61A-974D9CE97EFD}" type="parTrans" cxnId="{A024A413-CA2F-4A00-BBAF-CC1E8F169F1A}">
      <dgm:prSet/>
      <dgm:spPr/>
      <dgm:t>
        <a:bodyPr/>
        <a:lstStyle/>
        <a:p>
          <a:endParaRPr lang="en-US"/>
        </a:p>
      </dgm:t>
    </dgm:pt>
    <dgm:pt modelId="{1DBF5692-3B5C-4088-A171-ED6515973610}" type="sibTrans" cxnId="{A024A413-CA2F-4A00-BBAF-CC1E8F169F1A}">
      <dgm:prSet/>
      <dgm:spPr/>
      <dgm:t>
        <a:bodyPr/>
        <a:lstStyle/>
        <a:p>
          <a:endParaRPr lang="en-US"/>
        </a:p>
      </dgm:t>
    </dgm:pt>
    <dgm:pt modelId="{CAB2F941-7E83-4584-997A-1DD37D9FB931}">
      <dgm:prSet/>
      <dgm:spPr/>
      <dgm:t>
        <a:bodyPr/>
        <a:lstStyle/>
        <a:p>
          <a:r>
            <a:rPr lang="en-US" dirty="0"/>
            <a:t>Began partnership planning in Sept 2019</a:t>
          </a:r>
        </a:p>
      </dgm:t>
    </dgm:pt>
    <dgm:pt modelId="{034B0FA5-82D7-45F4-95FC-1C8AB88B5266}" type="parTrans" cxnId="{FE6B16E1-68AE-4363-87B9-6CFC7E0872BC}">
      <dgm:prSet/>
      <dgm:spPr/>
      <dgm:t>
        <a:bodyPr/>
        <a:lstStyle/>
        <a:p>
          <a:endParaRPr lang="en-US"/>
        </a:p>
      </dgm:t>
    </dgm:pt>
    <dgm:pt modelId="{54399985-FED9-475D-9B9E-BEB4322E9A05}" type="sibTrans" cxnId="{FE6B16E1-68AE-4363-87B9-6CFC7E0872BC}">
      <dgm:prSet/>
      <dgm:spPr/>
      <dgm:t>
        <a:bodyPr/>
        <a:lstStyle/>
        <a:p>
          <a:endParaRPr lang="en-US"/>
        </a:p>
      </dgm:t>
    </dgm:pt>
    <dgm:pt modelId="{9E4AC10F-B2AE-45B4-A395-82DF73FC936C}">
      <dgm:prSet/>
      <dgm:spPr/>
      <dgm:t>
        <a:bodyPr/>
        <a:lstStyle/>
        <a:p>
          <a:r>
            <a:rPr lang="en-US" dirty="0"/>
            <a:t>32 applicants (so far) from Crow communities: Most are Tribal; All live on or near the Reservation; Most are already working in schools  </a:t>
          </a:r>
        </a:p>
      </dgm:t>
    </dgm:pt>
    <dgm:pt modelId="{90CD6B24-7B76-41C0-B240-E560D4B94316}" type="parTrans" cxnId="{DFAEC208-29A5-49A1-B6E0-77B667B7D55E}">
      <dgm:prSet/>
      <dgm:spPr/>
      <dgm:t>
        <a:bodyPr/>
        <a:lstStyle/>
        <a:p>
          <a:endParaRPr lang="en-US"/>
        </a:p>
      </dgm:t>
    </dgm:pt>
    <dgm:pt modelId="{F27962B2-4649-4652-8945-14073EA009C9}" type="sibTrans" cxnId="{DFAEC208-29A5-49A1-B6E0-77B667B7D55E}">
      <dgm:prSet/>
      <dgm:spPr/>
      <dgm:t>
        <a:bodyPr/>
        <a:lstStyle/>
        <a:p>
          <a:endParaRPr lang="en-US"/>
        </a:p>
      </dgm:t>
    </dgm:pt>
    <dgm:pt modelId="{5F4D07AF-FA55-47A2-B9AE-8281D9B61CF6}">
      <dgm:prSet/>
      <dgm:spPr/>
      <dgm:t>
        <a:bodyPr/>
        <a:lstStyle/>
        <a:p>
          <a:r>
            <a:rPr lang="en-US" dirty="0"/>
            <a:t>Classes will begin January 2020</a:t>
          </a:r>
        </a:p>
      </dgm:t>
    </dgm:pt>
    <dgm:pt modelId="{B95A9E9C-C2BE-479C-8274-E91F6170A519}" type="parTrans" cxnId="{E90F91AA-2DDA-479A-86BD-D3E3A62696F3}">
      <dgm:prSet/>
      <dgm:spPr/>
      <dgm:t>
        <a:bodyPr/>
        <a:lstStyle/>
        <a:p>
          <a:endParaRPr lang="en-US"/>
        </a:p>
      </dgm:t>
    </dgm:pt>
    <dgm:pt modelId="{BF21E08B-0C57-47CD-BFAF-F758584FD26E}" type="sibTrans" cxnId="{E90F91AA-2DDA-479A-86BD-D3E3A62696F3}">
      <dgm:prSet/>
      <dgm:spPr/>
      <dgm:t>
        <a:bodyPr/>
        <a:lstStyle/>
        <a:p>
          <a:endParaRPr lang="en-US"/>
        </a:p>
      </dgm:t>
    </dgm:pt>
    <dgm:pt modelId="{C1FA51CB-E6A0-E04C-A612-C276D378BF75}">
      <dgm:prSet/>
      <dgm:spPr/>
      <dgm:t>
        <a:bodyPr/>
        <a:lstStyle/>
        <a:p>
          <a:r>
            <a:rPr lang="en-US" dirty="0"/>
            <a:t>Currently supported by private contributions through University Foundation</a:t>
          </a:r>
        </a:p>
      </dgm:t>
    </dgm:pt>
    <dgm:pt modelId="{F3DF4C69-73F9-9B44-8C0E-8DACF012494D}" type="parTrans" cxnId="{9F20A029-92A1-0349-9FEE-E6BC4CA4A8E9}">
      <dgm:prSet/>
      <dgm:spPr/>
      <dgm:t>
        <a:bodyPr/>
        <a:lstStyle/>
        <a:p>
          <a:endParaRPr lang="en-US"/>
        </a:p>
      </dgm:t>
    </dgm:pt>
    <dgm:pt modelId="{B7DC87C8-DA57-0446-9E96-3A7533DD240F}" type="sibTrans" cxnId="{9F20A029-92A1-0349-9FEE-E6BC4CA4A8E9}">
      <dgm:prSet/>
      <dgm:spPr/>
      <dgm:t>
        <a:bodyPr/>
        <a:lstStyle/>
        <a:p>
          <a:endParaRPr lang="en-US"/>
        </a:p>
      </dgm:t>
    </dgm:pt>
    <dgm:pt modelId="{06C20F07-0546-014A-BA95-2AB65C80913A}" type="pres">
      <dgm:prSet presAssocID="{6D5AF430-D17B-46F4-8B77-93E797057F8F}" presName="linear" presStyleCnt="0">
        <dgm:presLayoutVars>
          <dgm:dir/>
          <dgm:animLvl val="lvl"/>
          <dgm:resizeHandles val="exact"/>
        </dgm:presLayoutVars>
      </dgm:prSet>
      <dgm:spPr/>
    </dgm:pt>
    <dgm:pt modelId="{FA2C4E0B-6E1A-CE4A-BA62-5E5D1DE80DE9}" type="pres">
      <dgm:prSet presAssocID="{C9262EC4-6218-4652-ABD8-A24D7C8AAB5F}" presName="parentLin" presStyleCnt="0"/>
      <dgm:spPr/>
    </dgm:pt>
    <dgm:pt modelId="{5856253B-C4AF-1641-9C52-17851F2CDCAA}" type="pres">
      <dgm:prSet presAssocID="{C9262EC4-6218-4652-ABD8-A24D7C8AAB5F}" presName="parentLeftMargin" presStyleLbl="node1" presStyleIdx="0" presStyleCnt="2"/>
      <dgm:spPr/>
    </dgm:pt>
    <dgm:pt modelId="{E7585514-2C3F-6D43-AF11-4C8D9BEAEE29}" type="pres">
      <dgm:prSet presAssocID="{C9262EC4-6218-4652-ABD8-A24D7C8AAB5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E3BF737-C7D2-154F-96BF-70883A408485}" type="pres">
      <dgm:prSet presAssocID="{C9262EC4-6218-4652-ABD8-A24D7C8AAB5F}" presName="negativeSpace" presStyleCnt="0"/>
      <dgm:spPr/>
    </dgm:pt>
    <dgm:pt modelId="{AAAA2A3E-2047-394D-B16E-97D7A5EC1804}" type="pres">
      <dgm:prSet presAssocID="{C9262EC4-6218-4652-ABD8-A24D7C8AAB5F}" presName="childText" presStyleLbl="conFgAcc1" presStyleIdx="0" presStyleCnt="2">
        <dgm:presLayoutVars>
          <dgm:bulletEnabled val="1"/>
        </dgm:presLayoutVars>
      </dgm:prSet>
      <dgm:spPr/>
    </dgm:pt>
    <dgm:pt modelId="{4AEDBB26-4E89-AA45-AC07-0389F97F082F}" type="pres">
      <dgm:prSet presAssocID="{B444D659-9F04-4CF9-A4B5-4CAF7066CF1E}" presName="spaceBetweenRectangles" presStyleCnt="0"/>
      <dgm:spPr/>
    </dgm:pt>
    <dgm:pt modelId="{DD3FA8E2-C6F7-1F46-83DF-4DAF3CFD121D}" type="pres">
      <dgm:prSet presAssocID="{9268BD67-6565-4BB9-AF13-9F789962FD7A}" presName="parentLin" presStyleCnt="0"/>
      <dgm:spPr/>
    </dgm:pt>
    <dgm:pt modelId="{452022E4-6E3D-1B4E-8081-C10BB71AAAF5}" type="pres">
      <dgm:prSet presAssocID="{9268BD67-6565-4BB9-AF13-9F789962FD7A}" presName="parentLeftMargin" presStyleLbl="node1" presStyleIdx="0" presStyleCnt="2"/>
      <dgm:spPr/>
    </dgm:pt>
    <dgm:pt modelId="{DCE19B9E-1F28-5648-A506-6BDF47D99CE2}" type="pres">
      <dgm:prSet presAssocID="{9268BD67-6565-4BB9-AF13-9F789962FD7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5AC3F14-7D40-514B-B555-9CA74ECEB185}" type="pres">
      <dgm:prSet presAssocID="{9268BD67-6565-4BB9-AF13-9F789962FD7A}" presName="negativeSpace" presStyleCnt="0"/>
      <dgm:spPr/>
    </dgm:pt>
    <dgm:pt modelId="{41CC63EB-E1AB-1E40-94EB-84A00A1162E1}" type="pres">
      <dgm:prSet presAssocID="{9268BD67-6565-4BB9-AF13-9F789962FD7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FAEC208-29A5-49A1-B6E0-77B667B7D55E}" srcId="{9268BD67-6565-4BB9-AF13-9F789962FD7A}" destId="{9E4AC10F-B2AE-45B4-A395-82DF73FC936C}" srcOrd="1" destOrd="0" parTransId="{90CD6B24-7B76-41C0-B240-E560D4B94316}" sibTransId="{F27962B2-4649-4652-8945-14073EA009C9}"/>
    <dgm:cxn modelId="{A024A413-CA2F-4A00-BBAF-CC1E8F169F1A}" srcId="{6D5AF430-D17B-46F4-8B77-93E797057F8F}" destId="{9268BD67-6565-4BB9-AF13-9F789962FD7A}" srcOrd="1" destOrd="0" parTransId="{3B940426-0234-4F46-A61A-974D9CE97EFD}" sibTransId="{1DBF5692-3B5C-4088-A171-ED6515973610}"/>
    <dgm:cxn modelId="{6823C91A-F479-4AA3-83F3-D346FC56C839}" type="presOf" srcId="{6D5AF430-D17B-46F4-8B77-93E797057F8F}" destId="{06C20F07-0546-014A-BA95-2AB65C80913A}" srcOrd="0" destOrd="0" presId="urn:microsoft.com/office/officeart/2005/8/layout/list1"/>
    <dgm:cxn modelId="{9F20A029-92A1-0349-9FEE-E6BC4CA4A8E9}" srcId="{9268BD67-6565-4BB9-AF13-9F789962FD7A}" destId="{C1FA51CB-E6A0-E04C-A612-C276D378BF75}" srcOrd="3" destOrd="0" parTransId="{F3DF4C69-73F9-9B44-8C0E-8DACF012494D}" sibTransId="{B7DC87C8-DA57-0446-9E96-3A7533DD240F}"/>
    <dgm:cxn modelId="{9368DD30-DCE3-4264-A8AA-C1486A0A4666}" srcId="{C9262EC4-6218-4652-ABD8-A24D7C8AAB5F}" destId="{85637081-4DEC-4289-971D-702957E82A48}" srcOrd="1" destOrd="0" parTransId="{EA63F06E-7D2D-492A-A0B6-198FCC124E1D}" sibTransId="{26F53EBC-C868-458E-9C45-294B525D4F0C}"/>
    <dgm:cxn modelId="{9C245448-F3DC-42AD-8353-D99812A3131B}" type="presOf" srcId="{5F4D07AF-FA55-47A2-B9AE-8281D9B61CF6}" destId="{41CC63EB-E1AB-1E40-94EB-84A00A1162E1}" srcOrd="0" destOrd="2" presId="urn:microsoft.com/office/officeart/2005/8/layout/list1"/>
    <dgm:cxn modelId="{0AC2F569-0166-47C5-83F2-5FA85CB769EA}" type="presOf" srcId="{C9262EC4-6218-4652-ABD8-A24D7C8AAB5F}" destId="{5856253B-C4AF-1641-9C52-17851F2CDCAA}" srcOrd="0" destOrd="0" presId="urn:microsoft.com/office/officeart/2005/8/layout/list1"/>
    <dgm:cxn modelId="{A8588374-33F0-4467-AB2E-072B09C9BB0D}" type="presOf" srcId="{CAB2F941-7E83-4584-997A-1DD37D9FB931}" destId="{41CC63EB-E1AB-1E40-94EB-84A00A1162E1}" srcOrd="0" destOrd="0" presId="urn:microsoft.com/office/officeart/2005/8/layout/list1"/>
    <dgm:cxn modelId="{ED23BB77-36FD-498D-BD6B-77A5FE315BDC}" srcId="{6D5AF430-D17B-46F4-8B77-93E797057F8F}" destId="{C9262EC4-6218-4652-ABD8-A24D7C8AAB5F}" srcOrd="0" destOrd="0" parTransId="{AE46A715-3D18-49A3-AEB0-26FA5353F458}" sibTransId="{B444D659-9F04-4CF9-A4B5-4CAF7066CF1E}"/>
    <dgm:cxn modelId="{AF85547E-F5E7-4071-B3E1-28936F6E594B}" srcId="{C9262EC4-6218-4652-ABD8-A24D7C8AAB5F}" destId="{CC772D66-5370-4465-B35A-7FEC5DDD7490}" srcOrd="2" destOrd="0" parTransId="{81F15A6D-F7D5-4969-9F93-914EB6393019}" sibTransId="{C48B840B-1E98-43C7-AF04-5EA330785591}"/>
    <dgm:cxn modelId="{55A50396-D4A4-49B3-A5B1-422B2923B9E8}" type="presOf" srcId="{85637081-4DEC-4289-971D-702957E82A48}" destId="{AAAA2A3E-2047-394D-B16E-97D7A5EC1804}" srcOrd="0" destOrd="1" presId="urn:microsoft.com/office/officeart/2005/8/layout/list1"/>
    <dgm:cxn modelId="{4837CEA5-C7BA-4A7D-9C9F-842428F5F1E8}" type="presOf" srcId="{9268BD67-6565-4BB9-AF13-9F789962FD7A}" destId="{452022E4-6E3D-1B4E-8081-C10BB71AAAF5}" srcOrd="0" destOrd="0" presId="urn:microsoft.com/office/officeart/2005/8/layout/list1"/>
    <dgm:cxn modelId="{E90F91AA-2DDA-479A-86BD-D3E3A62696F3}" srcId="{9268BD67-6565-4BB9-AF13-9F789962FD7A}" destId="{5F4D07AF-FA55-47A2-B9AE-8281D9B61CF6}" srcOrd="2" destOrd="0" parTransId="{B95A9E9C-C2BE-479C-8274-E91F6170A519}" sibTransId="{BF21E08B-0C57-47CD-BFAF-F758584FD26E}"/>
    <dgm:cxn modelId="{4F63E8AE-F047-4D7D-9418-FA0A4E8B60F7}" type="presOf" srcId="{CC772D66-5370-4465-B35A-7FEC5DDD7490}" destId="{AAAA2A3E-2047-394D-B16E-97D7A5EC1804}" srcOrd="0" destOrd="2" presId="urn:microsoft.com/office/officeart/2005/8/layout/list1"/>
    <dgm:cxn modelId="{40B9BAB8-37E9-44DC-97F3-8D6F94EE92CE}" type="presOf" srcId="{C1FA51CB-E6A0-E04C-A612-C276D378BF75}" destId="{41CC63EB-E1AB-1E40-94EB-84A00A1162E1}" srcOrd="0" destOrd="3" presId="urn:microsoft.com/office/officeart/2005/8/layout/list1"/>
    <dgm:cxn modelId="{544FD7BA-CEB3-4FC6-86CF-9EB5680DF859}" srcId="{C9262EC4-6218-4652-ABD8-A24D7C8AAB5F}" destId="{E250A845-6952-426E-9187-6D76C9BF7D8B}" srcOrd="0" destOrd="0" parTransId="{BD324927-3893-4ED3-894F-D2D058DA3EE6}" sibTransId="{E121899C-9A13-4131-A8D2-333BAF4DFA21}"/>
    <dgm:cxn modelId="{CEE665C3-EC94-463F-A0CC-FA75AF044F30}" type="presOf" srcId="{9E4AC10F-B2AE-45B4-A395-82DF73FC936C}" destId="{41CC63EB-E1AB-1E40-94EB-84A00A1162E1}" srcOrd="0" destOrd="1" presId="urn:microsoft.com/office/officeart/2005/8/layout/list1"/>
    <dgm:cxn modelId="{5E2D1DD3-C497-490A-B2B7-6CEB2269C9C9}" type="presOf" srcId="{E250A845-6952-426E-9187-6D76C9BF7D8B}" destId="{AAAA2A3E-2047-394D-B16E-97D7A5EC1804}" srcOrd="0" destOrd="0" presId="urn:microsoft.com/office/officeart/2005/8/layout/list1"/>
    <dgm:cxn modelId="{BD05CFDF-E630-47B8-A766-892661366019}" type="presOf" srcId="{9268BD67-6565-4BB9-AF13-9F789962FD7A}" destId="{DCE19B9E-1F28-5648-A506-6BDF47D99CE2}" srcOrd="1" destOrd="0" presId="urn:microsoft.com/office/officeart/2005/8/layout/list1"/>
    <dgm:cxn modelId="{FE6B16E1-68AE-4363-87B9-6CFC7E0872BC}" srcId="{9268BD67-6565-4BB9-AF13-9F789962FD7A}" destId="{CAB2F941-7E83-4584-997A-1DD37D9FB931}" srcOrd="0" destOrd="0" parTransId="{034B0FA5-82D7-45F4-95FC-1C8AB88B5266}" sibTransId="{54399985-FED9-475D-9B9E-BEB4322E9A05}"/>
    <dgm:cxn modelId="{F0A01EFD-9C3E-472A-9AA7-BBAB3463C839}" type="presOf" srcId="{C9262EC4-6218-4652-ABD8-A24D7C8AAB5F}" destId="{E7585514-2C3F-6D43-AF11-4C8D9BEAEE29}" srcOrd="1" destOrd="0" presId="urn:microsoft.com/office/officeart/2005/8/layout/list1"/>
    <dgm:cxn modelId="{C31F7F90-52CB-4AC5-8325-BA6B3E61BB58}" type="presParOf" srcId="{06C20F07-0546-014A-BA95-2AB65C80913A}" destId="{FA2C4E0B-6E1A-CE4A-BA62-5E5D1DE80DE9}" srcOrd="0" destOrd="0" presId="urn:microsoft.com/office/officeart/2005/8/layout/list1"/>
    <dgm:cxn modelId="{C30A02CF-B922-4078-BF17-C112B615572D}" type="presParOf" srcId="{FA2C4E0B-6E1A-CE4A-BA62-5E5D1DE80DE9}" destId="{5856253B-C4AF-1641-9C52-17851F2CDCAA}" srcOrd="0" destOrd="0" presId="urn:microsoft.com/office/officeart/2005/8/layout/list1"/>
    <dgm:cxn modelId="{80E0F10D-93B5-497F-B38F-9F3A6AD8A3B3}" type="presParOf" srcId="{FA2C4E0B-6E1A-CE4A-BA62-5E5D1DE80DE9}" destId="{E7585514-2C3F-6D43-AF11-4C8D9BEAEE29}" srcOrd="1" destOrd="0" presId="urn:microsoft.com/office/officeart/2005/8/layout/list1"/>
    <dgm:cxn modelId="{AC297E47-6903-42BC-9C89-4ACFE386F49B}" type="presParOf" srcId="{06C20F07-0546-014A-BA95-2AB65C80913A}" destId="{7E3BF737-C7D2-154F-96BF-70883A408485}" srcOrd="1" destOrd="0" presId="urn:microsoft.com/office/officeart/2005/8/layout/list1"/>
    <dgm:cxn modelId="{D83BC2FD-C3E6-4DBD-8376-1867782FA013}" type="presParOf" srcId="{06C20F07-0546-014A-BA95-2AB65C80913A}" destId="{AAAA2A3E-2047-394D-B16E-97D7A5EC1804}" srcOrd="2" destOrd="0" presId="urn:microsoft.com/office/officeart/2005/8/layout/list1"/>
    <dgm:cxn modelId="{1A45B01F-6E2B-4E5A-8E16-833B2D86D9BF}" type="presParOf" srcId="{06C20F07-0546-014A-BA95-2AB65C80913A}" destId="{4AEDBB26-4E89-AA45-AC07-0389F97F082F}" srcOrd="3" destOrd="0" presId="urn:microsoft.com/office/officeart/2005/8/layout/list1"/>
    <dgm:cxn modelId="{F7146E51-E1F8-490B-9A97-8D0250D50A19}" type="presParOf" srcId="{06C20F07-0546-014A-BA95-2AB65C80913A}" destId="{DD3FA8E2-C6F7-1F46-83DF-4DAF3CFD121D}" srcOrd="4" destOrd="0" presId="urn:microsoft.com/office/officeart/2005/8/layout/list1"/>
    <dgm:cxn modelId="{BA70F57F-D2DD-4597-A7E6-51BA49265325}" type="presParOf" srcId="{DD3FA8E2-C6F7-1F46-83DF-4DAF3CFD121D}" destId="{452022E4-6E3D-1B4E-8081-C10BB71AAAF5}" srcOrd="0" destOrd="0" presId="urn:microsoft.com/office/officeart/2005/8/layout/list1"/>
    <dgm:cxn modelId="{EAF3BF22-EFCB-4996-84A2-D3A94D078C37}" type="presParOf" srcId="{DD3FA8E2-C6F7-1F46-83DF-4DAF3CFD121D}" destId="{DCE19B9E-1F28-5648-A506-6BDF47D99CE2}" srcOrd="1" destOrd="0" presId="urn:microsoft.com/office/officeart/2005/8/layout/list1"/>
    <dgm:cxn modelId="{85624E1F-D9EC-4D60-B15D-C72DCB6173DB}" type="presParOf" srcId="{06C20F07-0546-014A-BA95-2AB65C80913A}" destId="{C5AC3F14-7D40-514B-B555-9CA74ECEB185}" srcOrd="5" destOrd="0" presId="urn:microsoft.com/office/officeart/2005/8/layout/list1"/>
    <dgm:cxn modelId="{C62C8DBC-9F16-4A28-B96E-605A2DFC0B29}" type="presParOf" srcId="{06C20F07-0546-014A-BA95-2AB65C80913A}" destId="{41CC63EB-E1AB-1E40-94EB-84A00A1162E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5FAB7-9FBA-764D-A9D3-4BF47A3DB16E}">
      <dsp:nvSpPr>
        <dsp:cNvPr id="0" name=""/>
        <dsp:cNvSpPr/>
      </dsp:nvSpPr>
      <dsp:spPr>
        <a:xfrm>
          <a:off x="0" y="363848"/>
          <a:ext cx="4686300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709" tIns="458216" rIns="363709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Early Childhood BA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Pre-K3 BS</a:t>
          </a:r>
        </a:p>
      </dsp:txBody>
      <dsp:txXfrm>
        <a:off x="0" y="363848"/>
        <a:ext cx="4686300" cy="1247400"/>
      </dsp:txXfrm>
    </dsp:sp>
    <dsp:sp modelId="{17C04BD0-EB55-1C42-8B07-F3B5F10B246B}">
      <dsp:nvSpPr>
        <dsp:cNvPr id="0" name=""/>
        <dsp:cNvSpPr/>
      </dsp:nvSpPr>
      <dsp:spPr>
        <a:xfrm>
          <a:off x="234315" y="39128"/>
          <a:ext cx="3280410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992" tIns="0" rIns="123992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Degrees</a:t>
          </a:r>
        </a:p>
      </dsp:txBody>
      <dsp:txXfrm>
        <a:off x="266018" y="70831"/>
        <a:ext cx="3217004" cy="586034"/>
      </dsp:txXfrm>
    </dsp:sp>
    <dsp:sp modelId="{DD533095-AC91-3241-B18E-8FA491251093}">
      <dsp:nvSpPr>
        <dsp:cNvPr id="0" name=""/>
        <dsp:cNvSpPr/>
      </dsp:nvSpPr>
      <dsp:spPr>
        <a:xfrm>
          <a:off x="0" y="2054768"/>
          <a:ext cx="4686300" cy="2148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2">
              <a:hueOff val="1907789"/>
              <a:satOff val="-43528"/>
              <a:lumOff val="16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709" tIns="458216" rIns="363709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Special Education Endorsement (29 credits)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Health and Human Performance (29 credits)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Business Education (in progress)</a:t>
          </a:r>
        </a:p>
      </dsp:txBody>
      <dsp:txXfrm>
        <a:off x="0" y="2054768"/>
        <a:ext cx="4686300" cy="2148300"/>
      </dsp:txXfrm>
    </dsp:sp>
    <dsp:sp modelId="{8B9186A5-D706-3747-93E6-1FE6636C5964}">
      <dsp:nvSpPr>
        <dsp:cNvPr id="0" name=""/>
        <dsp:cNvSpPr/>
      </dsp:nvSpPr>
      <dsp:spPr>
        <a:xfrm>
          <a:off x="234315" y="1730048"/>
          <a:ext cx="3280410" cy="649440"/>
        </a:xfrm>
        <a:prstGeom prst="round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992" tIns="0" rIns="123992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Endorsements</a:t>
          </a:r>
        </a:p>
      </dsp:txBody>
      <dsp:txXfrm>
        <a:off x="266018" y="1761751"/>
        <a:ext cx="3217004" cy="586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9CBEE7-D843-804A-8CFF-C12C8426B44A}">
      <dsp:nvSpPr>
        <dsp:cNvPr id="0" name=""/>
        <dsp:cNvSpPr/>
      </dsp:nvSpPr>
      <dsp:spPr>
        <a:xfrm>
          <a:off x="0" y="1335513"/>
          <a:ext cx="4686300" cy="92378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Large Majority are Provisionally Certified (Class 5)</a:t>
          </a:r>
        </a:p>
      </dsp:txBody>
      <dsp:txXfrm>
        <a:off x="45095" y="1380608"/>
        <a:ext cx="4596110" cy="833593"/>
      </dsp:txXfrm>
    </dsp:sp>
    <dsp:sp modelId="{5E608F19-8BBE-464C-8AD3-7255EA9ACF11}">
      <dsp:nvSpPr>
        <dsp:cNvPr id="0" name=""/>
        <dsp:cNvSpPr/>
      </dsp:nvSpPr>
      <dsp:spPr>
        <a:xfrm>
          <a:off x="0" y="547585"/>
          <a:ext cx="4686300" cy="167521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i="1" kern="1200" dirty="0">
              <a:highlight>
                <a:srgbClr val="800000"/>
              </a:highlight>
            </a:rPr>
            <a:t>Approximately 150 candidates across programs (including </a:t>
          </a:r>
          <a:r>
            <a:rPr lang="en-US" sz="2800" i="1" kern="1200" dirty="0" err="1">
              <a:highlight>
                <a:srgbClr val="800000"/>
              </a:highlight>
            </a:rPr>
            <a:t>SpEd</a:t>
          </a:r>
          <a:r>
            <a:rPr lang="en-US" sz="2800" i="1" kern="1200" dirty="0">
              <a:highlight>
                <a:srgbClr val="800000"/>
              </a:highlight>
            </a:rPr>
            <a:t>, PK3 &amp; Sec Ed)</a:t>
          </a:r>
          <a:endParaRPr lang="en-US" sz="2800" kern="1200" dirty="0">
            <a:highlight>
              <a:srgbClr val="800000"/>
            </a:highlight>
          </a:endParaRPr>
        </a:p>
      </dsp:txBody>
      <dsp:txXfrm>
        <a:off x="81777" y="629362"/>
        <a:ext cx="4522746" cy="1511657"/>
      </dsp:txXfrm>
    </dsp:sp>
    <dsp:sp modelId="{76C89B60-F806-AB46-8632-1781ABD7DD1E}">
      <dsp:nvSpPr>
        <dsp:cNvPr id="0" name=""/>
        <dsp:cNvSpPr/>
      </dsp:nvSpPr>
      <dsp:spPr>
        <a:xfrm>
          <a:off x="0" y="2609386"/>
          <a:ext cx="4686300" cy="1454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790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Art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Business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Biology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 err="1"/>
            <a:t>Broadfield</a:t>
          </a:r>
          <a:r>
            <a:rPr lang="en-US" sz="2000" kern="1200" dirty="0"/>
            <a:t> Science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Earth Science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English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Health &amp; Human Performance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Mathematics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Modern History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Music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Social Studies</a:t>
          </a:r>
        </a:p>
      </dsp:txBody>
      <dsp:txXfrm>
        <a:off x="0" y="2609386"/>
        <a:ext cx="4686300" cy="1454217"/>
      </dsp:txXfrm>
    </dsp:sp>
    <dsp:sp modelId="{A62CE314-10A8-3D4E-9102-8D52ACA38E61}">
      <dsp:nvSpPr>
        <dsp:cNvPr id="0" name=""/>
        <dsp:cNvSpPr/>
      </dsp:nvSpPr>
      <dsp:spPr>
        <a:xfrm>
          <a:off x="0" y="4067974"/>
          <a:ext cx="4686300" cy="69889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i="1" kern="1200" dirty="0"/>
            <a:t>29 Credits: Does not include content area coursework</a:t>
          </a:r>
          <a:endParaRPr lang="en-US" sz="500" kern="1200" dirty="0"/>
        </a:p>
      </dsp:txBody>
      <dsp:txXfrm>
        <a:off x="34117" y="4102091"/>
        <a:ext cx="4618066" cy="6306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AA2A3E-2047-394D-B16E-97D7A5EC1804}">
      <dsp:nvSpPr>
        <dsp:cNvPr id="0" name=""/>
        <dsp:cNvSpPr/>
      </dsp:nvSpPr>
      <dsp:spPr>
        <a:xfrm>
          <a:off x="0" y="336516"/>
          <a:ext cx="4686300" cy="184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709" tIns="312420" rIns="363709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Since 2017 completed 32 Tribal Teachers: 100% were hired by Tribal Schools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42 new (since Spring 2019) Tribal candidates in El Ed/Sec Ed/</a:t>
          </a:r>
          <a:r>
            <a:rPr lang="en-US" sz="1500" kern="1200" dirty="0" err="1"/>
            <a:t>Sp</a:t>
          </a:r>
          <a:r>
            <a:rPr lang="en-US" sz="1500" kern="1200" dirty="0"/>
            <a:t> Ed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Impact: In one BF school, 12/26 GYO teachers; in another BF school, 11/21 GYO Teachers; Retention rate is 97%</a:t>
          </a:r>
        </a:p>
      </dsp:txBody>
      <dsp:txXfrm>
        <a:off x="0" y="336516"/>
        <a:ext cx="4686300" cy="1842750"/>
      </dsp:txXfrm>
    </dsp:sp>
    <dsp:sp modelId="{E7585514-2C3F-6D43-AF11-4C8D9BEAEE29}">
      <dsp:nvSpPr>
        <dsp:cNvPr id="0" name=""/>
        <dsp:cNvSpPr/>
      </dsp:nvSpPr>
      <dsp:spPr>
        <a:xfrm>
          <a:off x="234315" y="115116"/>
          <a:ext cx="3280410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992" tIns="0" rIns="12399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UMW-Blackfeet Community College</a:t>
          </a:r>
        </a:p>
      </dsp:txBody>
      <dsp:txXfrm>
        <a:off x="255931" y="136732"/>
        <a:ext cx="3237178" cy="399568"/>
      </dsp:txXfrm>
    </dsp:sp>
    <dsp:sp modelId="{41CC63EB-E1AB-1E40-94EB-84A00A1162E1}">
      <dsp:nvSpPr>
        <dsp:cNvPr id="0" name=""/>
        <dsp:cNvSpPr/>
      </dsp:nvSpPr>
      <dsp:spPr>
        <a:xfrm>
          <a:off x="0" y="2481666"/>
          <a:ext cx="4686300" cy="189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709" tIns="312420" rIns="363709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Began partnership planning in Sept 2019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32 applicants (so far) from Crow communities: Most are Tribal; All live on or near the Reservation; Most are already working in schools 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Classes will begin January 2020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Currently supported by private contributions through University Foundation</a:t>
          </a:r>
        </a:p>
      </dsp:txBody>
      <dsp:txXfrm>
        <a:off x="0" y="2481666"/>
        <a:ext cx="4686300" cy="1890000"/>
      </dsp:txXfrm>
    </dsp:sp>
    <dsp:sp modelId="{DCE19B9E-1F28-5648-A506-6BDF47D99CE2}">
      <dsp:nvSpPr>
        <dsp:cNvPr id="0" name=""/>
        <dsp:cNvSpPr/>
      </dsp:nvSpPr>
      <dsp:spPr>
        <a:xfrm>
          <a:off x="234315" y="2260266"/>
          <a:ext cx="3280410" cy="442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992" tIns="0" rIns="12399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UMW-Little Big Horn College</a:t>
          </a:r>
        </a:p>
      </dsp:txBody>
      <dsp:txXfrm>
        <a:off x="255931" y="2281882"/>
        <a:ext cx="3237178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</cdr:x>
      <cdr:y>0.6129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19200" y="172331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0.406</cdr:x>
      <cdr:y>0.52968</cdr:y>
    </cdr:from>
    <cdr:to>
      <cdr:x>0.886</cdr:x>
      <cdr:y>0.91677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73430" y="12512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3200" b="1" dirty="0"/>
            <a:t>47%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0.26</cdr:x>
      <cdr:y>0.33804</cdr:y>
    </cdr:from>
    <cdr:to>
      <cdr:x>0.74</cdr:x>
      <cdr:y>0.63072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95300" y="105609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3200" b="1" dirty="0"/>
            <a:t>35%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1963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1963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B1160145-4962-4D5E-B6EB-AC4734540640}" type="datetimeFigureOut">
              <a:rPr lang="en-US" smtClean="0"/>
              <a:t>11/18/2019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387851"/>
            <a:ext cx="5607050" cy="4156075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525"/>
            <a:ext cx="3038475" cy="461963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772525"/>
            <a:ext cx="3038475" cy="461963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9ECF1946-1373-4031-98AE-D12862FBDF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939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F1946-1373-4031-98AE-D12862FBDFC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802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F1946-1373-4031-98AE-D12862FBDFC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912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introduce myself very quickly and move to the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4156E-44EF-2848-B56F-F39AEAF84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09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play this 30-second video and then move to the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4156E-44EF-2848-B56F-F39AEAF84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69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say ”we did it” – accomplished our goal of launching the MAT and quickly discuss several initiatives that have gotten us to this point. I will have this on a color handout for the BOR with my email address for follow-up.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4156E-44EF-2848-B56F-F39AEAF84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78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give a very brief overview of what the grant will do and what we hope to accomplish. Here is where I will share that we are pleased to be part of the solution to ensuring that every Montana child has a highly effective teacher, and that only by working together can we accomplish this goal.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4156E-44EF-2848-B56F-F39AEAF84D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75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DBFC-AF0E-49CE-B262-FD78C880F3B1}" type="datetime1">
              <a:rPr lang="en-US" smtClean="0"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2F3B-808E-4C3F-B722-481FC4110E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2119-EBB8-4F37-8D32-B8CF3EA0B64A}" type="datetime1">
              <a:rPr lang="en-US" smtClean="0"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2F3B-808E-4C3F-B722-481FC4110E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80179-40BD-4ED2-94C2-5D8CE3EF92BE}" type="datetime1">
              <a:rPr lang="en-US" smtClean="0"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2F3B-808E-4C3F-B722-481FC4110E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8838008" y="1189204"/>
            <a:ext cx="305991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685" y="1143294"/>
            <a:ext cx="527577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5775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6685" y="5537926"/>
            <a:ext cx="527577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1500" b="0" i="1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6685" y="6314441"/>
            <a:ext cx="1197467" cy="365125"/>
          </a:xfrm>
        </p:spPr>
        <p:txBody>
          <a:bodyPr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D13CDDAD-0386-5D42-8EE9-EB6D782BB492}" type="datetimeFigureOut">
              <a:rPr lang="en-US" smtClean="0">
                <a:solidFill>
                  <a:srgbClr val="E9E5DC"/>
                </a:solidFill>
              </a:rPr>
              <a:pPr/>
              <a:t>11/18/2019</a:t>
            </a:fld>
            <a:endParaRPr lang="en-US">
              <a:solidFill>
                <a:srgbClr val="E9E5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50444" y="6314441"/>
            <a:ext cx="3842012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9E5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8008" y="1416217"/>
            <a:ext cx="305991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C865F2BC-7165-AB4D-AAB6-A8CA7F723EBB}" type="slidenum">
              <a:rPr lang="en-US" smtClean="0">
                <a:solidFill>
                  <a:srgbClr val="696464"/>
                </a:solidFill>
              </a:rPr>
              <a:pPr/>
              <a:t>‹#›</a:t>
            </a:fld>
            <a:endParaRPr lang="en-US">
              <a:solidFill>
                <a:srgbClr val="696464"/>
              </a:solidFill>
            </a:endParaRPr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498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DDAD-0386-5D42-8EE9-EB6D782BB492}" type="datetimeFigureOut">
              <a:rPr lang="en-US" smtClean="0">
                <a:solidFill>
                  <a:prstClr val="white">
                    <a:lumMod val="85000"/>
                    <a:lumOff val="15000"/>
                  </a:prstClr>
                </a:solidFill>
              </a:rPr>
              <a:pPr/>
              <a:t>11/18/2019</a:t>
            </a:fld>
            <a:endParaRPr lang="en-US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F2BC-7165-AB4D-AAB6-A8CA7F723EBB}" type="slidenum">
              <a:rPr lang="en-US" smtClean="0">
                <a:solidFill>
                  <a:srgbClr val="696464"/>
                </a:solidFill>
              </a:rPr>
              <a:pPr/>
              <a:t>‹#›</a:t>
            </a:fld>
            <a:endParaRPr lang="en-US"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77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8838008" y="1393748"/>
            <a:ext cx="305991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755" y="2571723"/>
            <a:ext cx="6222491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5775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0755" y="1393748"/>
            <a:ext cx="6301072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15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7216" y="6314440"/>
            <a:ext cx="1197467" cy="365125"/>
          </a:xfrm>
        </p:spPr>
        <p:txBody>
          <a:bodyPr/>
          <a:lstStyle>
            <a:lvl1pPr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D13CDDAD-0386-5D42-8EE9-EB6D782BB492}" type="datetimeFigureOut">
              <a:rPr lang="en-US" smtClean="0">
                <a:solidFill>
                  <a:prstClr val="white">
                    <a:lumMod val="85000"/>
                    <a:lumOff val="15000"/>
                  </a:prstClr>
                </a:solidFill>
              </a:rPr>
              <a:pPr/>
              <a:t>11/18/2019</a:t>
            </a:fld>
            <a:endParaRPr lang="en-US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60755" y="6314441"/>
            <a:ext cx="4860170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8008" y="1620761"/>
            <a:ext cx="305991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865F2BC-7165-AB4D-AAB6-A8CA7F723EBB}" type="slidenum">
              <a:rPr lang="en-US" smtClean="0">
                <a:solidFill>
                  <a:srgbClr val="696464"/>
                </a:solidFill>
              </a:rPr>
              <a:pPr/>
              <a:t>‹#›</a:t>
            </a:fld>
            <a:endParaRPr lang="en-US">
              <a:solidFill>
                <a:srgbClr val="696464"/>
              </a:solidFill>
            </a:endParaRPr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169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0" y="540628"/>
            <a:ext cx="4686300" cy="2488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3712467"/>
            <a:ext cx="4686300" cy="2482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DDAD-0386-5D42-8EE9-EB6D782BB492}" type="datetimeFigureOut">
              <a:rPr lang="en-US" smtClean="0">
                <a:solidFill>
                  <a:prstClr val="white">
                    <a:lumMod val="85000"/>
                    <a:lumOff val="15000"/>
                  </a:prstClr>
                </a:solidFill>
              </a:rPr>
              <a:pPr/>
              <a:t>11/18/2019</a:t>
            </a:fld>
            <a:endParaRPr lang="en-US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F2BC-7165-AB4D-AAB6-A8CA7F723EBB}" type="slidenum">
              <a:rPr lang="en-US" smtClean="0">
                <a:solidFill>
                  <a:srgbClr val="696464"/>
                </a:solidFill>
              </a:rPr>
              <a:pPr/>
              <a:t>‹#›</a:t>
            </a:fld>
            <a:endParaRPr lang="en-US"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187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7784"/>
            <a:ext cx="2873502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58065"/>
            <a:ext cx="4684014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18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1526671"/>
            <a:ext cx="4684014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6200" y="3700826"/>
            <a:ext cx="4686300" cy="914400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6200" y="4669432"/>
            <a:ext cx="4684014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DDAD-0386-5D42-8EE9-EB6D782BB492}" type="datetimeFigureOut">
              <a:rPr lang="en-US" smtClean="0">
                <a:solidFill>
                  <a:prstClr val="white">
                    <a:lumMod val="85000"/>
                    <a:lumOff val="15000"/>
                  </a:prstClr>
                </a:solidFill>
              </a:rPr>
              <a:pPr/>
              <a:t>11/18/2019</a:t>
            </a:fld>
            <a:endParaRPr lang="en-US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F2BC-7165-AB4D-AAB6-A8CA7F723EBB}" type="slidenum">
              <a:rPr lang="en-US" smtClean="0">
                <a:solidFill>
                  <a:srgbClr val="696464"/>
                </a:solidFill>
              </a:rPr>
              <a:pPr/>
              <a:t>‹#›</a:t>
            </a:fld>
            <a:endParaRPr lang="en-US"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929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DDAD-0386-5D42-8EE9-EB6D782BB492}" type="datetimeFigureOut">
              <a:rPr lang="en-US" smtClean="0">
                <a:solidFill>
                  <a:prstClr val="white">
                    <a:lumMod val="85000"/>
                    <a:lumOff val="15000"/>
                  </a:prstClr>
                </a:solidFill>
              </a:rPr>
              <a:pPr/>
              <a:t>11/18/2019</a:t>
            </a:fld>
            <a:endParaRPr lang="en-US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F2BC-7165-AB4D-AAB6-A8CA7F723EBB}" type="slidenum">
              <a:rPr lang="en-US" smtClean="0">
                <a:solidFill>
                  <a:srgbClr val="696464"/>
                </a:solidFill>
              </a:rPr>
              <a:pPr/>
              <a:t>‹#›</a:t>
            </a:fld>
            <a:endParaRPr lang="en-US"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310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DDAD-0386-5D42-8EE9-EB6D782BB492}" type="datetimeFigureOut">
              <a:rPr lang="en-US" smtClean="0">
                <a:solidFill>
                  <a:prstClr val="white">
                    <a:lumMod val="85000"/>
                    <a:lumOff val="15000"/>
                  </a:prstClr>
                </a:solidFill>
              </a:rPr>
              <a:pPr/>
              <a:t>11/18/2019</a:t>
            </a:fld>
            <a:endParaRPr lang="en-US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F2BC-7165-AB4D-AAB6-A8CA7F723EBB}" type="slidenum">
              <a:rPr lang="en-US" smtClean="0">
                <a:solidFill>
                  <a:srgbClr val="696464"/>
                </a:solidFill>
              </a:rPr>
              <a:pPr/>
              <a:t>‹#›</a:t>
            </a:fld>
            <a:endParaRPr lang="en-US"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44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5479"/>
            <a:ext cx="2879082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564147"/>
            <a:ext cx="4686300" cy="5622644"/>
          </a:xfrm>
        </p:spPr>
        <p:txBody>
          <a:bodyPr/>
          <a:lstStyle>
            <a:lvl1pPr>
              <a:lnSpc>
                <a:spcPct val="112000"/>
              </a:lnSpc>
              <a:defRPr sz="1500"/>
            </a:lvl1pPr>
            <a:lvl2pPr>
              <a:lnSpc>
                <a:spcPct val="112000"/>
              </a:lnSpc>
              <a:defRPr sz="135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050"/>
            </a:lvl4pPr>
            <a:lvl5pPr>
              <a:lnSpc>
                <a:spcPct val="112000"/>
              </a:lnSpc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2621513"/>
            <a:ext cx="2879082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DDAD-0386-5D42-8EE9-EB6D782BB492}" type="datetimeFigureOut">
              <a:rPr lang="en-US" smtClean="0">
                <a:solidFill>
                  <a:prstClr val="white">
                    <a:lumMod val="85000"/>
                    <a:lumOff val="15000"/>
                  </a:prstClr>
                </a:solidFill>
              </a:rPr>
              <a:pPr/>
              <a:t>11/18/2019</a:t>
            </a:fld>
            <a:endParaRPr lang="en-US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F2BC-7165-AB4D-AAB6-A8CA7F723EBB}" type="slidenum">
              <a:rPr lang="en-US" smtClean="0">
                <a:solidFill>
                  <a:srgbClr val="696464"/>
                </a:solidFill>
              </a:rPr>
              <a:pPr/>
              <a:t>‹#›</a:t>
            </a:fld>
            <a:endParaRPr lang="en-US"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747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67D9-583A-4F83-95DF-3537B5DD92F4}" type="datetime1">
              <a:rPr lang="en-US" smtClean="0"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2F3B-808E-4C3F-B722-481FC4110E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214" y="557262"/>
            <a:ext cx="288036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43350" y="1"/>
            <a:ext cx="4629150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9214" y="2621512"/>
            <a:ext cx="288036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DDAD-0386-5D42-8EE9-EB6D782BB492}" type="datetimeFigureOut">
              <a:rPr lang="en-US" smtClean="0">
                <a:solidFill>
                  <a:prstClr val="white">
                    <a:lumMod val="85000"/>
                    <a:lumOff val="15000"/>
                  </a:prstClr>
                </a:solidFill>
              </a:rPr>
              <a:pPr/>
              <a:t>11/18/2019</a:t>
            </a:fld>
            <a:endParaRPr lang="en-US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F2BC-7165-AB4D-AAB6-A8CA7F723EBB}" type="slidenum">
              <a:rPr lang="en-US" smtClean="0">
                <a:solidFill>
                  <a:srgbClr val="696464"/>
                </a:solidFill>
              </a:rPr>
              <a:pPr/>
              <a:t>‹#›</a:t>
            </a:fld>
            <a:endParaRPr lang="en-US"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00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0" y="640080"/>
            <a:ext cx="4686299" cy="55841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DDAD-0386-5D42-8EE9-EB6D782BB492}" type="datetimeFigureOut">
              <a:rPr lang="en-US" smtClean="0">
                <a:solidFill>
                  <a:prstClr val="white">
                    <a:lumMod val="85000"/>
                    <a:lumOff val="15000"/>
                  </a:prstClr>
                </a:solidFill>
              </a:rPr>
              <a:pPr/>
              <a:t>11/18/2019</a:t>
            </a:fld>
            <a:endParaRPr lang="en-US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5F2BC-7165-AB4D-AAB6-A8CA7F723EBB}" type="slidenum">
              <a:rPr lang="en-US" smtClean="0">
                <a:solidFill>
                  <a:srgbClr val="696464"/>
                </a:solidFill>
              </a:rPr>
              <a:pPr/>
              <a:t>‹#›</a:t>
            </a:fld>
            <a:endParaRPr lang="en-US"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2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8838008" y="5380580"/>
            <a:ext cx="305991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93074" y="642931"/>
            <a:ext cx="1835003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42933"/>
            <a:ext cx="5303009" cy="46781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02140" y="5927132"/>
            <a:ext cx="2861142" cy="365125"/>
          </a:xfrm>
        </p:spPr>
        <p:txBody>
          <a:bodyPr/>
          <a:lstStyle/>
          <a:p>
            <a:fld id="{D13CDDAD-0386-5D42-8EE9-EB6D782BB492}" type="datetimeFigureOut">
              <a:rPr lang="en-US" smtClean="0">
                <a:solidFill>
                  <a:prstClr val="white">
                    <a:lumMod val="85000"/>
                    <a:lumOff val="15000"/>
                  </a:prstClr>
                </a:solidFill>
              </a:rPr>
              <a:pPr/>
              <a:t>11/18/2019</a:t>
            </a:fld>
            <a:endParaRPr lang="en-US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02140" y="6315950"/>
            <a:ext cx="2861142" cy="365125"/>
          </a:xfrm>
        </p:spPr>
        <p:txBody>
          <a:bodyPr/>
          <a:lstStyle/>
          <a:p>
            <a:endParaRPr lang="en-US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8008" y="5607593"/>
            <a:ext cx="305991" cy="365125"/>
          </a:xfrm>
        </p:spPr>
        <p:txBody>
          <a:bodyPr/>
          <a:lstStyle/>
          <a:p>
            <a:fld id="{C865F2BC-7165-AB4D-AAB6-A8CA7F723EBB}" type="slidenum">
              <a:rPr lang="en-US" smtClean="0">
                <a:solidFill>
                  <a:srgbClr val="696464"/>
                </a:solidFill>
              </a:rPr>
              <a:pPr/>
              <a:t>‹#›</a:t>
            </a:fld>
            <a:endParaRPr lang="en-US">
              <a:solidFill>
                <a:srgbClr val="696464"/>
              </a:solidFill>
            </a:endParaRPr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1" y="6199730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591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5EBF5-C39E-4D80-8CAE-22A42DF111BD}" type="datetime1">
              <a:rPr lang="en-US" smtClean="0"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2F3B-808E-4C3F-B722-481FC4110E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B9B3C-945D-47D5-AC5A-011F72D65FAC}" type="datetime1">
              <a:rPr lang="en-US" smtClean="0"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2F3B-808E-4C3F-B722-481FC4110E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2DA7-670C-4660-9844-A71091CD9C45}" type="datetime1">
              <a:rPr lang="en-US" smtClean="0"/>
              <a:t>11/18/2019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2F3B-808E-4C3F-B722-481FC4110E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25180-D605-447E-B711-0CEB6410F933}" type="datetime1">
              <a:rPr lang="en-US" smtClean="0"/>
              <a:t>11/18/2019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2F3B-808E-4C3F-B722-481FC4110E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E0FD-B6B9-4BA4-B16C-1F8B2B157B77}" type="datetime1">
              <a:rPr lang="en-US" smtClean="0"/>
              <a:t>11/18/2019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2133600" cy="365125"/>
          </a:xfrm>
        </p:spPr>
        <p:txBody>
          <a:bodyPr/>
          <a:lstStyle>
            <a:lvl1pPr>
              <a:defRPr sz="1600"/>
            </a:lvl1pPr>
          </a:lstStyle>
          <a:p>
            <a:fld id="{44F72F3B-808E-4C3F-B722-481FC4110E4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76200"/>
            <a:ext cx="84486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569B6-B689-4C7F-82FA-9E6D8D53C953}" type="datetime1">
              <a:rPr lang="en-US" smtClean="0"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2F3B-808E-4C3F-B722-481FC4110E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B2B6-C928-45BF-BBFA-4524BC9476D6}" type="datetime1">
              <a:rPr lang="en-US" smtClean="0"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2F3B-808E-4C3F-B722-481FC4110E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7316C-CA36-4193-A478-3AB99EEBEB57}" type="datetime1">
              <a:rPr lang="en-US" smtClean="0"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72F3B-808E-4C3F-B722-481FC4110E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8838008" y="5380580"/>
            <a:ext cx="305991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559678"/>
            <a:ext cx="2875430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69066"/>
            <a:ext cx="4686299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D13CDDAD-0386-5D42-8EE9-EB6D782BB492}" type="datetimeFigureOut">
              <a:rPr lang="en-US" smtClean="0">
                <a:solidFill>
                  <a:prstClr val="white">
                    <a:lumMod val="85000"/>
                    <a:lumOff val="15000"/>
                  </a:prstClr>
                </a:solidFill>
              </a:rPr>
              <a:pPr/>
              <a:t>11/18/2019</a:t>
            </a:fld>
            <a:endParaRPr lang="en-US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9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US">
              <a:solidFill>
                <a:prstClr val="white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38008" y="5607593"/>
            <a:ext cx="305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C865F2BC-7165-AB4D-AAB6-A8CA7F723EBB}" type="slidenum">
              <a:rPr lang="en-US" smtClean="0">
                <a:solidFill>
                  <a:srgbClr val="696464"/>
                </a:solidFill>
              </a:rPr>
              <a:pPr/>
              <a:t>‹#›</a:t>
            </a:fld>
            <a:endParaRPr lang="en-US">
              <a:solidFill>
                <a:srgbClr val="696464"/>
              </a:solidFill>
            </a:endParaRPr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337185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1076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75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12598" indent="-212598" algn="l" defTabSz="685800" rtl="0" eaLnBrk="1" latinLnBrk="0" hangingPunct="1">
        <a:lnSpc>
          <a:spcPct val="112000"/>
        </a:lnSpc>
        <a:spcBef>
          <a:spcPts val="675"/>
        </a:spcBef>
        <a:buFont typeface="Arial" panose="020B0604020202020204" pitchFamily="34" charset="0"/>
        <a:buChar char="•"/>
        <a:defRPr sz="15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12598" indent="-212598" algn="l" defTabSz="685800" rtl="0" eaLnBrk="1" latinLnBrk="0" hangingPunct="1">
        <a:lnSpc>
          <a:spcPct val="112000"/>
        </a:lnSpc>
        <a:spcBef>
          <a:spcPts val="675"/>
        </a:spcBef>
        <a:buFont typeface="Corbel" panose="020B0503020204020204" pitchFamily="34" charset="0"/>
        <a:buChar char="–"/>
        <a:defRPr sz="135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212598" indent="-212598" algn="l" defTabSz="685800" rtl="0" eaLnBrk="1" latinLnBrk="0" hangingPunct="1">
        <a:lnSpc>
          <a:spcPct val="112000"/>
        </a:lnSpc>
        <a:spcBef>
          <a:spcPts val="675"/>
        </a:spcBef>
        <a:buFont typeface="Arial" panose="020B0604020202020204" pitchFamily="34" charset="0"/>
        <a:buChar char="•"/>
        <a:defRPr sz="12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212598" indent="-212598" algn="l" defTabSz="685800" rtl="0" eaLnBrk="1" latinLnBrk="0" hangingPunct="1">
        <a:lnSpc>
          <a:spcPct val="112000"/>
        </a:lnSpc>
        <a:spcBef>
          <a:spcPts val="675"/>
        </a:spcBef>
        <a:buFont typeface="Corbel" panose="020B0503020204020204" pitchFamily="34" charset="0"/>
        <a:buChar char="–"/>
        <a:defRPr sz="105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12598" indent="-212598" algn="l" defTabSz="685800" rtl="0" eaLnBrk="1" latinLnBrk="0" hangingPunct="1">
        <a:lnSpc>
          <a:spcPct val="112000"/>
        </a:lnSpc>
        <a:spcBef>
          <a:spcPts val="675"/>
        </a:spcBef>
        <a:buFont typeface="Arial" panose="020B0604020202020204" pitchFamily="34" charset="0"/>
        <a:buChar char="•"/>
        <a:defRPr sz="105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2598" indent="-212598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12598" indent="-212598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05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12598" indent="-212598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12598" indent="-212598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05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amclean@montana.edu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lmi.mt.gov/Portals/193/Publications/LMIPubs/Special%20Reports%20and%20Studies/StateCollegeReport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17/04/relationships/track" Target="../media/track1.vtt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057400"/>
            <a:ext cx="7315200" cy="1470025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Montana University System </a:t>
            </a:r>
            <a:br>
              <a:rPr lang="en-US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Rural Educator </a:t>
            </a:r>
            <a:br>
              <a:rPr lang="en-US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Recruitment and Retention Task Force </a:t>
            </a:r>
            <a:b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1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880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52400"/>
            <a:ext cx="9144000" cy="609600"/>
            <a:chOff x="0" y="304800"/>
            <a:chExt cx="9144000" cy="609600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b="11111"/>
            <a:stretch>
              <a:fillRect/>
            </a:stretch>
          </p:blipFill>
          <p:spPr bwMode="auto">
            <a:xfrm>
              <a:off x="2286000" y="304800"/>
              <a:ext cx="68580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b="4478"/>
            <a:stretch>
              <a:fillRect/>
            </a:stretch>
          </p:blipFill>
          <p:spPr bwMode="auto">
            <a:xfrm>
              <a:off x="0" y="304800"/>
              <a:ext cx="2390775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1981200" y="58674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 of the Commissioner of Higher Education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3810000"/>
            <a:ext cx="5471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Dr. Ann Ewbank-Montana State University</a:t>
            </a:r>
          </a:p>
          <a:p>
            <a:pPr algn="ctr"/>
            <a:r>
              <a:rPr lang="en-US" sz="1600" dirty="0"/>
              <a:t>Dr. Vikki Howard-University of Montana Western</a:t>
            </a:r>
          </a:p>
          <a:p>
            <a:pPr algn="ctr"/>
            <a:r>
              <a:rPr lang="en-US" sz="1600" dirty="0"/>
              <a:t>Angela McLean-Office of the Commissioner of Higher Education</a:t>
            </a:r>
          </a:p>
        </p:txBody>
      </p:sp>
    </p:spTree>
    <p:extLst>
      <p:ext uri="{BB962C8B-B14F-4D97-AF65-F5344CB8AC3E}">
        <p14:creationId xmlns:p14="http://schemas.microsoft.com/office/powerpoint/2010/main" val="573328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55BA332-743B-47CA-A26A-612B441C1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2479" y="1343990"/>
            <a:ext cx="4673447" cy="4170020"/>
          </a:xfrm>
        </p:spPr>
        <p:txBody>
          <a:bodyPr anchor="ctr">
            <a:normAutofit/>
          </a:bodyPr>
          <a:lstStyle/>
          <a:p>
            <a:pPr algn="r"/>
            <a:r>
              <a:rPr lang="en-US" sz="3300"/>
              <a:t>University of Montana Western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2290" y="1343990"/>
            <a:ext cx="2766824" cy="4170020"/>
          </a:xfrm>
        </p:spPr>
        <p:txBody>
          <a:bodyPr anchor="ctr">
            <a:normAutofit/>
          </a:bodyPr>
          <a:lstStyle/>
          <a:p>
            <a:pPr>
              <a:spcAft>
                <a:spcPts val="450"/>
              </a:spcAft>
            </a:pPr>
            <a:r>
              <a:rPr lang="en-US" sz="2100" dirty="0"/>
              <a:t>Online and Distance Teacher Prep Programs</a:t>
            </a:r>
          </a:p>
          <a:p>
            <a:pPr>
              <a:spcAft>
                <a:spcPts val="450"/>
              </a:spcAft>
            </a:pPr>
            <a:endParaRPr lang="en-US" sz="2100" dirty="0"/>
          </a:p>
          <a:p>
            <a:pPr>
              <a:spcAft>
                <a:spcPts val="450"/>
              </a:spcAft>
            </a:pPr>
            <a:r>
              <a:rPr lang="en-US" sz="2100" dirty="0"/>
              <a:t>Serving Rural Schools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3093BA-D7C0-401B-9B54-E2965B149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279391" y="3429000"/>
            <a:ext cx="2743200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6">
            <a:extLst>
              <a:ext uri="{FF2B5EF4-FFF2-40B4-BE49-F238E27FC236}">
                <a16:creationId xmlns:a16="http://schemas.microsoft.com/office/drawing/2014/main" id="{C11EBC8E-474B-4959-BDBE-ED4FA1730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38009" y="3121819"/>
            <a:ext cx="305991" cy="614363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36470" y="3914326"/>
            <a:ext cx="2608031" cy="2086424"/>
          </a:xfrm>
          <a:prstGeom prst="rect">
            <a:avLst/>
          </a:prstGeom>
        </p:spPr>
      </p:pic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139" y="5216721"/>
            <a:ext cx="965906" cy="77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81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3490721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1277009"/>
            <a:ext cx="2675936" cy="3714369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Fully Online Education Programs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507048"/>
            <a:ext cx="32232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ED32650-D66A-4A1A-872E-EEBE40799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6211224"/>
              </p:ext>
            </p:extLst>
          </p:nvPr>
        </p:nvGraphicFramePr>
        <p:xfrm>
          <a:off x="3886200" y="1283494"/>
          <a:ext cx="4686300" cy="4242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36470" y="3914326"/>
            <a:ext cx="2608031" cy="2086424"/>
          </a:xfrm>
          <a:prstGeom prst="rect">
            <a:avLst/>
          </a:prstGeom>
        </p:spPr>
      </p:pic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050" y="5200017"/>
            <a:ext cx="965906" cy="77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29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3490721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1277009"/>
            <a:ext cx="2675936" cy="3714369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Post-Baccalaureate</a:t>
            </a:r>
            <a:br>
              <a:rPr lang="en-US" sz="3000" dirty="0">
                <a:solidFill>
                  <a:schemeClr val="bg1"/>
                </a:solidFill>
              </a:rPr>
            </a:b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Secondary Education Certification</a:t>
            </a:r>
            <a:br>
              <a:rPr lang="en-US" sz="3000" dirty="0">
                <a:solidFill>
                  <a:schemeClr val="bg1"/>
                </a:solidFill>
              </a:rPr>
            </a:b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Online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507048"/>
            <a:ext cx="32232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4CE487D-FE9E-4F3C-85BD-C2EE3A05C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0727927"/>
              </p:ext>
            </p:extLst>
          </p:nvPr>
        </p:nvGraphicFramePr>
        <p:xfrm>
          <a:off x="3733800" y="663084"/>
          <a:ext cx="4686300" cy="4766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0935" y="4419600"/>
            <a:ext cx="2608031" cy="2086424"/>
          </a:xfrm>
          <a:prstGeom prst="rect">
            <a:avLst/>
          </a:prstGeom>
        </p:spPr>
      </p:pic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430" y="5186659"/>
            <a:ext cx="965906" cy="77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54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3490721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1277009"/>
            <a:ext cx="2675936" cy="3714369"/>
          </a:xfrm>
        </p:spPr>
        <p:txBody>
          <a:bodyPr>
            <a:normAutofit/>
          </a:bodyPr>
          <a:lstStyle/>
          <a:p>
            <a:pPr algn="ctr"/>
            <a:r>
              <a:rPr lang="en-US" sz="3225" dirty="0">
                <a:solidFill>
                  <a:schemeClr val="bg1"/>
                </a:solidFill>
              </a:rPr>
              <a:t>Tribal College Partnerships </a:t>
            </a:r>
            <a:br>
              <a:rPr lang="en-US" sz="3225" dirty="0">
                <a:solidFill>
                  <a:schemeClr val="bg1"/>
                </a:solidFill>
              </a:rPr>
            </a:br>
            <a:br>
              <a:rPr lang="en-US" sz="3225" dirty="0">
                <a:solidFill>
                  <a:schemeClr val="bg1"/>
                </a:solidFill>
              </a:rPr>
            </a:br>
            <a:r>
              <a:rPr lang="en-US" sz="3225" dirty="0">
                <a:solidFill>
                  <a:schemeClr val="bg1"/>
                </a:solidFill>
              </a:rPr>
              <a:t>“Grow Your Own”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507048"/>
            <a:ext cx="32232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2B2CE4F-334B-4F29-B353-BCAFC6742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725281"/>
              </p:ext>
            </p:extLst>
          </p:nvPr>
        </p:nvGraphicFramePr>
        <p:xfrm>
          <a:off x="3886200" y="1283494"/>
          <a:ext cx="4686300" cy="4486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35969" y="3914326"/>
            <a:ext cx="2608031" cy="2086424"/>
          </a:xfrm>
          <a:prstGeom prst="rect">
            <a:avLst/>
          </a:prstGeom>
        </p:spPr>
      </p:pic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868" y="5202383"/>
            <a:ext cx="965906" cy="77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05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2192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Steps: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2F3B-808E-4C3F-B722-481FC4110E4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2500" y="1981200"/>
            <a:ext cx="7239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1.   Support policies and legislation aimed at addressing study findings </a:t>
            </a:r>
          </a:p>
          <a:p>
            <a:pPr lvl="1"/>
            <a:endParaRPr lang="en-US" b="1" dirty="0"/>
          </a:p>
          <a:p>
            <a:r>
              <a:rPr lang="en-US" b="1" dirty="0"/>
              <a:t>2.   Develop and roll out an advertising-marketing campaign</a:t>
            </a:r>
          </a:p>
          <a:p>
            <a:endParaRPr lang="en-US" b="1" dirty="0"/>
          </a:p>
          <a:p>
            <a:pPr marL="342900" indent="-342900">
              <a:buFontTx/>
              <a:buAutoNum type="arabicPeriod" startAt="3"/>
            </a:pPr>
            <a:r>
              <a:rPr lang="en-US" b="1" dirty="0"/>
              <a:t>Monitor shortage areas (geographically and in content) </a:t>
            </a:r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0600" y="1905000"/>
            <a:ext cx="7086600" cy="25908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552E0F4-CFAA-4F8C-AEF6-6908F2DAEA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200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947794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219200"/>
            <a:ext cx="8382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More Information Please Contact: </a:t>
            </a:r>
          </a:p>
          <a:p>
            <a:pPr algn="ctr"/>
            <a:endParaRPr lang="en-US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Angela McLean</a:t>
            </a:r>
          </a:p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hlinkClick r:id="rId2"/>
              </a:rPr>
              <a:t>amclean@montana.edu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406-449-9131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2F3B-808E-4C3F-B722-481FC4110E4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TextBox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66800" y="23622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66A824-31DD-455B-8BD7-E146B7882C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200" dirty="0"/>
              <a:t>Contact Info</a:t>
            </a:r>
          </a:p>
        </p:txBody>
      </p:sp>
    </p:spTree>
    <p:extLst>
      <p:ext uri="{BB962C8B-B14F-4D97-AF65-F5344CB8AC3E}">
        <p14:creationId xmlns:p14="http://schemas.microsoft.com/office/powerpoint/2010/main" val="1806407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211917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Working with Rise4Montana and other partners </a:t>
            </a:r>
          </a:p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Task Force Accomplishments to Address Montana Rural Educator Recruitment and Retention 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2F3B-808E-4C3F-B722-481FC4110E4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04088" y="2438400"/>
            <a:ext cx="7239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Administrative Rule Revisions supporting Recruitment and Retention of Quality Educators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Supported Successful Recruitment and Retention Legislation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Established a K-12 Education Career Pathway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Educators Rising and Rural Educator Fellows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Montana Educator Mobility and shortages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Department of Labor &amp; Industry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Educator Prep Completer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Innovative online and face to face Grow Your Own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Federal Grants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75EEB5-D83D-4CFE-84D8-37B58BFD1E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200" b="1" dirty="0">
                <a:solidFill>
                  <a:schemeClr val="accent2">
                    <a:lumMod val="50000"/>
                  </a:schemeClr>
                </a:solidFill>
              </a:rPr>
              <a:t>Task Force Accomplishments to Address Montana Rural Educator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13696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323648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Meeting State Educator Demand:  Montana’s Educator Prep Programs are Doing the Job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2F3B-808E-4C3F-B722-481FC4110E40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611818"/>
              </p:ext>
            </p:extLst>
          </p:nvPr>
        </p:nvGraphicFramePr>
        <p:xfrm>
          <a:off x="1371600" y="2133600"/>
          <a:ext cx="585216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Occupation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College</a:t>
                      </a:r>
                      <a:r>
                        <a:rPr lang="en-US" baseline="0" dirty="0"/>
                        <a:t> Supply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Annual Demand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GAP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Elementary School Teachers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Over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Middle School Teachers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Over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High School Teachers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Over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356360" y="5590848"/>
            <a:ext cx="7016496" cy="1036002"/>
          </a:xfrm>
        </p:spPr>
        <p:txBody>
          <a:bodyPr/>
          <a:lstStyle/>
          <a:p>
            <a:pPr algn="l"/>
            <a:endParaRPr lang="en-US" dirty="0"/>
          </a:p>
          <a:p>
            <a:pPr algn="l"/>
            <a:r>
              <a:rPr lang="en-US" dirty="0"/>
              <a:t>Graph derived from Figure 3.7 in Meeting State Worker Demand: A Report on the  Labor Market Outcomes for Montana Colleges </a:t>
            </a:r>
          </a:p>
          <a:p>
            <a:pPr algn="l"/>
            <a:endParaRPr lang="en-US" dirty="0"/>
          </a:p>
          <a:p>
            <a:pPr algn="l"/>
            <a:r>
              <a:rPr lang="en-US" dirty="0">
                <a:hlinkClick r:id="rId3"/>
              </a:rPr>
              <a:t>http://lmi.mt.gov/Portals/193/Publications/LMIPubs/Special%20Reports%20and%20Studies/StateCollegeReport.pdf</a:t>
            </a:r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9B4CA-B97A-4FB2-82C0-28C4E4242E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200" dirty="0"/>
              <a:t>Meeting State Educator Demand:  Montana’s Educator Prep Programs are Doing the Job</a:t>
            </a:r>
          </a:p>
        </p:txBody>
      </p:sp>
    </p:spTree>
    <p:extLst>
      <p:ext uri="{BB962C8B-B14F-4D97-AF65-F5344CB8AC3E}">
        <p14:creationId xmlns:p14="http://schemas.microsoft.com/office/powerpoint/2010/main" val="538341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211917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 Shortage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2F3B-808E-4C3F-B722-481FC4110E40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506994"/>
              </p:ext>
            </p:extLst>
          </p:nvPr>
        </p:nvGraphicFramePr>
        <p:xfrm>
          <a:off x="609600" y="1981200"/>
          <a:ext cx="8077200" cy="322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OPI Job Openings Posted</a:t>
                      </a:r>
                      <a:r>
                        <a:rPr lang="en-US" baseline="0" dirty="0"/>
                        <a:t> from April 1, 2019 to September 27, 2019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MT Educator Prep</a:t>
                      </a:r>
                      <a:r>
                        <a:rPr lang="en-US" baseline="0" dirty="0"/>
                        <a:t> Completers 2018-2019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Business 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Music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Tech 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1480" y="5646229"/>
            <a:ext cx="4267200" cy="365125"/>
          </a:xfrm>
        </p:spPr>
        <p:txBody>
          <a:bodyPr/>
          <a:lstStyle/>
          <a:p>
            <a:r>
              <a:rPr lang="en-US" dirty="0"/>
              <a:t>Data collected Dr. Tricia Seifert, Montana State University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278FB4-B1ED-4E7A-A46E-03CAC760B3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200" dirty="0"/>
              <a:t>Content Shortage Areas</a:t>
            </a:r>
          </a:p>
        </p:txBody>
      </p:sp>
    </p:spTree>
    <p:extLst>
      <p:ext uri="{BB962C8B-B14F-4D97-AF65-F5344CB8AC3E}">
        <p14:creationId xmlns:p14="http://schemas.microsoft.com/office/powerpoint/2010/main" val="1918538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226403"/>
            <a:ext cx="838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Montana Educator Mobility and Shortage Study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</a:rPr>
              <a:t>In Partnership with the Northwest Regional Education Labs and Rise4Montana</a:t>
            </a:r>
          </a:p>
          <a:p>
            <a:pPr algn="ctr"/>
            <a:endParaRPr lang="en-US" sz="1600" dirty="0">
              <a:latin typeface="Arial" panose="020B0604020202020204" pitchFamily="34" charset="0"/>
            </a:endParaRPr>
          </a:p>
          <a:p>
            <a:pPr algn="ctr"/>
            <a:endParaRPr lang="en-US" sz="1600" dirty="0">
              <a:latin typeface="Arial" panose="020B0604020202020204" pitchFamily="34" charset="0"/>
            </a:endParaRPr>
          </a:p>
          <a:p>
            <a:pPr algn="ctr"/>
            <a:endParaRPr lang="en-US" sz="1600" dirty="0">
              <a:latin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</a:rPr>
              <a:t>The more rural the schools, the more difficulty they had filling vacancies.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2F3B-808E-4C3F-B722-481FC4110E40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1070" name="Chart 1069" descr="65% of rural remote schools had difficulty filling vacancies"/>
          <p:cNvGraphicFramePr/>
          <p:nvPr>
            <p:extLst>
              <p:ext uri="{D42A27DB-BD31-4B8C-83A1-F6EECF244321}">
                <p14:modId xmlns:p14="http://schemas.microsoft.com/office/powerpoint/2010/main" val="2852290254"/>
              </p:ext>
            </p:extLst>
          </p:nvPr>
        </p:nvGraphicFramePr>
        <p:xfrm>
          <a:off x="582011" y="3107436"/>
          <a:ext cx="2656489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20" name="Chart 1119" descr="47% of rural/distant fringe schools had difficulty filling vacancies"/>
          <p:cNvGraphicFramePr/>
          <p:nvPr>
            <p:extLst>
              <p:ext uri="{D42A27DB-BD31-4B8C-83A1-F6EECF244321}">
                <p14:modId xmlns:p14="http://schemas.microsoft.com/office/powerpoint/2010/main" val="3783788742"/>
              </p:ext>
            </p:extLst>
          </p:nvPr>
        </p:nvGraphicFramePr>
        <p:xfrm>
          <a:off x="3265170" y="2802636"/>
          <a:ext cx="19050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25" name="Chart 1124" descr="35% of non-rural schools had difficulty filling vacancies"/>
          <p:cNvGraphicFramePr/>
          <p:nvPr>
            <p:extLst>
              <p:ext uri="{D42A27DB-BD31-4B8C-83A1-F6EECF244321}">
                <p14:modId xmlns:p14="http://schemas.microsoft.com/office/powerpoint/2010/main" val="3842359613"/>
              </p:ext>
            </p:extLst>
          </p:nvPr>
        </p:nvGraphicFramePr>
        <p:xfrm>
          <a:off x="5562600" y="3080045"/>
          <a:ext cx="19050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26" name="TextBox 1125"/>
          <p:cNvSpPr txBox="1"/>
          <p:nvPr/>
        </p:nvSpPr>
        <p:spPr>
          <a:xfrm>
            <a:off x="1896133" y="4106138"/>
            <a:ext cx="901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65%</a:t>
            </a:r>
          </a:p>
        </p:txBody>
      </p:sp>
      <p:sp>
        <p:nvSpPr>
          <p:cNvPr id="1128" name="Rectangle 1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2286000"/>
            <a:ext cx="7620000" cy="3581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AA762F-A0BC-48B9-8C1F-36A6A21795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200" dirty="0"/>
              <a:t>Montana Educator Mobility and Shortage Study</a:t>
            </a:r>
          </a:p>
        </p:txBody>
      </p:sp>
    </p:spTree>
    <p:extLst>
      <p:ext uri="{BB962C8B-B14F-4D97-AF65-F5344CB8AC3E}">
        <p14:creationId xmlns:p14="http://schemas.microsoft.com/office/powerpoint/2010/main" val="2433418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477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College of Education, Health and Human Development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Department of Education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Ann Dutton </a:t>
            </a:r>
            <a:r>
              <a:rPr lang="en-US" dirty="0" err="1"/>
              <a:t>Ewbank</a:t>
            </a:r>
            <a:r>
              <a:rPr lang="en-US" dirty="0"/>
              <a:t>, PhD</a:t>
            </a:r>
          </a:p>
          <a:p>
            <a:r>
              <a:rPr lang="en-US" dirty="0"/>
              <a:t>Associate Professor and Director of Accreditation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1918624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987"/>
            <a:ext cx="8229600" cy="1143000"/>
          </a:xfrm>
        </p:spPr>
        <p:txBody>
          <a:bodyPr/>
          <a:lstStyle/>
          <a:p>
            <a:r>
              <a:rPr lang="en-US" dirty="0"/>
              <a:t>BOR Meeting 11/18/2016</a:t>
            </a:r>
          </a:p>
        </p:txBody>
      </p:sp>
      <p:pic>
        <p:nvPicPr>
          <p:cNvPr id="3" name="Harmon at BoR.mov" descr="Video of Ann Harmon at previous BOR meeting">
            <a:hlinkClick r:id="" action="ppaction://media"/>
            <a:extLst>
              <a:ext uri="{FF2B5EF4-FFF2-40B4-BE49-F238E27FC236}">
                <a16:creationId xmlns:a16="http://schemas.microsoft.com/office/drawing/2014/main" id="{7A6204FE-3C5F-EE4C-B8C9-46DE15FF0D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F78A82F9-1EEE-41EE-8C63-7ECBF463A9D5}" label="ClosedCaption" lang="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023507"/>
            <a:ext cx="9144000" cy="514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4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fographic of Department of Education rural initiatives">
            <a:extLst>
              <a:ext uri="{FF2B5EF4-FFF2-40B4-BE49-F238E27FC236}">
                <a16:creationId xmlns:a16="http://schemas.microsoft.com/office/drawing/2014/main" id="{EB862261-1ED8-594D-95C6-05EAA45CC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194" y="0"/>
            <a:ext cx="4836872" cy="6180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F8E657-BECC-47E8-937B-5CAB06DA6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200" dirty="0"/>
              <a:t>Department of Education Rural Initiatives</a:t>
            </a:r>
          </a:p>
        </p:txBody>
      </p:sp>
    </p:spTree>
    <p:extLst>
      <p:ext uri="{BB962C8B-B14F-4D97-AF65-F5344CB8AC3E}">
        <p14:creationId xmlns:p14="http://schemas.microsoft.com/office/powerpoint/2010/main" val="776264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F12568-A863-7241-8D45-EAA132543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54232" cy="3640580"/>
          </a:xfrm>
          <a:prstGeom prst="rect">
            <a:avLst/>
          </a:prstGeom>
        </p:spPr>
      </p:pic>
      <p:pic>
        <p:nvPicPr>
          <p:cNvPr id="10" name="Picture 9" descr="Photo of Pine Creek School">
            <a:extLst>
              <a:ext uri="{FF2B5EF4-FFF2-40B4-BE49-F238E27FC236}">
                <a16:creationId xmlns:a16="http://schemas.microsoft.com/office/drawing/2014/main" id="{2212C1DA-8CB9-214D-9672-93D03F370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771" y="0"/>
            <a:ext cx="4594229" cy="61039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1EA9F0-4F30-3B41-8173-E116DCE63966}"/>
              </a:ext>
            </a:extLst>
          </p:cNvPr>
          <p:cNvSpPr txBox="1"/>
          <p:nvPr/>
        </p:nvSpPr>
        <p:spPr>
          <a:xfrm>
            <a:off x="297644" y="3575497"/>
            <a:ext cx="39544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50" dirty="0">
                <a:solidFill>
                  <a:schemeClr val="bg1"/>
                </a:solidFill>
              </a:rPr>
              <a:t>Addressing Rural Teacher Recruitment and Retention in Montana</a:t>
            </a:r>
          </a:p>
          <a:p>
            <a:pPr algn="ctr"/>
            <a:endParaRPr lang="en-US" sz="2350" dirty="0">
              <a:solidFill>
                <a:schemeClr val="bg1"/>
              </a:solidFill>
            </a:endParaRPr>
          </a:p>
          <a:p>
            <a:pPr algn="ctr"/>
            <a:r>
              <a:rPr lang="en-US" sz="2350" dirty="0">
                <a:solidFill>
                  <a:schemeClr val="bg1"/>
                </a:solidFill>
              </a:rPr>
              <a:t>Supported by a $6.2M US DOE Teacher Quality Partnership Grant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41E75B-6328-4116-86A7-013059238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6858000"/>
            <a:ext cx="5486400" cy="5667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200" dirty="0"/>
              <a:t>Addressing Rural Teacher Recruitment and Retention in Montana</a:t>
            </a:r>
          </a:p>
        </p:txBody>
      </p:sp>
    </p:spTree>
    <p:extLst>
      <p:ext uri="{BB962C8B-B14F-4D97-AF65-F5344CB8AC3E}">
        <p14:creationId xmlns:p14="http://schemas.microsoft.com/office/powerpoint/2010/main" val="3218606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eadlines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5071</TotalTime>
  <Words>815</Words>
  <Application>Microsoft Office PowerPoint</Application>
  <PresentationFormat>On-screen Show (4:3)</PresentationFormat>
  <Paragraphs>159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Corbel</vt:lpstr>
      <vt:lpstr>Garamond</vt:lpstr>
      <vt:lpstr>Office Theme</vt:lpstr>
      <vt:lpstr>Headlines</vt:lpstr>
      <vt:lpstr> Montana University System  Rural Educator  Recruitment and Retention Task Force   </vt:lpstr>
      <vt:lpstr>Task Force Accomplishments to Address Montana Rural Educator</vt:lpstr>
      <vt:lpstr>Meeting State Educator Demand:  Montana’s Educator Prep Programs are Doing the Job</vt:lpstr>
      <vt:lpstr>Content Shortage Areas</vt:lpstr>
      <vt:lpstr>Montana Educator Mobility and Shortage Study</vt:lpstr>
      <vt:lpstr>College of Education, Health and Human Development  Department of Education</vt:lpstr>
      <vt:lpstr>BOR Meeting 11/18/2016</vt:lpstr>
      <vt:lpstr>Department of Education Rural Initiatives</vt:lpstr>
      <vt:lpstr>Addressing Rural Teacher Recruitment and Retention in Montana</vt:lpstr>
      <vt:lpstr>University of Montana Western</vt:lpstr>
      <vt:lpstr>Fully Online Education Programs</vt:lpstr>
      <vt:lpstr>Post-Baccalaureate  Secondary Education Certification  Online</vt:lpstr>
      <vt:lpstr>Tribal College Partnerships   “Grow Your Own”</vt:lpstr>
      <vt:lpstr>Next Steps</vt:lpstr>
      <vt:lpstr>Contact Info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Rural Teacher Update</dc:title>
  <dc:creator>Tlyer Trevor</dc:creator>
  <cp:lastModifiedBy>Morrison, Edwina</cp:lastModifiedBy>
  <cp:revision>281</cp:revision>
  <cp:lastPrinted>2014-10-24T21:46:20Z</cp:lastPrinted>
  <dcterms:created xsi:type="dcterms:W3CDTF">2011-08-16T15:08:43Z</dcterms:created>
  <dcterms:modified xsi:type="dcterms:W3CDTF">2019-11-18T23:32:59Z</dcterms:modified>
</cp:coreProperties>
</file>