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handoutMasterIdLst>
    <p:handoutMasterId r:id="rId14"/>
  </p:handoutMasterIdLst>
  <p:sldIdLst>
    <p:sldId id="259" r:id="rId3"/>
    <p:sldId id="258" r:id="rId4"/>
    <p:sldId id="263" r:id="rId5"/>
    <p:sldId id="264" r:id="rId6"/>
    <p:sldId id="266" r:id="rId7"/>
    <p:sldId id="272" r:id="rId8"/>
    <p:sldId id="267" r:id="rId9"/>
    <p:sldId id="269" r:id="rId10"/>
    <p:sldId id="262" r:id="rId11"/>
    <p:sldId id="261"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1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6357" autoAdjust="0"/>
  </p:normalViewPr>
  <p:slideViewPr>
    <p:cSldViewPr snapToGrid="0" snapToObjects="1">
      <p:cViewPr varScale="1">
        <p:scale>
          <a:sx n="73" d="100"/>
          <a:sy n="73" d="100"/>
        </p:scale>
        <p:origin x="60" y="8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80A857-599D-4344-BF6B-85B81D2FA1B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Situation Analysis</a:t>
            </a:r>
          </a:p>
        </p:txBody>
      </p:sp>
      <p:sp>
        <p:nvSpPr>
          <p:cNvPr id="3" name="Date Placeholder 2">
            <a:extLst>
              <a:ext uri="{FF2B5EF4-FFF2-40B4-BE49-F238E27FC236}">
                <a16:creationId xmlns:a16="http://schemas.microsoft.com/office/drawing/2014/main" id="{14EDDDDD-9C96-420C-9048-B32A96E0353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B10007A-437A-4184-B469-88F418DD7623}" type="datetimeFigureOut">
              <a:rPr lang="en-US" smtClean="0"/>
              <a:t>11/21/2019</a:t>
            </a:fld>
            <a:endParaRPr lang="en-US"/>
          </a:p>
        </p:txBody>
      </p:sp>
      <p:sp>
        <p:nvSpPr>
          <p:cNvPr id="4" name="Footer Placeholder 3">
            <a:extLst>
              <a:ext uri="{FF2B5EF4-FFF2-40B4-BE49-F238E27FC236}">
                <a16:creationId xmlns:a16="http://schemas.microsoft.com/office/drawing/2014/main" id="{00209622-1B92-4AF2-A6AE-65EE1446505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CDE54C-A866-477A-B9D9-17FFBB00477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E444167-053C-4BF7-8F1B-66412284C751}" type="slidenum">
              <a:rPr lang="en-US" smtClean="0"/>
              <a:t>‹#›</a:t>
            </a:fld>
            <a:endParaRPr lang="en-US"/>
          </a:p>
        </p:txBody>
      </p:sp>
    </p:spTree>
    <p:extLst>
      <p:ext uri="{BB962C8B-B14F-4D97-AF65-F5344CB8AC3E}">
        <p14:creationId xmlns:p14="http://schemas.microsoft.com/office/powerpoint/2010/main" val="16799828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Situation Analysis</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49724-B2AE-4B66-9B20-F8514FAB10E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4552DC-5CEB-44F1-A143-BCC416612EBE}" type="slidenum">
              <a:rPr lang="en-US" smtClean="0"/>
              <a:t>‹#›</a:t>
            </a:fld>
            <a:endParaRPr lang="en-US"/>
          </a:p>
        </p:txBody>
      </p:sp>
    </p:spTree>
    <p:extLst>
      <p:ext uri="{BB962C8B-B14F-4D97-AF65-F5344CB8AC3E}">
        <p14:creationId xmlns:p14="http://schemas.microsoft.com/office/powerpoint/2010/main" val="120663564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4552DC-5CEB-44F1-A143-BCC416612EBE}" type="slidenum">
              <a:rPr lang="en-US" smtClean="0"/>
              <a:t>1</a:t>
            </a:fld>
            <a:endParaRPr lang="en-US"/>
          </a:p>
        </p:txBody>
      </p:sp>
      <p:sp>
        <p:nvSpPr>
          <p:cNvPr id="5" name="Header Placeholder 4">
            <a:extLst>
              <a:ext uri="{FF2B5EF4-FFF2-40B4-BE49-F238E27FC236}">
                <a16:creationId xmlns:a16="http://schemas.microsoft.com/office/drawing/2014/main" id="{A088CFF2-DEF6-4E53-90D6-3C29580F7AA3}"/>
              </a:ext>
            </a:extLst>
          </p:cNvPr>
          <p:cNvSpPr>
            <a:spLocks noGrp="1"/>
          </p:cNvSpPr>
          <p:nvPr>
            <p:ph type="hdr" sz="quarter" idx="11"/>
          </p:nvPr>
        </p:nvSpPr>
        <p:spPr/>
        <p:txBody>
          <a:bodyPr/>
          <a:lstStyle/>
          <a:p>
            <a:r>
              <a:rPr lang="en-US"/>
              <a:t>Situation Analysis</a:t>
            </a:r>
          </a:p>
        </p:txBody>
      </p:sp>
    </p:spTree>
    <p:extLst>
      <p:ext uri="{BB962C8B-B14F-4D97-AF65-F5344CB8AC3E}">
        <p14:creationId xmlns:p14="http://schemas.microsoft.com/office/powerpoint/2010/main" val="331044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UM and the National Student Clearinghouse, we found about 3,900 students who left UM since the fall of 2013 without obtaining a degree or certificate from UM or any other institution</a:t>
            </a:r>
          </a:p>
          <a:p>
            <a:endParaRPr lang="en-US" dirty="0"/>
          </a:p>
          <a:p>
            <a:r>
              <a:rPr lang="en-US" dirty="0"/>
              <a:t>As of 9/26</a:t>
            </a:r>
          </a:p>
          <a:p>
            <a:r>
              <a:rPr lang="en-US" dirty="0"/>
              <a:t>909 individuals have been contacted in some way (email, USPS, phone call)</a:t>
            </a:r>
          </a:p>
          <a:p>
            <a:r>
              <a:rPr lang="en-US" dirty="0"/>
              <a:t>49 have stated they will enroll</a:t>
            </a:r>
          </a:p>
          <a:p>
            <a:r>
              <a:rPr lang="en-US" dirty="0"/>
              <a:t>42 have actually enrolled</a:t>
            </a:r>
          </a:p>
          <a:p>
            <a:r>
              <a:rPr lang="en-US" dirty="0"/>
              <a:t>We have 16 confirmed for Spring semester at this time</a:t>
            </a:r>
          </a:p>
          <a:p>
            <a:r>
              <a:rPr lang="en-US" dirty="0"/>
              <a:t> </a:t>
            </a:r>
          </a:p>
          <a:p>
            <a:r>
              <a:rPr lang="en-US" dirty="0"/>
              <a:t>47 ADDITIONAL people have enrolled as a result of the outreach that was done by Become An Alum, according to Joe Hickman, Registrar.  We are in the process of getting those names so we can reach out to them and assist with retention.</a:t>
            </a:r>
          </a:p>
          <a:p>
            <a:endParaRPr lang="en-US" dirty="0"/>
          </a:p>
        </p:txBody>
      </p:sp>
      <p:sp>
        <p:nvSpPr>
          <p:cNvPr id="4" name="Slide Number Placeholder 3"/>
          <p:cNvSpPr>
            <a:spLocks noGrp="1"/>
          </p:cNvSpPr>
          <p:nvPr>
            <p:ph type="sldNum" sz="quarter" idx="10"/>
          </p:nvPr>
        </p:nvSpPr>
        <p:spPr/>
        <p:txBody>
          <a:bodyPr/>
          <a:lstStyle/>
          <a:p>
            <a:fld id="{B74552DC-5CEB-44F1-A143-BCC416612EBE}" type="slidenum">
              <a:rPr lang="en-US" smtClean="0"/>
              <a:t>2</a:t>
            </a:fld>
            <a:endParaRPr lang="en-US"/>
          </a:p>
        </p:txBody>
      </p:sp>
      <p:sp>
        <p:nvSpPr>
          <p:cNvPr id="5" name="Header Placeholder 4">
            <a:extLst>
              <a:ext uri="{FF2B5EF4-FFF2-40B4-BE49-F238E27FC236}">
                <a16:creationId xmlns:a16="http://schemas.microsoft.com/office/drawing/2014/main" id="{387FE486-F277-479B-8462-9F4DFFD41C53}"/>
              </a:ext>
            </a:extLst>
          </p:cNvPr>
          <p:cNvSpPr>
            <a:spLocks noGrp="1"/>
          </p:cNvSpPr>
          <p:nvPr>
            <p:ph type="hdr" sz="quarter" idx="11"/>
          </p:nvPr>
        </p:nvSpPr>
        <p:spPr/>
        <p:txBody>
          <a:bodyPr/>
          <a:lstStyle/>
          <a:p>
            <a:r>
              <a:rPr lang="en-US"/>
              <a:t>Situation Analysis</a:t>
            </a:r>
          </a:p>
        </p:txBody>
      </p:sp>
    </p:spTree>
    <p:extLst>
      <p:ext uri="{BB962C8B-B14F-4D97-AF65-F5344CB8AC3E}">
        <p14:creationId xmlns:p14="http://schemas.microsoft.com/office/powerpoint/2010/main" val="361089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Situation Analysis</a:t>
            </a:r>
          </a:p>
        </p:txBody>
      </p:sp>
      <p:sp>
        <p:nvSpPr>
          <p:cNvPr id="5" name="Slide Number Placeholder 4"/>
          <p:cNvSpPr>
            <a:spLocks noGrp="1"/>
          </p:cNvSpPr>
          <p:nvPr>
            <p:ph type="sldNum" sz="quarter" idx="11"/>
          </p:nvPr>
        </p:nvSpPr>
        <p:spPr/>
        <p:txBody>
          <a:bodyPr/>
          <a:lstStyle/>
          <a:p>
            <a:fld id="{B74552DC-5CEB-44F1-A143-BCC416612EBE}" type="slidenum">
              <a:rPr lang="en-US" smtClean="0"/>
              <a:t>6</a:t>
            </a:fld>
            <a:endParaRPr lang="en-US"/>
          </a:p>
        </p:txBody>
      </p:sp>
    </p:spTree>
    <p:extLst>
      <p:ext uri="{BB962C8B-B14F-4D97-AF65-F5344CB8AC3E}">
        <p14:creationId xmlns:p14="http://schemas.microsoft.com/office/powerpoint/2010/main" val="180575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 includes meeting with clients/potential clients, making contacts with U of M/Missoula College, doing outreach with community partners, developing/implementing a tracking system for Become An Alum.</a:t>
            </a:r>
          </a:p>
        </p:txBody>
      </p:sp>
      <p:sp>
        <p:nvSpPr>
          <p:cNvPr id="4" name="Slide Number Placeholder 3"/>
          <p:cNvSpPr>
            <a:spLocks noGrp="1"/>
          </p:cNvSpPr>
          <p:nvPr>
            <p:ph type="sldNum" sz="quarter" idx="10"/>
          </p:nvPr>
        </p:nvSpPr>
        <p:spPr/>
        <p:txBody>
          <a:bodyPr/>
          <a:lstStyle/>
          <a:p>
            <a:fld id="{B74552DC-5CEB-44F1-A143-BCC416612EBE}" type="slidenum">
              <a:rPr lang="en-US" smtClean="0"/>
              <a:t>7</a:t>
            </a:fld>
            <a:endParaRPr lang="en-US"/>
          </a:p>
        </p:txBody>
      </p:sp>
      <p:sp>
        <p:nvSpPr>
          <p:cNvPr id="5" name="Header Placeholder 4">
            <a:extLst>
              <a:ext uri="{FF2B5EF4-FFF2-40B4-BE49-F238E27FC236}">
                <a16:creationId xmlns:a16="http://schemas.microsoft.com/office/drawing/2014/main" id="{5BAC8486-58C3-4A89-A0A7-A804BD02AC29}"/>
              </a:ext>
            </a:extLst>
          </p:cNvPr>
          <p:cNvSpPr>
            <a:spLocks noGrp="1"/>
          </p:cNvSpPr>
          <p:nvPr>
            <p:ph type="hdr" sz="quarter" idx="11"/>
          </p:nvPr>
        </p:nvSpPr>
        <p:spPr/>
        <p:txBody>
          <a:bodyPr/>
          <a:lstStyle/>
          <a:p>
            <a:r>
              <a:rPr lang="en-US"/>
              <a:t>Situation Analysis</a:t>
            </a:r>
          </a:p>
        </p:txBody>
      </p:sp>
    </p:spTree>
    <p:extLst>
      <p:ext uri="{BB962C8B-B14F-4D97-AF65-F5344CB8AC3E}">
        <p14:creationId xmlns:p14="http://schemas.microsoft.com/office/powerpoint/2010/main" val="71635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Situation Analysis</a:t>
            </a:r>
          </a:p>
        </p:txBody>
      </p:sp>
      <p:sp>
        <p:nvSpPr>
          <p:cNvPr id="5" name="Slide Number Placeholder 4"/>
          <p:cNvSpPr>
            <a:spLocks noGrp="1"/>
          </p:cNvSpPr>
          <p:nvPr>
            <p:ph type="sldNum" sz="quarter" idx="11"/>
          </p:nvPr>
        </p:nvSpPr>
        <p:spPr/>
        <p:txBody>
          <a:bodyPr/>
          <a:lstStyle/>
          <a:p>
            <a:fld id="{B74552DC-5CEB-44F1-A143-BCC416612EBE}" type="slidenum">
              <a:rPr lang="en-US" smtClean="0"/>
              <a:t>8</a:t>
            </a:fld>
            <a:endParaRPr lang="en-US"/>
          </a:p>
        </p:txBody>
      </p:sp>
    </p:spTree>
    <p:extLst>
      <p:ext uri="{BB962C8B-B14F-4D97-AF65-F5344CB8AC3E}">
        <p14:creationId xmlns:p14="http://schemas.microsoft.com/office/powerpoint/2010/main" val="98416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needed to advise people beyond getting to the front door.  </a:t>
            </a:r>
          </a:p>
          <a:p>
            <a:r>
              <a:rPr lang="en-US" dirty="0"/>
              <a:t>Counseling to overcome anxieties about returning after already leaving before completion.</a:t>
            </a:r>
          </a:p>
          <a:p>
            <a:endParaRPr lang="en-US" dirty="0"/>
          </a:p>
        </p:txBody>
      </p:sp>
      <p:sp>
        <p:nvSpPr>
          <p:cNvPr id="4" name="Slide Number Placeholder 3"/>
          <p:cNvSpPr>
            <a:spLocks noGrp="1"/>
          </p:cNvSpPr>
          <p:nvPr>
            <p:ph type="sldNum" sz="quarter" idx="10"/>
          </p:nvPr>
        </p:nvSpPr>
        <p:spPr/>
        <p:txBody>
          <a:bodyPr/>
          <a:lstStyle/>
          <a:p>
            <a:fld id="{B74552DC-5CEB-44F1-A143-BCC416612EBE}" type="slidenum">
              <a:rPr lang="en-US" smtClean="0"/>
              <a:t>9</a:t>
            </a:fld>
            <a:endParaRPr lang="en-US"/>
          </a:p>
        </p:txBody>
      </p:sp>
      <p:sp>
        <p:nvSpPr>
          <p:cNvPr id="5" name="Header Placeholder 4">
            <a:extLst>
              <a:ext uri="{FF2B5EF4-FFF2-40B4-BE49-F238E27FC236}">
                <a16:creationId xmlns:a16="http://schemas.microsoft.com/office/drawing/2014/main" id="{70CE0B99-FAF2-4079-A1E9-E31AC2156171}"/>
              </a:ext>
            </a:extLst>
          </p:cNvPr>
          <p:cNvSpPr>
            <a:spLocks noGrp="1"/>
          </p:cNvSpPr>
          <p:nvPr>
            <p:ph type="hdr" sz="quarter" idx="11"/>
          </p:nvPr>
        </p:nvSpPr>
        <p:spPr/>
        <p:txBody>
          <a:bodyPr/>
          <a:lstStyle/>
          <a:p>
            <a:r>
              <a:rPr lang="en-US"/>
              <a:t>Situation Analysis</a:t>
            </a:r>
          </a:p>
        </p:txBody>
      </p:sp>
    </p:spTree>
    <p:extLst>
      <p:ext uri="{BB962C8B-B14F-4D97-AF65-F5344CB8AC3E}">
        <p14:creationId xmlns:p14="http://schemas.microsoft.com/office/powerpoint/2010/main" val="209493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4552DC-5CEB-44F1-A143-BCC416612EBE}" type="slidenum">
              <a:rPr lang="en-US" smtClean="0"/>
              <a:t>10</a:t>
            </a:fld>
            <a:endParaRPr lang="en-US"/>
          </a:p>
        </p:txBody>
      </p:sp>
      <p:sp>
        <p:nvSpPr>
          <p:cNvPr id="5" name="Header Placeholder 4">
            <a:extLst>
              <a:ext uri="{FF2B5EF4-FFF2-40B4-BE49-F238E27FC236}">
                <a16:creationId xmlns:a16="http://schemas.microsoft.com/office/drawing/2014/main" id="{B39B3F3E-F32F-41EC-9717-CB208B6E04EB}"/>
              </a:ext>
            </a:extLst>
          </p:cNvPr>
          <p:cNvSpPr>
            <a:spLocks noGrp="1"/>
          </p:cNvSpPr>
          <p:nvPr>
            <p:ph type="hdr" sz="quarter" idx="11"/>
          </p:nvPr>
        </p:nvSpPr>
        <p:spPr/>
        <p:txBody>
          <a:bodyPr/>
          <a:lstStyle/>
          <a:p>
            <a:r>
              <a:rPr lang="en-US"/>
              <a:t>Situation Analysis</a:t>
            </a:r>
          </a:p>
        </p:txBody>
      </p:sp>
    </p:spTree>
    <p:extLst>
      <p:ext uri="{BB962C8B-B14F-4D97-AF65-F5344CB8AC3E}">
        <p14:creationId xmlns:p14="http://schemas.microsoft.com/office/powerpoint/2010/main" val="3226699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D572-49C2-404B-9F5B-8BB2BF3B6ED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FDF8E7-7149-D543-AF3A-81D049E90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92ECE622-870F-6148-B592-2EFE0BB9012D}"/>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C45B7A0-B1C1-EB45-8746-18F3B8F3AB87}"/>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279820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6943-8FC6-5F4F-8B47-A36765389C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76F1EE-7A76-CB48-9BAE-9E24B12C7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4350D8C-2A42-FA43-8F41-21F316217210}"/>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5F710C2-AB73-A941-B255-AC34CC9986DA}"/>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212905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31553-1450-A64F-8CC6-489945100C2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79A32-1ABA-B64A-863C-72B787369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9D58633-A120-1D43-9CF7-76E9FE0A4C61}"/>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96499B5-54B1-AF41-9232-159A6B7939BD}"/>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177161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EC06-D8BF-6B4B-BBD8-0321538F9EB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F1946-17FF-3842-8A10-2E50CFFA11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2159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5CE-C151-314B-B1B5-7E280DF0E8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989D6C-08CE-4247-B81D-75B73FAFFCB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851D8-0DB6-B148-AF15-65A0A69D8F8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58C338B-DDED-2642-AC31-C739DCA905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12875C-6C19-554C-B331-A918F40D52CA}"/>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307050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7A87-FAFA-B64A-AE35-5CEF8FE454A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99C1A2-5322-BD4A-B42B-C02112AF424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21332E-6AE7-7947-AB3C-57F4AB8CE3A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712D11B-4607-6B4B-BC0B-C16F6C1A47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4C5DB1-0D17-794F-9389-39D6ECB51FAB}"/>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3420269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01BE-2950-494A-998D-CF4A6ED52F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397731-495F-0A45-9976-08F4F6C360E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841FBF-598C-5647-AC3B-61DA39D7DF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BD8FA3-E054-774F-83FA-57707B8895D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55D793B-90B0-B644-85AC-FF4E373278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ABFC7A-C26E-CE4C-B65C-ABAEE453EC6F}"/>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11738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0BB4-D4D8-174A-9B6A-DAFA5648850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C7DE73-B4DA-BF4A-80A5-42EFD844B2C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62C597-F47C-454D-9859-E372104AFBD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286AF-B151-FA47-8BA5-18B0F0DD8E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45C4C-A628-C24C-8E5F-A964C88C36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9749E-EE32-994D-BE81-6C3DA57B378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A205540E-EEEE-D741-B1D8-58BF23F79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761EB95-51E0-9C45-91AD-D00DD495BE62}"/>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1034386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0409-B570-4E4A-AB94-A006EE591E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EA6850-7998-4B41-802F-A40202AA370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994C0CC8-01AD-234A-9DD7-3CD8658371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6AEE12C-8F85-CC49-AFED-1ADAD262B2F4}"/>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407105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6CE72-46D1-B342-9ACC-328DBFF018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E7915F97-71A4-A742-8AC3-FCF4495A88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B9C6579-19F3-5148-81A9-3376B9631585}"/>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269539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7B35-4784-3B4C-BBE7-6F39DCD79C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43961B-B130-F74E-B79E-2EC19C7BA84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AC131-2B59-AA4B-AFE2-B0C35DCECF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D2399-C8B7-C34B-A285-DFB4AAB6151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D6E8D0F-293C-9447-A2B3-7DC003046B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658DDB-2491-424A-B8D4-18023A2872DF}"/>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249102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9BB38-82DF-5E4E-B953-1458912BE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0200A73-2BEB-4346-8FE9-4953FE1863BC}"/>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D2089F0-61A4-804C-995C-4901BDF65BD9}"/>
              </a:ext>
            </a:extLst>
          </p:cNvPr>
          <p:cNvPicPr>
            <a:picLocks noChangeAspect="1"/>
          </p:cNvPicPr>
          <p:nvPr userDrawn="1"/>
        </p:nvPicPr>
        <p:blipFill>
          <a:blip r:embed="rId2"/>
          <a:stretch>
            <a:fillRect/>
          </a:stretch>
        </p:blipFill>
        <p:spPr>
          <a:xfrm>
            <a:off x="238081" y="6148466"/>
            <a:ext cx="635000" cy="584200"/>
          </a:xfrm>
          <a:prstGeom prst="rect">
            <a:avLst/>
          </a:prstGeom>
        </p:spPr>
      </p:pic>
      <p:sp>
        <p:nvSpPr>
          <p:cNvPr id="9" name="Title 8">
            <a:extLst>
              <a:ext uri="{FF2B5EF4-FFF2-40B4-BE49-F238E27FC236}">
                <a16:creationId xmlns:a16="http://schemas.microsoft.com/office/drawing/2014/main" id="{86F4D2A4-38AD-3E4F-A38E-1FB04F22FF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225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DD0B-7CC7-7042-9FA6-3225A8E4C1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E0F671-6172-0843-B4DD-BECD451854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FE497-99B8-A94E-BFFF-8FB34C2667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0F639-3DDA-F84F-A5A1-53822F3A982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34079BF-80B9-AA48-976F-BCE5FA8377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DD7551-5925-A446-BE92-E99EE898D4CD}"/>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235451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38F3-6394-2F42-974F-C192ACC326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5C97A2-5236-954F-AA54-612EA37A64D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402B0-57BF-564C-9DEF-5934B3CA1E9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C855E-742F-EC41-9D4D-89DCB041FA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E47020-FF17-0046-B6DB-057701D38C81}"/>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990132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3AF89-3F91-DF45-BB39-1C5285A830B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517A6D-2547-9B4A-AE49-DDAD7F7D96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C2D8D-1AC2-AB46-8814-3C86DBF7AC7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3B68265-C718-B243-B214-D5EA0678F4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2A96DE-7414-034E-BA81-E28AD38DC55B}"/>
              </a:ext>
            </a:extLst>
          </p:cNvPr>
          <p:cNvSpPr>
            <a:spLocks noGrp="1"/>
          </p:cNvSpPr>
          <p:nvPr>
            <p:ph type="sldNum" sz="quarter" idx="12"/>
          </p:nvPr>
        </p:nvSpPr>
        <p:spPr>
          <a:xfrm>
            <a:off x="8610600" y="6356350"/>
            <a:ext cx="2743200" cy="365125"/>
          </a:xfrm>
          <a:prstGeom prst="rect">
            <a:avLst/>
          </a:prstGeom>
        </p:spPr>
        <p:txBody>
          <a:bodyPr/>
          <a:lstStyle/>
          <a:p>
            <a:fld id="{EAA4A5E7-AFAB-C242-B46A-1E28807C476F}" type="slidenum">
              <a:rPr lang="en-US" smtClean="0"/>
              <a:t>‹#›</a:t>
            </a:fld>
            <a:endParaRPr lang="en-US"/>
          </a:p>
        </p:txBody>
      </p:sp>
    </p:spTree>
    <p:extLst>
      <p:ext uri="{BB962C8B-B14F-4D97-AF65-F5344CB8AC3E}">
        <p14:creationId xmlns:p14="http://schemas.microsoft.com/office/powerpoint/2010/main" val="136587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3E8BC2-D7D9-BE43-B614-02A43DB41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EC260B27-EB1C-0A4C-B71E-BCEF11C00F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Rectangle 7">
            <a:extLst>
              <a:ext uri="{FF2B5EF4-FFF2-40B4-BE49-F238E27FC236}">
                <a16:creationId xmlns:a16="http://schemas.microsoft.com/office/drawing/2014/main" id="{D257F969-1AE0-5041-B0CC-AC4A14D413DC}"/>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F154F93-B0B3-C748-B561-78BDBD87DB98}"/>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110009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1550-7253-6146-825C-B41AE06F2D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1760E-6F42-F34E-B28F-ADA8E5399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B39920-0B0A-F54B-A395-D870654550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C96AABDC-1F34-D84C-93C8-3DD90C5EC32C}"/>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21997F7-AE46-B34F-8496-E1DE9D73643E}"/>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230945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526E-285F-F348-822A-88BAEC382C6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0B1BDB-C2F1-EB49-9CBE-6D252C79E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94DC7-59C1-D14F-AB41-E66506E01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F3CEC-0F19-0D49-A2FC-B5A71E667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52157-3E0C-C54E-B56A-C3DA6D3DB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058C7C8-BEDF-7749-8984-10CAD8A52528}"/>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6904CEE-49F0-CB40-A5C1-15E5EEF9BC8B}"/>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216516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908D-ECDF-9D41-8A2E-67DC4AF485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Rectangle 5">
            <a:extLst>
              <a:ext uri="{FF2B5EF4-FFF2-40B4-BE49-F238E27FC236}">
                <a16:creationId xmlns:a16="http://schemas.microsoft.com/office/drawing/2014/main" id="{EABED485-424D-B541-B3D5-64CBE16F1403}"/>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1F99A93-3AB2-7445-AFDA-F527F0AE4A0B}"/>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143954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CE78BA-6921-7041-88B3-0673AE39D75F}"/>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B9FBF3C-B9B2-6D4E-8A55-315C70B48477}"/>
              </a:ext>
            </a:extLst>
          </p:cNvPr>
          <p:cNvPicPr>
            <a:picLocks noChangeAspect="1"/>
          </p:cNvPicPr>
          <p:nvPr userDrawn="1"/>
        </p:nvPicPr>
        <p:blipFill>
          <a:blip r:embed="rId2"/>
          <a:stretch>
            <a:fillRect/>
          </a:stretch>
        </p:blipFill>
        <p:spPr>
          <a:xfrm>
            <a:off x="238081" y="6148466"/>
            <a:ext cx="635000" cy="584200"/>
          </a:xfrm>
          <a:prstGeom prst="rect">
            <a:avLst/>
          </a:prstGeom>
        </p:spPr>
      </p:pic>
      <p:sp>
        <p:nvSpPr>
          <p:cNvPr id="7" name="Title 6">
            <a:extLst>
              <a:ext uri="{FF2B5EF4-FFF2-40B4-BE49-F238E27FC236}">
                <a16:creationId xmlns:a16="http://schemas.microsoft.com/office/drawing/2014/main" id="{144E0711-1F02-6440-B4F4-D6498621FE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431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041D-3DD0-B64C-B741-9EEF3E0249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E910C-6618-FB4C-9C34-123A3E1386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A9B9BF-D715-C343-AE1C-FBF89BD9A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66804EC-1C56-134A-9706-170558149A86}"/>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D7D1310-CB80-2247-9EE7-27456CA99D97}"/>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173933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A319-ABB5-1F42-87F2-C1A7FD4D7E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D77D77-9DE7-D645-B1D4-9D0C55713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D999A-D665-4B4D-A707-472D0169B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34AA99CE-48FF-7D49-8558-BD5B739A0668}"/>
              </a:ext>
            </a:extLst>
          </p:cNvPr>
          <p:cNvSpPr/>
          <p:nvPr userDrawn="1"/>
        </p:nvSpPr>
        <p:spPr>
          <a:xfrm>
            <a:off x="1134407" y="6365240"/>
            <a:ext cx="1112064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E242543-97FF-4B41-936F-D08A3344510D}"/>
              </a:ext>
            </a:extLst>
          </p:cNvPr>
          <p:cNvPicPr>
            <a:picLocks noChangeAspect="1"/>
          </p:cNvPicPr>
          <p:nvPr userDrawn="1"/>
        </p:nvPicPr>
        <p:blipFill>
          <a:blip r:embed="rId2"/>
          <a:stretch>
            <a:fillRect/>
          </a:stretch>
        </p:blipFill>
        <p:spPr>
          <a:xfrm>
            <a:off x="238081" y="6148466"/>
            <a:ext cx="635000" cy="584200"/>
          </a:xfrm>
          <a:prstGeom prst="rect">
            <a:avLst/>
          </a:prstGeom>
        </p:spPr>
      </p:pic>
    </p:spTree>
    <p:extLst>
      <p:ext uri="{BB962C8B-B14F-4D97-AF65-F5344CB8AC3E}">
        <p14:creationId xmlns:p14="http://schemas.microsoft.com/office/powerpoint/2010/main" val="131137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6BEA2F-AA58-284C-9752-FDB4A6EAC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2F4816A6-9C70-274D-ADAC-32752A8D7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3227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078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6.jp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5.png"/><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come an Alum&#10;">
            <a:extLst>
              <a:ext uri="{FF2B5EF4-FFF2-40B4-BE49-F238E27FC236}">
                <a16:creationId xmlns:a16="http://schemas.microsoft.com/office/drawing/2014/main" id="{C2D1F628-FD88-B841-8472-93FCC229F55E}"/>
              </a:ext>
            </a:extLst>
          </p:cNvPr>
          <p:cNvPicPr>
            <a:picLocks noChangeAspect="1"/>
          </p:cNvPicPr>
          <p:nvPr/>
        </p:nvPicPr>
        <p:blipFill>
          <a:blip r:embed="rId3"/>
          <a:stretch>
            <a:fillRect/>
          </a:stretch>
        </p:blipFill>
        <p:spPr>
          <a:xfrm>
            <a:off x="5992761" y="977953"/>
            <a:ext cx="5671150" cy="3002374"/>
          </a:xfrm>
          <a:prstGeom prst="rect">
            <a:avLst/>
          </a:prstGeom>
        </p:spPr>
      </p:pic>
      <p:pic>
        <p:nvPicPr>
          <p:cNvPr id="3" name="Picture 2" descr="Missoula College Logo&#10;">
            <a:extLst>
              <a:ext uri="{FF2B5EF4-FFF2-40B4-BE49-F238E27FC236}">
                <a16:creationId xmlns:a16="http://schemas.microsoft.com/office/drawing/2014/main" id="{CBC1DD1A-4DED-0345-BDC3-186AE706ED35}"/>
              </a:ext>
            </a:extLst>
          </p:cNvPr>
          <p:cNvPicPr>
            <a:picLocks noChangeAspect="1"/>
          </p:cNvPicPr>
          <p:nvPr/>
        </p:nvPicPr>
        <p:blipFill>
          <a:blip r:embed="rId4"/>
          <a:stretch>
            <a:fillRect/>
          </a:stretch>
        </p:blipFill>
        <p:spPr>
          <a:xfrm>
            <a:off x="8861061" y="5972820"/>
            <a:ext cx="2981513" cy="360486"/>
          </a:xfrm>
          <a:prstGeom prst="rect">
            <a:avLst/>
          </a:prstGeom>
        </p:spPr>
      </p:pic>
      <p:pic>
        <p:nvPicPr>
          <p:cNvPr id="4" name="Picture 3" descr="University of Montana Logo">
            <a:extLst>
              <a:ext uri="{FF2B5EF4-FFF2-40B4-BE49-F238E27FC236}">
                <a16:creationId xmlns:a16="http://schemas.microsoft.com/office/drawing/2014/main" id="{B169CEEB-01E4-3C47-8397-BCDCBE0FCF01}"/>
              </a:ext>
            </a:extLst>
          </p:cNvPr>
          <p:cNvPicPr>
            <a:picLocks noChangeAspect="1"/>
          </p:cNvPicPr>
          <p:nvPr/>
        </p:nvPicPr>
        <p:blipFill>
          <a:blip r:embed="rId5"/>
          <a:stretch>
            <a:fillRect/>
          </a:stretch>
        </p:blipFill>
        <p:spPr>
          <a:xfrm>
            <a:off x="1354678" y="808232"/>
            <a:ext cx="2855913" cy="517858"/>
          </a:xfrm>
          <a:prstGeom prst="rect">
            <a:avLst/>
          </a:prstGeom>
        </p:spPr>
      </p:pic>
      <p:pic>
        <p:nvPicPr>
          <p:cNvPr id="5" name="Picture 4" descr="Montana Dept of Labor &amp; Industry">
            <a:extLst>
              <a:ext uri="{FF2B5EF4-FFF2-40B4-BE49-F238E27FC236}">
                <a16:creationId xmlns:a16="http://schemas.microsoft.com/office/drawing/2014/main" id="{881BD2D7-69A1-7F41-9044-DB443879B547}"/>
              </a:ext>
            </a:extLst>
          </p:cNvPr>
          <p:cNvPicPr>
            <a:picLocks noChangeAspect="1"/>
          </p:cNvPicPr>
          <p:nvPr/>
        </p:nvPicPr>
        <p:blipFill>
          <a:blip r:embed="rId6"/>
          <a:stretch>
            <a:fillRect/>
          </a:stretch>
        </p:blipFill>
        <p:spPr>
          <a:xfrm>
            <a:off x="5833594" y="5812264"/>
            <a:ext cx="2720472" cy="487589"/>
          </a:xfrm>
          <a:prstGeom prst="rect">
            <a:avLst/>
          </a:prstGeom>
        </p:spPr>
      </p:pic>
      <p:pic>
        <p:nvPicPr>
          <p:cNvPr id="6" name="Picture 5" descr="Man sitting in front of a computer">
            <a:extLst>
              <a:ext uri="{FF2B5EF4-FFF2-40B4-BE49-F238E27FC236}">
                <a16:creationId xmlns:a16="http://schemas.microsoft.com/office/drawing/2014/main" id="{DF6BA1A1-259F-2840-8220-227DB7EAE9E2}"/>
              </a:ext>
            </a:extLst>
          </p:cNvPr>
          <p:cNvPicPr>
            <a:picLocks noChangeAspect="1"/>
          </p:cNvPicPr>
          <p:nvPr/>
        </p:nvPicPr>
        <p:blipFill>
          <a:blip r:embed="rId7"/>
          <a:stretch>
            <a:fillRect/>
          </a:stretch>
        </p:blipFill>
        <p:spPr>
          <a:xfrm>
            <a:off x="681158" y="1787083"/>
            <a:ext cx="4520299" cy="4520299"/>
          </a:xfrm>
          <a:prstGeom prst="rect">
            <a:avLst/>
          </a:prstGeom>
        </p:spPr>
      </p:pic>
      <p:pic>
        <p:nvPicPr>
          <p:cNvPr id="7" name="Picture 6" descr="get started today!">
            <a:extLst>
              <a:ext uri="{FF2B5EF4-FFF2-40B4-BE49-F238E27FC236}">
                <a16:creationId xmlns:a16="http://schemas.microsoft.com/office/drawing/2014/main" id="{5E985403-C8EE-8D4F-8743-FCE706136FAC}"/>
              </a:ext>
            </a:extLst>
          </p:cNvPr>
          <p:cNvPicPr>
            <a:picLocks noChangeAspect="1"/>
          </p:cNvPicPr>
          <p:nvPr/>
        </p:nvPicPr>
        <p:blipFill>
          <a:blip r:embed="rId8"/>
          <a:stretch>
            <a:fillRect/>
          </a:stretch>
        </p:blipFill>
        <p:spPr>
          <a:xfrm>
            <a:off x="6307193" y="4429898"/>
            <a:ext cx="5203649" cy="783345"/>
          </a:xfrm>
          <a:prstGeom prst="rect">
            <a:avLst/>
          </a:prstGeom>
        </p:spPr>
      </p:pic>
      <p:cxnSp>
        <p:nvCxnSpPr>
          <p:cNvPr id="8" name="Straight Connector 7">
            <a:extLst>
              <a:ext uri="{FF2B5EF4-FFF2-40B4-BE49-F238E27FC236}">
                <a16:creationId xmlns:a16="http://schemas.microsoft.com/office/drawing/2014/main" id="{FEB0283C-A10A-7D44-98FB-B73D4F397BF9}"/>
              </a:ext>
              <a:ext uri="{C183D7F6-B498-43B3-948B-1728B52AA6E4}">
                <adec:decorative xmlns:adec="http://schemas.microsoft.com/office/drawing/2017/decorative" val="1"/>
              </a:ext>
            </a:extLst>
          </p:cNvPr>
          <p:cNvCxnSpPr/>
          <p:nvPr/>
        </p:nvCxnSpPr>
        <p:spPr>
          <a:xfrm>
            <a:off x="6226511" y="4203724"/>
            <a:ext cx="5437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50CCE178-7A0E-4E1B-B2CD-9AAB29883F32}"/>
              </a:ext>
            </a:extLst>
          </p:cNvPr>
          <p:cNvSpPr>
            <a:spLocks noGrp="1"/>
          </p:cNvSpPr>
          <p:nvPr>
            <p:ph type="sldNum" sz="quarter" idx="12"/>
          </p:nvPr>
        </p:nvSpPr>
        <p:spPr/>
        <p:txBody>
          <a:bodyPr/>
          <a:lstStyle/>
          <a:p>
            <a:fld id="{EAA4A5E7-AFAB-C242-B46A-1E28807C476F}" type="slidenum">
              <a:rPr lang="en-US" smtClean="0"/>
              <a:t>1</a:t>
            </a:fld>
            <a:endParaRPr lang="en-US"/>
          </a:p>
        </p:txBody>
      </p:sp>
      <p:sp>
        <p:nvSpPr>
          <p:cNvPr id="10" name="Title 9">
            <a:extLst>
              <a:ext uri="{FF2B5EF4-FFF2-40B4-BE49-F238E27FC236}">
                <a16:creationId xmlns:a16="http://schemas.microsoft.com/office/drawing/2014/main" id="{E74C2DAD-A0C3-4EFE-BA05-FCBAE9965230}"/>
              </a:ext>
            </a:extLst>
          </p:cNvPr>
          <p:cNvSpPr>
            <a:spLocks noGrp="1"/>
          </p:cNvSpPr>
          <p:nvPr>
            <p:ph type="title" idx="4294967295"/>
          </p:nvPr>
        </p:nvSpPr>
        <p:spPr>
          <a:xfrm>
            <a:off x="838200" y="-1325563"/>
            <a:ext cx="10515600" cy="1325563"/>
          </a:xfrm>
          <a:prstGeom prst="rect">
            <a:avLst/>
          </a:prstGeom>
        </p:spPr>
        <p:txBody>
          <a:bodyPr anchor="b"/>
          <a:lstStyle/>
          <a:p>
            <a:r>
              <a:rPr lang="en-US" dirty="0"/>
              <a:t>Become an Alum</a:t>
            </a:r>
          </a:p>
        </p:txBody>
      </p:sp>
    </p:spTree>
    <p:extLst>
      <p:ext uri="{BB962C8B-B14F-4D97-AF65-F5344CB8AC3E}">
        <p14:creationId xmlns:p14="http://schemas.microsoft.com/office/powerpoint/2010/main" val="319789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2428AF8-ED7F-41AB-A0C3-00A109B7EC45}"/>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a:solidFill>
                  <a:schemeClr val="accent1"/>
                </a:solidFill>
                <a:latin typeface="+mj-lt"/>
                <a:ea typeface="+mj-ea"/>
                <a:cs typeface="+mj-cs"/>
              </a:rPr>
              <a:t>Next Steps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9143819C-C6E3-42B6-AA94-E8FAF418F73E}"/>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400" dirty="0"/>
              <a:t>Moving Beyond the Pilot</a:t>
            </a:r>
          </a:p>
          <a:p>
            <a:pPr lvl="1"/>
            <a:r>
              <a:rPr lang="en-US" sz="2000" dirty="0"/>
              <a:t>Campus Expansion</a:t>
            </a:r>
          </a:p>
          <a:p>
            <a:pPr lvl="1"/>
            <a:r>
              <a:rPr lang="en-US" sz="2000" dirty="0"/>
              <a:t>OCHE</a:t>
            </a:r>
            <a:endParaRPr lang="en-US" sz="1600" dirty="0"/>
          </a:p>
          <a:p>
            <a:r>
              <a:rPr lang="en-US" sz="2400" dirty="0"/>
              <a:t>Re-Enrollment Strategy</a:t>
            </a:r>
          </a:p>
          <a:p>
            <a:pPr lvl="1"/>
            <a:r>
              <a:rPr lang="en-US" sz="2000" dirty="0"/>
              <a:t>Lifelong Learning</a:t>
            </a:r>
          </a:p>
          <a:p>
            <a:r>
              <a:rPr lang="en-US" sz="2400" dirty="0"/>
              <a:t>Final Report</a:t>
            </a:r>
          </a:p>
          <a:p>
            <a:pPr lvl="1"/>
            <a:r>
              <a:rPr lang="en-US" sz="2000" dirty="0"/>
              <a:t>Economic Impact</a:t>
            </a:r>
          </a:p>
        </p:txBody>
      </p:sp>
    </p:spTree>
    <p:extLst>
      <p:ext uri="{BB962C8B-B14F-4D97-AF65-F5344CB8AC3E}">
        <p14:creationId xmlns:p14="http://schemas.microsoft.com/office/powerpoint/2010/main" val="47077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0EAF0BC-B8E0-FE49-B174-D4F84A50EC92}"/>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3700" kern="1200">
                <a:solidFill>
                  <a:schemeClr val="accent1"/>
                </a:solidFill>
                <a:latin typeface="+mj-lt"/>
                <a:ea typeface="+mj-ea"/>
                <a:cs typeface="+mj-cs"/>
              </a:rPr>
              <a:t>Overview/Recap</a:t>
            </a:r>
          </a:p>
        </p:txBody>
      </p:sp>
      <p:cxnSp>
        <p:nvCxnSpPr>
          <p:cNvPr id="22" name="Straight Connector 2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5D47172C-A7EF-7842-8681-263265B3B219}"/>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400" dirty="0"/>
              <a:t>Situation Analysis</a:t>
            </a:r>
          </a:p>
          <a:p>
            <a:r>
              <a:rPr lang="en-US" sz="2400" dirty="0"/>
              <a:t>Supporting the Economy and Individual Growth</a:t>
            </a:r>
          </a:p>
          <a:p>
            <a:r>
              <a:rPr lang="en-US" sz="2400" dirty="0"/>
              <a:t>Process </a:t>
            </a:r>
          </a:p>
          <a:p>
            <a:r>
              <a:rPr lang="en-US" sz="2400" dirty="0"/>
              <a:t>Investment</a:t>
            </a:r>
          </a:p>
          <a:p>
            <a:r>
              <a:rPr lang="en-US" sz="2400" dirty="0"/>
              <a:t>Lessons Learned</a:t>
            </a:r>
          </a:p>
          <a:p>
            <a:r>
              <a:rPr lang="en-US" sz="2400" dirty="0"/>
              <a:t>Next Steps</a:t>
            </a:r>
          </a:p>
        </p:txBody>
      </p:sp>
    </p:spTree>
    <p:extLst>
      <p:ext uri="{BB962C8B-B14F-4D97-AF65-F5344CB8AC3E}">
        <p14:creationId xmlns:p14="http://schemas.microsoft.com/office/powerpoint/2010/main" val="243205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merica's College Enrollment Slump">
            <a:extLst>
              <a:ext uri="{FF2B5EF4-FFF2-40B4-BE49-F238E27FC236}">
                <a16:creationId xmlns:a16="http://schemas.microsoft.com/office/drawing/2014/main" id="{32D6E495-5B39-4B98-8CCD-1726E3C48CE6}"/>
              </a:ext>
            </a:extLst>
          </p:cNvPr>
          <p:cNvPicPr>
            <a:picLocks noChangeAspect="1"/>
          </p:cNvPicPr>
          <p:nvPr/>
        </p:nvPicPr>
        <p:blipFill rotWithShape="1">
          <a:blip r:embed="rId2"/>
          <a:srcRect t="28070" r="3" b="18583"/>
          <a:stretch/>
        </p:blipFill>
        <p:spPr>
          <a:xfrm>
            <a:off x="321734" y="1030939"/>
            <a:ext cx="4937852" cy="2656680"/>
          </a:xfrm>
          <a:prstGeom prst="rect">
            <a:avLst/>
          </a:prstGeom>
        </p:spPr>
      </p:pic>
      <p:pic>
        <p:nvPicPr>
          <p:cNvPr id="4" name="Content Placeholder 3" descr="News article snapshot:  Economists offer suggestions to tackle Montana's looming severe workforce shortage">
            <a:extLst>
              <a:ext uri="{FF2B5EF4-FFF2-40B4-BE49-F238E27FC236}">
                <a16:creationId xmlns:a16="http://schemas.microsoft.com/office/drawing/2014/main" id="{739314FE-9807-45C5-9073-2226CC22C9EA}"/>
              </a:ext>
            </a:extLst>
          </p:cNvPr>
          <p:cNvPicPr>
            <a:picLocks noGrp="1" noChangeAspect="1"/>
          </p:cNvPicPr>
          <p:nvPr>
            <p:ph idx="4294967295"/>
          </p:nvPr>
        </p:nvPicPr>
        <p:blipFill rotWithShape="1">
          <a:blip r:embed="rId3"/>
          <a:srcRect t="5360" r="-3" b="28482"/>
          <a:stretch/>
        </p:blipFill>
        <p:spPr>
          <a:xfrm>
            <a:off x="6096000" y="1030939"/>
            <a:ext cx="4439371" cy="2389627"/>
          </a:xfrm>
          <a:prstGeom prst="rect">
            <a:avLst/>
          </a:prstGeom>
        </p:spPr>
      </p:pic>
      <p:pic>
        <p:nvPicPr>
          <p:cNvPr id="8" name="Picture 7" descr="News article snapshot:  America's Biggest Economic Challenge may be Demographic Decline">
            <a:extLst>
              <a:ext uri="{FF2B5EF4-FFF2-40B4-BE49-F238E27FC236}">
                <a16:creationId xmlns:a16="http://schemas.microsoft.com/office/drawing/2014/main" id="{DF982BA2-078B-45A6-ABD2-257EC0D5A385}"/>
              </a:ext>
            </a:extLst>
          </p:cNvPr>
          <p:cNvPicPr>
            <a:picLocks noChangeAspect="1"/>
          </p:cNvPicPr>
          <p:nvPr/>
        </p:nvPicPr>
        <p:blipFill rotWithShape="1">
          <a:blip r:embed="rId4"/>
          <a:srcRect l="4820" r="6349" b="-2"/>
          <a:stretch/>
        </p:blipFill>
        <p:spPr>
          <a:xfrm>
            <a:off x="321734" y="3875641"/>
            <a:ext cx="4994840" cy="2660625"/>
          </a:xfrm>
          <a:prstGeom prst="rect">
            <a:avLst/>
          </a:prstGeom>
        </p:spPr>
      </p:pic>
      <p:pic>
        <p:nvPicPr>
          <p:cNvPr id="7" name="Picture 6" descr="Screenshot of Dept of Labor &amp; Industry web page: Governor Bullock Announces Montana's Unemployment Rate Remains at 3.3%">
            <a:extLst>
              <a:ext uri="{FF2B5EF4-FFF2-40B4-BE49-F238E27FC236}">
                <a16:creationId xmlns:a16="http://schemas.microsoft.com/office/drawing/2014/main" id="{4CA20024-F928-4ED8-B662-0A653EF513EF}"/>
              </a:ext>
            </a:extLst>
          </p:cNvPr>
          <p:cNvPicPr>
            <a:picLocks noChangeAspect="1"/>
          </p:cNvPicPr>
          <p:nvPr/>
        </p:nvPicPr>
        <p:blipFill rotWithShape="1">
          <a:blip r:embed="rId5"/>
          <a:srcRect r="-3" b="29546"/>
          <a:stretch/>
        </p:blipFill>
        <p:spPr>
          <a:xfrm>
            <a:off x="6298741" y="3875641"/>
            <a:ext cx="4645854" cy="2472935"/>
          </a:xfrm>
          <a:prstGeom prst="rect">
            <a:avLst/>
          </a:prstGeom>
        </p:spPr>
      </p:pic>
      <p:sp>
        <p:nvSpPr>
          <p:cNvPr id="19" name="TextBox 18">
            <a:extLst>
              <a:ext uri="{FF2B5EF4-FFF2-40B4-BE49-F238E27FC236}">
                <a16:creationId xmlns:a16="http://schemas.microsoft.com/office/drawing/2014/main" id="{4EB26398-15C6-45BF-A3A2-517B36C6FEBA}"/>
              </a:ext>
            </a:extLst>
          </p:cNvPr>
          <p:cNvSpPr txBox="1"/>
          <p:nvPr/>
        </p:nvSpPr>
        <p:spPr>
          <a:xfrm>
            <a:off x="757382" y="249404"/>
            <a:ext cx="8349673" cy="769441"/>
          </a:xfrm>
          <a:prstGeom prst="rect">
            <a:avLst/>
          </a:prstGeom>
          <a:noFill/>
        </p:spPr>
        <p:txBody>
          <a:bodyPr wrap="square" rtlCol="0">
            <a:spAutoFit/>
          </a:bodyPr>
          <a:lstStyle/>
          <a:p>
            <a:r>
              <a:rPr lang="en-US" sz="4400" dirty="0">
                <a:solidFill>
                  <a:srgbClr val="70012D"/>
                </a:solidFill>
                <a:latin typeface="Franklin Gothic Medium" panose="020B0603020102020204" pitchFamily="34" charset="0"/>
              </a:rPr>
              <a:t>Situation Analysis</a:t>
            </a:r>
          </a:p>
        </p:txBody>
      </p:sp>
      <p:sp>
        <p:nvSpPr>
          <p:cNvPr id="21" name="Slide Number Placeholder 20">
            <a:extLst>
              <a:ext uri="{FF2B5EF4-FFF2-40B4-BE49-F238E27FC236}">
                <a16:creationId xmlns:a16="http://schemas.microsoft.com/office/drawing/2014/main" id="{71CC21DB-CE0D-406D-9AA5-63A2AB6CF9C6}"/>
              </a:ext>
            </a:extLst>
          </p:cNvPr>
          <p:cNvSpPr>
            <a:spLocks noGrp="1"/>
          </p:cNvSpPr>
          <p:nvPr>
            <p:ph type="sldNum" sz="quarter" idx="12"/>
          </p:nvPr>
        </p:nvSpPr>
        <p:spPr/>
        <p:txBody>
          <a:bodyPr/>
          <a:lstStyle/>
          <a:p>
            <a:fld id="{EAA4A5E7-AFAB-C242-B46A-1E28807C476F}" type="slidenum">
              <a:rPr lang="en-US" smtClean="0"/>
              <a:t>3</a:t>
            </a:fld>
            <a:endParaRPr lang="en-US"/>
          </a:p>
        </p:txBody>
      </p:sp>
      <p:sp>
        <p:nvSpPr>
          <p:cNvPr id="2" name="Title 1">
            <a:extLst>
              <a:ext uri="{FF2B5EF4-FFF2-40B4-BE49-F238E27FC236}">
                <a16:creationId xmlns:a16="http://schemas.microsoft.com/office/drawing/2014/main" id="{676E69DB-6882-49F7-A697-650943BBE814}"/>
              </a:ext>
            </a:extLst>
          </p:cNvPr>
          <p:cNvSpPr>
            <a:spLocks noGrp="1"/>
          </p:cNvSpPr>
          <p:nvPr>
            <p:ph type="title" idx="4294967295"/>
          </p:nvPr>
        </p:nvSpPr>
        <p:spPr>
          <a:xfrm>
            <a:off x="838200" y="-1325563"/>
            <a:ext cx="10515600" cy="1325563"/>
          </a:xfrm>
          <a:prstGeom prst="rect">
            <a:avLst/>
          </a:prstGeom>
        </p:spPr>
        <p:txBody>
          <a:bodyPr anchor="b"/>
          <a:lstStyle/>
          <a:p>
            <a:r>
              <a:rPr lang="en-US" dirty="0"/>
              <a:t>Situation Analysis</a:t>
            </a:r>
          </a:p>
        </p:txBody>
      </p:sp>
    </p:spTree>
    <p:extLst>
      <p:ext uri="{BB962C8B-B14F-4D97-AF65-F5344CB8AC3E}">
        <p14:creationId xmlns:p14="http://schemas.microsoft.com/office/powerpoint/2010/main" val="1290896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8A4B1A-EDD1-471A-9F6B-36F36177C9D7}"/>
              </a:ext>
            </a:extLst>
          </p:cNvPr>
          <p:cNvSpPr>
            <a:spLocks noGrp="1"/>
          </p:cNvSpPr>
          <p:nvPr>
            <p:ph type="title"/>
          </p:nvPr>
        </p:nvSpPr>
        <p:spPr/>
        <p:txBody>
          <a:bodyPr/>
          <a:lstStyle/>
          <a:p>
            <a:r>
              <a:rPr lang="en-US" dirty="0"/>
              <a:t>Future Ready 2025 Goals</a:t>
            </a:r>
          </a:p>
        </p:txBody>
      </p:sp>
      <p:sp>
        <p:nvSpPr>
          <p:cNvPr id="5" name="Rectangle 1">
            <a:extLst>
              <a:ext uri="{FF2B5EF4-FFF2-40B4-BE49-F238E27FC236}">
                <a16:creationId xmlns:a16="http://schemas.microsoft.com/office/drawing/2014/main" id="{F399F65B-E4C1-4FD0-8C56-786DA93DEF2C}"/>
              </a:ext>
            </a:extLst>
          </p:cNvPr>
          <p:cNvSpPr>
            <a:spLocks noChangeArrowheads="1"/>
          </p:cNvSpPr>
          <p:nvPr/>
        </p:nvSpPr>
        <p:spPr bwMode="auto">
          <a:xfrm>
            <a:off x="-2080470" y="-8892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BECOME AN ALUM GROUP SUMMARY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descr="Table: Attachment goal by credential type">
            <a:extLst>
              <a:ext uri="{FF2B5EF4-FFF2-40B4-BE49-F238E27FC236}">
                <a16:creationId xmlns:a16="http://schemas.microsoft.com/office/drawing/2014/main" id="{AF65AF5C-B4EA-4352-B272-098EF08904C7}"/>
              </a:ext>
            </a:extLst>
          </p:cNvPr>
          <p:cNvPicPr>
            <a:picLocks noChangeAspect="1"/>
          </p:cNvPicPr>
          <p:nvPr/>
        </p:nvPicPr>
        <p:blipFill>
          <a:blip r:embed="rId2"/>
          <a:stretch>
            <a:fillRect/>
          </a:stretch>
        </p:blipFill>
        <p:spPr>
          <a:xfrm>
            <a:off x="1271156" y="1418585"/>
            <a:ext cx="5251451" cy="2138522"/>
          </a:xfrm>
          <a:prstGeom prst="rect">
            <a:avLst/>
          </a:prstGeom>
        </p:spPr>
      </p:pic>
      <p:graphicFrame>
        <p:nvGraphicFramePr>
          <p:cNvPr id="11" name="Content Placeholder 10">
            <a:extLst>
              <a:ext uri="{FF2B5EF4-FFF2-40B4-BE49-F238E27FC236}">
                <a16:creationId xmlns:a16="http://schemas.microsoft.com/office/drawing/2014/main" id="{531090A4-F457-4AEF-A2B7-7901A32B7AFB}"/>
              </a:ext>
            </a:extLst>
          </p:cNvPr>
          <p:cNvGraphicFramePr>
            <a:graphicFrameLocks noGrp="1"/>
          </p:cNvGraphicFramePr>
          <p:nvPr>
            <p:ph idx="1"/>
            <p:extLst>
              <p:ext uri="{D42A27DB-BD31-4B8C-83A1-F6EECF244321}">
                <p14:modId xmlns:p14="http://schemas.microsoft.com/office/powerpoint/2010/main" val="3858592912"/>
              </p:ext>
            </p:extLst>
          </p:nvPr>
        </p:nvGraphicFramePr>
        <p:xfrm>
          <a:off x="4103287" y="3934272"/>
          <a:ext cx="6388100" cy="1750188"/>
        </p:xfrm>
        <a:graphic>
          <a:graphicData uri="http://schemas.openxmlformats.org/drawingml/2006/table">
            <a:tbl>
              <a:tblPr firstRow="1" firstCol="1" bandRow="1">
                <a:tableStyleId>{5C22544A-7EE6-4342-B048-85BDC9FD1C3A}</a:tableStyleId>
              </a:tblPr>
              <a:tblGrid>
                <a:gridCol w="792480">
                  <a:extLst>
                    <a:ext uri="{9D8B030D-6E8A-4147-A177-3AD203B41FA5}">
                      <a16:colId xmlns:a16="http://schemas.microsoft.com/office/drawing/2014/main" val="3571605374"/>
                    </a:ext>
                  </a:extLst>
                </a:gridCol>
                <a:gridCol w="1155065">
                  <a:extLst>
                    <a:ext uri="{9D8B030D-6E8A-4147-A177-3AD203B41FA5}">
                      <a16:colId xmlns:a16="http://schemas.microsoft.com/office/drawing/2014/main" val="4097667295"/>
                    </a:ext>
                  </a:extLst>
                </a:gridCol>
                <a:gridCol w="1892935">
                  <a:extLst>
                    <a:ext uri="{9D8B030D-6E8A-4147-A177-3AD203B41FA5}">
                      <a16:colId xmlns:a16="http://schemas.microsoft.com/office/drawing/2014/main" val="335044788"/>
                    </a:ext>
                  </a:extLst>
                </a:gridCol>
                <a:gridCol w="1283335">
                  <a:extLst>
                    <a:ext uri="{9D8B030D-6E8A-4147-A177-3AD203B41FA5}">
                      <a16:colId xmlns:a16="http://schemas.microsoft.com/office/drawing/2014/main" val="1323387694"/>
                    </a:ext>
                  </a:extLst>
                </a:gridCol>
                <a:gridCol w="1264285">
                  <a:extLst>
                    <a:ext uri="{9D8B030D-6E8A-4147-A177-3AD203B41FA5}">
                      <a16:colId xmlns:a16="http://schemas.microsoft.com/office/drawing/2014/main" val="3480864394"/>
                    </a:ext>
                  </a:extLst>
                </a:gridCol>
              </a:tblGrid>
              <a:tr h="300990">
                <a:tc>
                  <a:txBody>
                    <a:bodyPr/>
                    <a:lstStyle/>
                    <a:p>
                      <a:pPr marL="0" marR="0">
                        <a:lnSpc>
                          <a:spcPct val="115000"/>
                        </a:lnSpc>
                        <a:spcBef>
                          <a:spcPts val="0"/>
                        </a:spcBef>
                        <a:spcAft>
                          <a:spcPts val="1000"/>
                        </a:spcAft>
                      </a:pPr>
                      <a:r>
                        <a:rPr lang="en-US" sz="1100">
                          <a:effectLst/>
                        </a:rPr>
                        <a:t> </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Credits Earned</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Internal Concept</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Lead on Outreach</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Number in Group</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3718686713"/>
                  </a:ext>
                </a:extLst>
              </a:tr>
              <a:tr h="164358">
                <a:tc>
                  <a:txBody>
                    <a:bodyPr/>
                    <a:lstStyle/>
                    <a:p>
                      <a:pPr marL="0" marR="0">
                        <a:lnSpc>
                          <a:spcPct val="115000"/>
                        </a:lnSpc>
                        <a:spcBef>
                          <a:spcPts val="0"/>
                        </a:spcBef>
                        <a:spcAft>
                          <a:spcPts val="1000"/>
                        </a:spcAft>
                      </a:pPr>
                      <a:r>
                        <a:rPr lang="en-US" sz="1100">
                          <a:effectLst/>
                        </a:rPr>
                        <a:t>Group 1 </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0-15 credits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“Relaunch”</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DLI</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 </a:t>
                      </a:r>
                      <a:r>
                        <a:rPr lang="en-US" sz="1100" dirty="0" err="1">
                          <a:effectLst/>
                        </a:rPr>
                        <a:t>Approx</a:t>
                      </a:r>
                      <a:r>
                        <a:rPr lang="en-US" sz="1100" dirty="0">
                          <a:effectLst/>
                        </a:rPr>
                        <a:t> 2,000</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642539996"/>
                  </a:ext>
                </a:extLst>
              </a:tr>
              <a:tr h="300990">
                <a:tc>
                  <a:txBody>
                    <a:bodyPr/>
                    <a:lstStyle/>
                    <a:p>
                      <a:pPr marL="0" marR="0">
                        <a:lnSpc>
                          <a:spcPct val="115000"/>
                        </a:lnSpc>
                        <a:spcBef>
                          <a:spcPts val="0"/>
                        </a:spcBef>
                        <a:spcAft>
                          <a:spcPts val="1000"/>
                        </a:spcAft>
                      </a:pPr>
                      <a:r>
                        <a:rPr lang="en-US" sz="1100">
                          <a:effectLst/>
                        </a:rPr>
                        <a:t>Group 2 </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15-30 credits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“Swing Students”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UM + DLI</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Approx 1,000</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3960818563"/>
                  </a:ext>
                </a:extLst>
              </a:tr>
              <a:tr h="300990">
                <a:tc>
                  <a:txBody>
                    <a:bodyPr/>
                    <a:lstStyle/>
                    <a:p>
                      <a:pPr marL="0" marR="0">
                        <a:lnSpc>
                          <a:spcPct val="115000"/>
                        </a:lnSpc>
                        <a:spcBef>
                          <a:spcPts val="0"/>
                        </a:spcBef>
                        <a:spcAft>
                          <a:spcPts val="1000"/>
                        </a:spcAft>
                      </a:pPr>
                      <a:r>
                        <a:rPr lang="en-US" sz="1100">
                          <a:effectLst/>
                        </a:rPr>
                        <a:t>Group 3 </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30+ credits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“Finish Line”</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UM</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Approx 800</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2789290282"/>
                  </a:ext>
                </a:extLst>
              </a:tr>
              <a:tr h="300990">
                <a:tc>
                  <a:txBody>
                    <a:bodyPr/>
                    <a:lstStyle/>
                    <a:p>
                      <a:pPr marL="0" marR="0">
                        <a:lnSpc>
                          <a:spcPct val="115000"/>
                        </a:lnSpc>
                        <a:spcBef>
                          <a:spcPts val="0"/>
                        </a:spcBef>
                        <a:spcAft>
                          <a:spcPts val="1000"/>
                        </a:spcAft>
                      </a:pPr>
                      <a:r>
                        <a:rPr lang="en-US" sz="1100">
                          <a:effectLst/>
                        </a:rPr>
                        <a:t>Group 4a </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60-120 credits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Degree in Hand – Associates*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UM</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3658344760"/>
                  </a:ext>
                </a:extLst>
              </a:tr>
              <a:tr h="300990">
                <a:tc>
                  <a:txBody>
                    <a:bodyPr/>
                    <a:lstStyle/>
                    <a:p>
                      <a:pPr marL="0" marR="0">
                        <a:lnSpc>
                          <a:spcPct val="115000"/>
                        </a:lnSpc>
                        <a:spcBef>
                          <a:spcPts val="0"/>
                        </a:spcBef>
                        <a:spcAft>
                          <a:spcPts val="1000"/>
                        </a:spcAft>
                      </a:pPr>
                      <a:r>
                        <a:rPr lang="en-US" sz="1100" dirty="0">
                          <a:effectLst/>
                        </a:rPr>
                        <a:t>Group 4b </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120+ credits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Degree in Hand - Bachelors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UM</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730766893"/>
                  </a:ext>
                </a:extLst>
              </a:tr>
            </a:tbl>
          </a:graphicData>
        </a:graphic>
      </p:graphicFrame>
      <p:sp>
        <p:nvSpPr>
          <p:cNvPr id="13" name="Rectangle 2">
            <a:extLst>
              <a:ext uri="{FF2B5EF4-FFF2-40B4-BE49-F238E27FC236}">
                <a16:creationId xmlns:a16="http://schemas.microsoft.com/office/drawing/2014/main" id="{E41C1352-73F3-4371-AA51-048C388BD1C8}"/>
              </a:ext>
              <a:ext uri="{C183D7F6-B498-43B3-948B-1728B52AA6E4}">
                <adec:decorative xmlns:adec="http://schemas.microsoft.com/office/drawing/2017/decorative" val="1"/>
              </a:ext>
            </a:extLst>
          </p:cNvPr>
          <p:cNvSpPr>
            <a:spLocks noChangeArrowheads="1"/>
          </p:cNvSpPr>
          <p:nvPr/>
        </p:nvSpPr>
        <p:spPr bwMode="auto">
          <a:xfrm>
            <a:off x="-2828658" y="18629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3621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E026220-E248-4394-9A3B-7E66798F14C8}"/>
              </a:ext>
            </a:extLst>
          </p:cNvPr>
          <p:cNvGraphicFramePr>
            <a:graphicFrameLocks noGrp="1"/>
          </p:cNvGraphicFramePr>
          <p:nvPr>
            <p:ph idx="1"/>
            <p:extLst>
              <p:ext uri="{D42A27DB-BD31-4B8C-83A1-F6EECF244321}">
                <p14:modId xmlns:p14="http://schemas.microsoft.com/office/powerpoint/2010/main" val="4118967571"/>
              </p:ext>
            </p:extLst>
          </p:nvPr>
        </p:nvGraphicFramePr>
        <p:xfrm>
          <a:off x="1287624" y="1690688"/>
          <a:ext cx="8490857" cy="3652030"/>
        </p:xfrm>
        <a:graphic>
          <a:graphicData uri="http://schemas.openxmlformats.org/drawingml/2006/table">
            <a:tbl>
              <a:tblPr firstRow="1" firstCol="1" bandRow="1">
                <a:tableStyleId>{5C22544A-7EE6-4342-B048-85BDC9FD1C3A}</a:tableStyleId>
              </a:tblPr>
              <a:tblGrid>
                <a:gridCol w="2829725">
                  <a:extLst>
                    <a:ext uri="{9D8B030D-6E8A-4147-A177-3AD203B41FA5}">
                      <a16:colId xmlns:a16="http://schemas.microsoft.com/office/drawing/2014/main" val="4128228243"/>
                    </a:ext>
                  </a:extLst>
                </a:gridCol>
                <a:gridCol w="2830566">
                  <a:extLst>
                    <a:ext uri="{9D8B030D-6E8A-4147-A177-3AD203B41FA5}">
                      <a16:colId xmlns:a16="http://schemas.microsoft.com/office/drawing/2014/main" val="1534843596"/>
                    </a:ext>
                  </a:extLst>
                </a:gridCol>
                <a:gridCol w="2830566">
                  <a:extLst>
                    <a:ext uri="{9D8B030D-6E8A-4147-A177-3AD203B41FA5}">
                      <a16:colId xmlns:a16="http://schemas.microsoft.com/office/drawing/2014/main" val="1149541793"/>
                    </a:ext>
                  </a:extLst>
                </a:gridCol>
              </a:tblGrid>
              <a:tr h="198900">
                <a:tc>
                  <a:txBody>
                    <a:bodyPr/>
                    <a:lstStyle/>
                    <a:p>
                      <a:pPr marL="0" marR="0">
                        <a:lnSpc>
                          <a:spcPct val="115000"/>
                        </a:lnSpc>
                        <a:spcBef>
                          <a:spcPts val="0"/>
                        </a:spcBef>
                        <a:spcAft>
                          <a:spcPts val="0"/>
                        </a:spcAft>
                      </a:pPr>
                      <a:r>
                        <a:rPr lang="en-US" sz="1100">
                          <a:effectLst/>
                        </a:rPr>
                        <a:t>Group</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Activity</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Contacts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3433132"/>
                  </a:ext>
                </a:extLst>
              </a:tr>
              <a:tr h="849846">
                <a:tc>
                  <a:txBody>
                    <a:bodyPr/>
                    <a:lstStyle/>
                    <a:p>
                      <a:pPr marL="0" marR="0">
                        <a:lnSpc>
                          <a:spcPct val="115000"/>
                        </a:lnSpc>
                        <a:spcBef>
                          <a:spcPts val="0"/>
                        </a:spcBef>
                        <a:spcAft>
                          <a:spcPts val="0"/>
                        </a:spcAft>
                      </a:pPr>
                      <a:r>
                        <a:rPr lang="en-US" sz="1100">
                          <a:effectLst/>
                        </a:rPr>
                        <a:t>Under 15 credits w/reliable contact information</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Survey</a:t>
                      </a:r>
                    </a:p>
                    <a:p>
                      <a:pPr marL="0" marR="0">
                        <a:lnSpc>
                          <a:spcPct val="115000"/>
                        </a:lnSpc>
                        <a:spcBef>
                          <a:spcPts val="0"/>
                        </a:spcBef>
                        <a:spcAft>
                          <a:spcPts val="0"/>
                        </a:spcAft>
                      </a:pPr>
                      <a:r>
                        <a:rPr lang="en-US" sz="1100" dirty="0">
                          <a:effectLst/>
                        </a:rPr>
                        <a:t>Email</a:t>
                      </a:r>
                    </a:p>
                    <a:p>
                      <a:pPr marL="0" marR="0">
                        <a:lnSpc>
                          <a:spcPct val="115000"/>
                        </a:lnSpc>
                        <a:spcBef>
                          <a:spcPts val="0"/>
                        </a:spcBef>
                        <a:spcAft>
                          <a:spcPts val="0"/>
                        </a:spcAft>
                      </a:pPr>
                      <a:r>
                        <a:rPr lang="en-US" sz="1100" dirty="0">
                          <a:effectLst/>
                        </a:rPr>
                        <a:t>Mailings</a:t>
                      </a:r>
                    </a:p>
                    <a:p>
                      <a:pPr marL="0" marR="0">
                        <a:lnSpc>
                          <a:spcPct val="115000"/>
                        </a:lnSpc>
                        <a:spcBef>
                          <a:spcPts val="0"/>
                        </a:spcBef>
                        <a:spcAft>
                          <a:spcPts val="0"/>
                        </a:spcAft>
                      </a:pPr>
                      <a:r>
                        <a:rPr lang="en-US" sz="1100" dirty="0">
                          <a:effectLst/>
                        </a:rPr>
                        <a:t>Phone calls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537 individuals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7717843"/>
                  </a:ext>
                </a:extLst>
              </a:tr>
              <a:tr h="0">
                <a:tc>
                  <a:txBody>
                    <a:bodyPr/>
                    <a:lstStyle/>
                    <a:p>
                      <a:pPr marL="0" marR="0">
                        <a:lnSpc>
                          <a:spcPct val="115000"/>
                        </a:lnSpc>
                        <a:spcBef>
                          <a:spcPts val="0"/>
                        </a:spcBef>
                        <a:spcAft>
                          <a:spcPts val="0"/>
                        </a:spcAft>
                      </a:pPr>
                      <a:r>
                        <a:rPr lang="en-US" sz="1100">
                          <a:effectLst/>
                        </a:rPr>
                        <a:t>Under 15 credits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In-person meetings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Ongoing</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8724980"/>
                  </a:ext>
                </a:extLst>
              </a:tr>
              <a:tr h="849846">
                <a:tc>
                  <a:txBody>
                    <a:bodyPr/>
                    <a:lstStyle/>
                    <a:p>
                      <a:pPr marL="0" marR="0">
                        <a:lnSpc>
                          <a:spcPct val="115000"/>
                        </a:lnSpc>
                        <a:spcBef>
                          <a:spcPts val="0"/>
                        </a:spcBef>
                        <a:spcAft>
                          <a:spcPts val="0"/>
                        </a:spcAft>
                      </a:pPr>
                      <a:r>
                        <a:rPr lang="en-US" sz="1100">
                          <a:effectLst/>
                        </a:rPr>
                        <a:t>Under 15 credits without contact information</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Running list against additional UM databases (Alumni for first round.  Looking at options of using foundation and financial aid)</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700 individuals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0979645"/>
                  </a:ext>
                </a:extLst>
              </a:tr>
              <a:tr h="815524">
                <a:tc>
                  <a:txBody>
                    <a:bodyPr/>
                    <a:lstStyle/>
                    <a:p>
                      <a:pPr marL="0" marR="0">
                        <a:lnSpc>
                          <a:spcPct val="115000"/>
                        </a:lnSpc>
                        <a:spcBef>
                          <a:spcPts val="0"/>
                        </a:spcBef>
                        <a:spcAft>
                          <a:spcPts val="0"/>
                        </a:spcAft>
                      </a:pPr>
                      <a:r>
                        <a:rPr lang="en-US" sz="1100" dirty="0">
                          <a:effectLst/>
                        </a:rPr>
                        <a:t>15 – 30 credits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Mailings</a:t>
                      </a:r>
                    </a:p>
                    <a:p>
                      <a:pPr marL="0" marR="0">
                        <a:lnSpc>
                          <a:spcPct val="115000"/>
                        </a:lnSpc>
                        <a:spcBef>
                          <a:spcPts val="0"/>
                        </a:spcBef>
                        <a:spcAft>
                          <a:spcPts val="0"/>
                        </a:spcAft>
                      </a:pPr>
                      <a:r>
                        <a:rPr lang="en-US" sz="1100" dirty="0">
                          <a:effectLst/>
                        </a:rPr>
                        <a:t>Email</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p>
                      <a:pPr marL="0" marR="0">
                        <a:lnSpc>
                          <a:spcPct val="115000"/>
                        </a:lnSpc>
                        <a:spcBef>
                          <a:spcPts val="0"/>
                        </a:spcBef>
                        <a:spcAft>
                          <a:spcPts val="0"/>
                        </a:spcAft>
                      </a:pPr>
                      <a:r>
                        <a:rPr lang="en-US" sz="1100" dirty="0">
                          <a:effectLst/>
                        </a:rPr>
                        <a:t>Phone calls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348 Individuals</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1176298"/>
                  </a:ext>
                </a:extLst>
              </a:tr>
              <a:tr h="283977">
                <a:tc>
                  <a:txBody>
                    <a:bodyPr/>
                    <a:lstStyle/>
                    <a:p>
                      <a:pPr marL="0" marR="0">
                        <a:lnSpc>
                          <a:spcPct val="115000"/>
                        </a:lnSpc>
                        <a:spcBef>
                          <a:spcPts val="0"/>
                        </a:spcBef>
                        <a:spcAft>
                          <a:spcPts val="0"/>
                        </a:spcAft>
                      </a:pPr>
                      <a:r>
                        <a:rPr lang="en-US" sz="1100">
                          <a:effectLst/>
                        </a:rPr>
                        <a:t>Employers</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Survey</a:t>
                      </a:r>
                    </a:p>
                    <a:p>
                      <a:pPr marL="0" marR="0">
                        <a:lnSpc>
                          <a:spcPct val="115000"/>
                        </a:lnSpc>
                        <a:spcBef>
                          <a:spcPts val="0"/>
                        </a:spcBef>
                        <a:spcAft>
                          <a:spcPts val="0"/>
                        </a:spcAft>
                      </a:pPr>
                      <a:r>
                        <a:rPr lang="en-US" sz="1100" dirty="0">
                          <a:effectLst/>
                        </a:rPr>
                        <a:t>Phone calls</a:t>
                      </a:r>
                    </a:p>
                    <a:p>
                      <a:pPr marL="0" marR="0">
                        <a:lnSpc>
                          <a:spcPct val="115000"/>
                        </a:lnSpc>
                        <a:spcBef>
                          <a:spcPts val="0"/>
                        </a:spcBef>
                        <a:spcAft>
                          <a:spcPts val="0"/>
                        </a:spcAft>
                      </a:pPr>
                      <a:r>
                        <a:rPr lang="en-US" sz="1100" dirty="0">
                          <a:effectLst/>
                          <a:latin typeface="Franklin Gothic Book" panose="020B0503020102020204" pitchFamily="34" charset="0"/>
                          <a:ea typeface="Cambria" panose="02040503050406030204" pitchFamily="18" charset="0"/>
                          <a:cs typeface="Times New Roman" panose="02020603050405020304" pitchFamily="18" charset="0"/>
                        </a:rPr>
                        <a:t>In-person sector meetings</a:t>
                      </a:r>
                    </a:p>
                  </a:txBody>
                  <a:tcPr marL="68580" marR="68580" marT="0" marB="0"/>
                </a:tc>
                <a:tc>
                  <a:txBody>
                    <a:bodyPr/>
                    <a:lstStyle/>
                    <a:p>
                      <a:pPr marL="0" marR="0">
                        <a:lnSpc>
                          <a:spcPct val="115000"/>
                        </a:lnSpc>
                        <a:spcBef>
                          <a:spcPts val="0"/>
                        </a:spcBef>
                        <a:spcAft>
                          <a:spcPts val="0"/>
                        </a:spcAft>
                      </a:pPr>
                      <a:r>
                        <a:rPr lang="en-US" sz="1100" dirty="0">
                          <a:effectLst/>
                        </a:rPr>
                        <a:t>35 contacted</a:t>
                      </a:r>
                    </a:p>
                    <a:p>
                      <a:pPr marL="0" marR="0">
                        <a:lnSpc>
                          <a:spcPct val="115000"/>
                        </a:lnSpc>
                        <a:spcBef>
                          <a:spcPts val="0"/>
                        </a:spcBef>
                        <a:spcAft>
                          <a:spcPts val="0"/>
                        </a:spcAft>
                      </a:pPr>
                      <a:r>
                        <a:rPr lang="en-US" sz="1100" dirty="0">
                          <a:effectLst/>
                        </a:rPr>
                        <a:t>16 commitments</a:t>
                      </a:r>
                    </a:p>
                    <a:p>
                      <a:pPr marL="0" marR="0">
                        <a:lnSpc>
                          <a:spcPct val="115000"/>
                        </a:lnSpc>
                        <a:spcBef>
                          <a:spcPts val="0"/>
                        </a:spcBef>
                        <a:spcAft>
                          <a:spcPts val="0"/>
                        </a:spcAft>
                      </a:pPr>
                      <a:r>
                        <a:rPr lang="en-US" sz="1100" dirty="0">
                          <a:effectLst/>
                          <a:latin typeface="Franklin Gothic Book" panose="020B0503020102020204" pitchFamily="34" charset="0"/>
                          <a:ea typeface="Cambria" panose="02040503050406030204" pitchFamily="18" charset="0"/>
                          <a:cs typeface="Times New Roman" panose="02020603050405020304" pitchFamily="18" charset="0"/>
                        </a:rPr>
                        <a:t>Ongoing</a:t>
                      </a:r>
                    </a:p>
                  </a:txBody>
                  <a:tcPr marL="68580" marR="68580" marT="0" marB="0"/>
                </a:tc>
                <a:extLst>
                  <a:ext uri="{0D108BD9-81ED-4DB2-BD59-A6C34878D82A}">
                    <a16:rowId xmlns:a16="http://schemas.microsoft.com/office/drawing/2014/main" val="2020664707"/>
                  </a:ext>
                </a:extLst>
              </a:tr>
              <a:tr h="198900">
                <a:tc>
                  <a:txBody>
                    <a:bodyPr/>
                    <a:lstStyle/>
                    <a:p>
                      <a:pPr marL="0" marR="0">
                        <a:lnSpc>
                          <a:spcPct val="115000"/>
                        </a:lnSpc>
                        <a:spcBef>
                          <a:spcPts val="0"/>
                        </a:spcBef>
                        <a:spcAft>
                          <a:spcPts val="0"/>
                        </a:spcAft>
                      </a:pPr>
                      <a:r>
                        <a:rPr lang="en-US" sz="1100">
                          <a:effectLst/>
                        </a:rPr>
                        <a:t>General Public </a:t>
                      </a:r>
                      <a:endParaRPr lang="en-US" sz="110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Website/Video</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5328407"/>
                  </a:ext>
                </a:extLst>
              </a:tr>
            </a:tbl>
          </a:graphicData>
        </a:graphic>
      </p:graphicFrame>
      <p:sp>
        <p:nvSpPr>
          <p:cNvPr id="3" name="Title 2">
            <a:extLst>
              <a:ext uri="{FF2B5EF4-FFF2-40B4-BE49-F238E27FC236}">
                <a16:creationId xmlns:a16="http://schemas.microsoft.com/office/drawing/2014/main" id="{C8AA0E40-7978-4BA2-A98A-8E410E317C44}"/>
              </a:ext>
            </a:extLst>
          </p:cNvPr>
          <p:cNvSpPr>
            <a:spLocks noGrp="1"/>
          </p:cNvSpPr>
          <p:nvPr>
            <p:ph type="title"/>
          </p:nvPr>
        </p:nvSpPr>
        <p:spPr/>
        <p:txBody>
          <a:bodyPr/>
          <a:lstStyle/>
          <a:p>
            <a:r>
              <a:rPr lang="en-US" dirty="0"/>
              <a:t>Process</a:t>
            </a:r>
          </a:p>
        </p:txBody>
      </p:sp>
      <p:sp>
        <p:nvSpPr>
          <p:cNvPr id="5" name="Rectangle 1">
            <a:extLst>
              <a:ext uri="{FF2B5EF4-FFF2-40B4-BE49-F238E27FC236}">
                <a16:creationId xmlns:a16="http://schemas.microsoft.com/office/drawing/2014/main" id="{3C8015D2-1C70-4557-946F-1CD00AFF937D}"/>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976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69E4B1-2805-4D16-9D62-29B8ED793747}"/>
              </a:ext>
              <a:ext uri="{C183D7F6-B498-43B3-948B-1728B52AA6E4}">
                <adec:decorative xmlns:adec="http://schemas.microsoft.com/office/drawing/2017/decorative" val="1"/>
              </a:ext>
            </a:extLst>
          </p:cNvPr>
          <p:cNvPicPr>
            <a:picLocks noGrp="1" noChangeAspect="1"/>
          </p:cNvPicPr>
          <p:nvPr>
            <p:ph idx="4294967295"/>
          </p:nvPr>
        </p:nvPicPr>
        <p:blipFill>
          <a:blip r:embed="rId4"/>
          <a:stretch>
            <a:fillRect/>
          </a:stretch>
        </p:blipFill>
        <p:spPr>
          <a:xfrm>
            <a:off x="138404" y="1633393"/>
            <a:ext cx="5507038" cy="4351338"/>
          </a:xfrm>
          <a:prstGeom prst="rect">
            <a:avLst/>
          </a:prstGeom>
        </p:spPr>
      </p:pic>
      <p:graphicFrame>
        <p:nvGraphicFramePr>
          <p:cNvPr id="5" name="Object 4">
            <a:extLst>
              <a:ext uri="{FF2B5EF4-FFF2-40B4-BE49-F238E27FC236}">
                <a16:creationId xmlns:a16="http://schemas.microsoft.com/office/drawing/2014/main" id="{538667E2-2614-48FC-B677-40C3214F16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67736099"/>
              </p:ext>
            </p:extLst>
          </p:nvPr>
        </p:nvGraphicFramePr>
        <p:xfrm>
          <a:off x="9138946" y="257175"/>
          <a:ext cx="2914650" cy="6343650"/>
        </p:xfrm>
        <a:graphic>
          <a:graphicData uri="http://schemas.openxmlformats.org/presentationml/2006/ole">
            <mc:AlternateContent xmlns:mc="http://schemas.openxmlformats.org/markup-compatibility/2006">
              <mc:Choice xmlns:v="urn:schemas-microsoft-com:vml" Requires="v">
                <p:oleObj spid="_x0000_s7204" name="Acrobat Document" r:id="rId5" imgW="2914557" imgH="6343650" progId="Acrobat.Document.DC">
                  <p:embed/>
                </p:oleObj>
              </mc:Choice>
              <mc:Fallback>
                <p:oleObj name="Acrobat Document" r:id="rId5" imgW="2914557" imgH="6343650" progId="Acrobat.Document.DC">
                  <p:embed/>
                  <p:pic>
                    <p:nvPicPr>
                      <p:cNvPr id="0" name=""/>
                      <p:cNvPicPr/>
                      <p:nvPr/>
                    </p:nvPicPr>
                    <p:blipFill>
                      <a:blip r:embed="rId6"/>
                      <a:stretch>
                        <a:fillRect/>
                      </a:stretch>
                    </p:blipFill>
                    <p:spPr>
                      <a:xfrm>
                        <a:off x="9138946" y="257175"/>
                        <a:ext cx="2914650" cy="6343650"/>
                      </a:xfrm>
                      <a:prstGeom prst="rect">
                        <a:avLst/>
                      </a:prstGeom>
                    </p:spPr>
                  </p:pic>
                </p:oleObj>
              </mc:Fallback>
            </mc:AlternateContent>
          </a:graphicData>
        </a:graphic>
      </p:graphicFrame>
      <p:pic>
        <p:nvPicPr>
          <p:cNvPr id="7" name="Picture 6" descr="A screenshot of a cell phone&#10;&#10;Description generated with very high confidence">
            <a:extLst>
              <a:ext uri="{FF2B5EF4-FFF2-40B4-BE49-F238E27FC236}">
                <a16:creationId xmlns:a16="http://schemas.microsoft.com/office/drawing/2014/main" id="{A0B2CC75-B0F1-4293-AA4B-73419CC20A16}"/>
              </a:ext>
            </a:extLst>
          </p:cNvPr>
          <p:cNvPicPr>
            <a:picLocks noChangeAspect="1"/>
          </p:cNvPicPr>
          <p:nvPr/>
        </p:nvPicPr>
        <p:blipFill>
          <a:blip r:embed="rId7"/>
          <a:stretch>
            <a:fillRect/>
          </a:stretch>
        </p:blipFill>
        <p:spPr>
          <a:xfrm>
            <a:off x="5675155" y="2981505"/>
            <a:ext cx="3463791" cy="3557407"/>
          </a:xfrm>
          <a:prstGeom prst="rect">
            <a:avLst/>
          </a:prstGeom>
        </p:spPr>
      </p:pic>
      <p:sp>
        <p:nvSpPr>
          <p:cNvPr id="8" name="Slide Number Placeholder 7">
            <a:extLst>
              <a:ext uri="{FF2B5EF4-FFF2-40B4-BE49-F238E27FC236}">
                <a16:creationId xmlns:a16="http://schemas.microsoft.com/office/drawing/2014/main" id="{350EC245-6390-43D7-A885-C5B9349509F8}"/>
              </a:ext>
            </a:extLst>
          </p:cNvPr>
          <p:cNvSpPr>
            <a:spLocks noGrp="1"/>
          </p:cNvSpPr>
          <p:nvPr>
            <p:ph type="sldNum" sz="quarter" idx="12"/>
          </p:nvPr>
        </p:nvSpPr>
        <p:spPr/>
        <p:txBody>
          <a:bodyPr/>
          <a:lstStyle/>
          <a:p>
            <a:fld id="{EAA4A5E7-AFAB-C242-B46A-1E28807C476F}" type="slidenum">
              <a:rPr lang="en-US" smtClean="0"/>
              <a:t>6</a:t>
            </a:fld>
            <a:endParaRPr lang="en-US"/>
          </a:p>
        </p:txBody>
      </p:sp>
      <p:sp>
        <p:nvSpPr>
          <p:cNvPr id="9" name="TextBox 8">
            <a:extLst>
              <a:ext uri="{FF2B5EF4-FFF2-40B4-BE49-F238E27FC236}">
                <a16:creationId xmlns:a16="http://schemas.microsoft.com/office/drawing/2014/main" id="{F4834E72-1F6A-4B3E-A972-5F220B6EE883}"/>
              </a:ext>
            </a:extLst>
          </p:cNvPr>
          <p:cNvSpPr txBox="1"/>
          <p:nvPr/>
        </p:nvSpPr>
        <p:spPr>
          <a:xfrm>
            <a:off x="138404" y="120073"/>
            <a:ext cx="7712505" cy="769441"/>
          </a:xfrm>
          <a:prstGeom prst="rect">
            <a:avLst/>
          </a:prstGeom>
          <a:noFill/>
        </p:spPr>
        <p:txBody>
          <a:bodyPr wrap="square" rtlCol="0">
            <a:spAutoFit/>
          </a:bodyPr>
          <a:lstStyle/>
          <a:p>
            <a:r>
              <a:rPr lang="en-US" sz="4400" dirty="0">
                <a:solidFill>
                  <a:srgbClr val="70012D"/>
                </a:solidFill>
                <a:latin typeface="Franklin Gothic Medium" panose="020B0603020102020204" pitchFamily="34" charset="0"/>
              </a:rPr>
              <a:t>Outreach</a:t>
            </a:r>
          </a:p>
        </p:txBody>
      </p:sp>
      <p:graphicFrame>
        <p:nvGraphicFramePr>
          <p:cNvPr id="10" name="Content Placeholder 3">
            <a:extLst>
              <a:ext uri="{FF2B5EF4-FFF2-40B4-BE49-F238E27FC236}">
                <a16:creationId xmlns:a16="http://schemas.microsoft.com/office/drawing/2014/main" id="{553C14C6-0690-4E06-B172-13C7AC5D89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063628"/>
              </p:ext>
            </p:extLst>
          </p:nvPr>
        </p:nvGraphicFramePr>
        <p:xfrm>
          <a:off x="5220408" y="257175"/>
          <a:ext cx="3816684" cy="2578608"/>
        </p:xfrm>
        <a:graphic>
          <a:graphicData uri="http://schemas.openxmlformats.org/presentationml/2006/ole">
            <mc:AlternateContent xmlns:mc="http://schemas.openxmlformats.org/markup-compatibility/2006">
              <mc:Choice xmlns:v="urn:schemas-microsoft-com:vml" Requires="v">
                <p:oleObj spid="_x0000_s7205" name="Acrobat Document" r:id="rId8" imgW="6343557" imgH="4286250" progId="Acrobat.Document.DC">
                  <p:embed/>
                </p:oleObj>
              </mc:Choice>
              <mc:Fallback>
                <p:oleObj name="Acrobat Document" r:id="rId8" imgW="6343557" imgH="4286250" progId="Acrobat.Document.DC">
                  <p:embed/>
                  <p:pic>
                    <p:nvPicPr>
                      <p:cNvPr id="4" name="Content Placeholder 3">
                        <a:extLst>
                          <a:ext uri="{FF2B5EF4-FFF2-40B4-BE49-F238E27FC236}">
                            <a16:creationId xmlns:a16="http://schemas.microsoft.com/office/drawing/2014/main" id="{B63EE5CA-073C-422C-88EF-C13C404B67D1}"/>
                          </a:ext>
                        </a:extLst>
                      </p:cNvPr>
                      <p:cNvPicPr/>
                      <p:nvPr/>
                    </p:nvPicPr>
                    <p:blipFill>
                      <a:blip r:embed="rId9"/>
                      <a:stretch>
                        <a:fillRect/>
                      </a:stretch>
                    </p:blipFill>
                    <p:spPr>
                      <a:xfrm>
                        <a:off x="5220408" y="257175"/>
                        <a:ext cx="3816684" cy="257860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F44E12-D833-48C9-A860-5411CDF232EE}"/>
              </a:ext>
            </a:extLst>
          </p:cNvPr>
          <p:cNvSpPr>
            <a:spLocks noGrp="1"/>
          </p:cNvSpPr>
          <p:nvPr>
            <p:ph type="title" idx="4294967295"/>
          </p:nvPr>
        </p:nvSpPr>
        <p:spPr>
          <a:xfrm>
            <a:off x="838200" y="-1325563"/>
            <a:ext cx="10515600" cy="1325563"/>
          </a:xfrm>
          <a:prstGeom prst="rect">
            <a:avLst/>
          </a:prstGeom>
        </p:spPr>
        <p:txBody>
          <a:bodyPr anchor="b"/>
          <a:lstStyle/>
          <a:p>
            <a:r>
              <a:rPr lang="en-US" dirty="0"/>
              <a:t>Outreach</a:t>
            </a:r>
          </a:p>
        </p:txBody>
      </p:sp>
    </p:spTree>
    <p:extLst>
      <p:ext uri="{BB962C8B-B14F-4D97-AF65-F5344CB8AC3E}">
        <p14:creationId xmlns:p14="http://schemas.microsoft.com/office/powerpoint/2010/main" val="256123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397D2-C7FD-47D8-A3BC-4DB71BCECABE}"/>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Investment</a:t>
            </a:r>
          </a:p>
        </p:txBody>
      </p:sp>
      <p:cxnSp>
        <p:nvCxnSpPr>
          <p:cNvPr id="29" name="Straight Arrow Connector 2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5169739A-FB28-4FFC-B351-4ECC90033D0E}"/>
              </a:ext>
            </a:extLst>
          </p:cNvPr>
          <p:cNvSpPr>
            <a:spLocks noGrp="1"/>
          </p:cNvSpPr>
          <p:nvPr>
            <p:ph idx="1"/>
          </p:nvPr>
        </p:nvSpPr>
        <p:spPr>
          <a:xfrm>
            <a:off x="655321" y="2575034"/>
            <a:ext cx="5120113" cy="3462228"/>
          </a:xfrm>
        </p:spPr>
        <p:txBody>
          <a:bodyPr vert="horz" lIns="91440" tIns="45720" rIns="91440" bIns="45720" rtlCol="0">
            <a:normAutofit/>
          </a:bodyPr>
          <a:lstStyle/>
          <a:p>
            <a:r>
              <a:rPr lang="en-US" sz="1800" dirty="0"/>
              <a:t>Approximately 1,238 staff hours dedicated to the project since July.</a:t>
            </a:r>
          </a:p>
          <a:p>
            <a:r>
              <a:rPr lang="en-US" sz="1800" dirty="0"/>
              <a:t>Entire Job Service Missoula office was involved initially in Feb/Mar of this year. </a:t>
            </a:r>
          </a:p>
          <a:p>
            <a:r>
              <a:rPr lang="en-US" sz="1800" dirty="0"/>
              <a:t>10 people in Job Service Missoula with ongoing BAA responsibilities. </a:t>
            </a:r>
          </a:p>
          <a:p>
            <a:r>
              <a:rPr lang="en-US" sz="1800" dirty="0"/>
              <a:t>2 staff dedicated full-time since July, both embedded on campuses.</a:t>
            </a:r>
          </a:p>
          <a:p>
            <a:r>
              <a:rPr lang="en-US" sz="1800" dirty="0"/>
              <a:t>Allocated $50,000 in funding for direct services from WSD.</a:t>
            </a:r>
          </a:p>
          <a:p>
            <a:endParaRPr lang="en-US" sz="1800" dirty="0"/>
          </a:p>
          <a:p>
            <a:endParaRPr lang="en-US" sz="1800" dirty="0"/>
          </a:p>
        </p:txBody>
      </p:sp>
      <p:pic>
        <p:nvPicPr>
          <p:cNvPr id="7" name="Picture 6">
            <a:extLst>
              <a:ext uri="{FF2B5EF4-FFF2-40B4-BE49-F238E27FC236}">
                <a16:creationId xmlns:a16="http://schemas.microsoft.com/office/drawing/2014/main" id="{8D44714A-07B8-4EBC-AF8A-137D2767BF8B}"/>
              </a:ext>
              <a:ext uri="{C183D7F6-B498-43B3-948B-1728B52AA6E4}">
                <adec:decorative xmlns:adec="http://schemas.microsoft.com/office/drawing/2017/decorative" val="1"/>
              </a:ext>
            </a:extLst>
          </p:cNvPr>
          <p:cNvPicPr>
            <a:picLocks noChangeAspect="1"/>
          </p:cNvPicPr>
          <p:nvPr/>
        </p:nvPicPr>
        <p:blipFill rotWithShape="1">
          <a:blip r:embed="rId3"/>
          <a:srcRect l="12676" r="10689" b="2"/>
          <a:stretch/>
        </p:blipFill>
        <p:spPr>
          <a:xfrm>
            <a:off x="5878850"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4735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BF257-7020-43B8-9957-A27DB5619500}"/>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kern="1200">
                <a:solidFill>
                  <a:schemeClr val="tx1"/>
                </a:solidFill>
                <a:latin typeface="+mj-lt"/>
                <a:ea typeface="+mj-ea"/>
                <a:cs typeface="+mj-cs"/>
              </a:rPr>
              <a:t>Enrollment</a:t>
            </a:r>
          </a:p>
        </p:txBody>
      </p:sp>
      <p:sp>
        <p:nvSpPr>
          <p:cNvPr id="2" name="Content Placeholder 1">
            <a:extLst>
              <a:ext uri="{FF2B5EF4-FFF2-40B4-BE49-F238E27FC236}">
                <a16:creationId xmlns:a16="http://schemas.microsoft.com/office/drawing/2014/main" id="{7D747A6E-A483-4E6C-896A-57EFB096CA97}"/>
              </a:ext>
            </a:extLst>
          </p:cNvPr>
          <p:cNvSpPr>
            <a:spLocks noGrp="1"/>
          </p:cNvSpPr>
          <p:nvPr>
            <p:ph idx="1"/>
          </p:nvPr>
        </p:nvSpPr>
        <p:spPr>
          <a:xfrm>
            <a:off x="648930" y="2438400"/>
            <a:ext cx="4944151" cy="3785419"/>
          </a:xfrm>
        </p:spPr>
        <p:txBody>
          <a:bodyPr vert="horz" lIns="91440" tIns="45720" rIns="91440" bIns="45720" rtlCol="0">
            <a:normAutofit/>
          </a:bodyPr>
          <a:lstStyle/>
          <a:p>
            <a:r>
              <a:rPr lang="en-US" sz="2400"/>
              <a:t>Total Fall </a:t>
            </a:r>
            <a:r>
              <a:rPr lang="en-US" sz="2400" dirty="0"/>
              <a:t>enrollment of 99</a:t>
            </a:r>
          </a:p>
          <a:p>
            <a:pPr lvl="1"/>
            <a:r>
              <a:rPr lang="en-US" sz="2000" dirty="0"/>
              <a:t>Current DLI effort enrollment is 52.</a:t>
            </a:r>
          </a:p>
          <a:p>
            <a:pPr lvl="1"/>
            <a:r>
              <a:rPr lang="en-US" sz="2000" dirty="0"/>
              <a:t>An additional 47 have enrolled based on the program, but haven’t sought DLI services.</a:t>
            </a:r>
          </a:p>
          <a:p>
            <a:r>
              <a:rPr lang="en-US" sz="2400" dirty="0"/>
              <a:t>38 have committed for Spring Semester.</a:t>
            </a:r>
          </a:p>
          <a:p>
            <a:r>
              <a:rPr lang="en-US" sz="2400" dirty="0"/>
              <a:t>70+ are engaged and in the pipeline.</a:t>
            </a:r>
          </a:p>
          <a:p>
            <a:pPr marL="0" indent="0">
              <a:buNone/>
            </a:pPr>
            <a:endParaRPr lang="en-US" sz="2400" dirty="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29DE3AA-C4F5-4EE9-BC28-AB281AC36E02}"/>
              </a:ext>
            </a:extLst>
          </p:cNvPr>
          <p:cNvGraphicFramePr>
            <a:graphicFrameLocks noGrp="1"/>
          </p:cNvGraphicFramePr>
          <p:nvPr>
            <p:extLst>
              <p:ext uri="{D42A27DB-BD31-4B8C-83A1-F6EECF244321}">
                <p14:modId xmlns:p14="http://schemas.microsoft.com/office/powerpoint/2010/main" val="2637370214"/>
              </p:ext>
            </p:extLst>
          </p:nvPr>
        </p:nvGraphicFramePr>
        <p:xfrm>
          <a:off x="7139098" y="967430"/>
          <a:ext cx="4007175" cy="4773604"/>
        </p:xfrm>
        <a:graphic>
          <a:graphicData uri="http://schemas.openxmlformats.org/drawingml/2006/table">
            <a:tbl>
              <a:tblPr firstRow="1" bandRow="1">
                <a:tableStyleId>{F5AB1C69-6EDB-4FF4-983F-18BD219EF322}</a:tableStyleId>
              </a:tblPr>
              <a:tblGrid>
                <a:gridCol w="2349032">
                  <a:extLst>
                    <a:ext uri="{9D8B030D-6E8A-4147-A177-3AD203B41FA5}">
                      <a16:colId xmlns:a16="http://schemas.microsoft.com/office/drawing/2014/main" val="2202162513"/>
                    </a:ext>
                  </a:extLst>
                </a:gridCol>
                <a:gridCol w="1658143">
                  <a:extLst>
                    <a:ext uri="{9D8B030D-6E8A-4147-A177-3AD203B41FA5}">
                      <a16:colId xmlns:a16="http://schemas.microsoft.com/office/drawing/2014/main" val="1726127824"/>
                    </a:ext>
                  </a:extLst>
                </a:gridCol>
              </a:tblGrid>
              <a:tr h="207548">
                <a:tc>
                  <a:txBody>
                    <a:bodyPr/>
                    <a:lstStyle/>
                    <a:p>
                      <a:pPr algn="l" fontAlgn="b"/>
                      <a:r>
                        <a:rPr lang="en-US" sz="1100" u="none" strike="noStrike">
                          <a:effectLst/>
                        </a:rPr>
                        <a:t>Major/Area of Study</a:t>
                      </a:r>
                      <a:endParaRPr lang="en-US" sz="1100" b="1" i="0" u="none" strike="noStrike">
                        <a:solidFill>
                          <a:srgbClr val="000000"/>
                        </a:solidFill>
                        <a:effectLst/>
                        <a:latin typeface="Calibri" panose="020F0502020204030204" pitchFamily="34" charset="0"/>
                      </a:endParaRPr>
                    </a:p>
                  </a:txBody>
                  <a:tcPr marL="6798" marR="6798" marT="6798" marB="0" anchor="b"/>
                </a:tc>
                <a:tc>
                  <a:txBody>
                    <a:bodyPr/>
                    <a:lstStyle/>
                    <a:p>
                      <a:pPr algn="l" fontAlgn="b"/>
                      <a:r>
                        <a:rPr lang="en-US" sz="1100" u="none" strike="noStrike">
                          <a:effectLst/>
                        </a:rPr>
                        <a:t>Enrolled students</a:t>
                      </a:r>
                      <a:endParaRPr lang="en-US" sz="1100" b="1"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4069343950"/>
                  </a:ext>
                </a:extLst>
              </a:tr>
              <a:tr h="207548">
                <a:tc>
                  <a:txBody>
                    <a:bodyPr/>
                    <a:lstStyle/>
                    <a:p>
                      <a:pPr algn="l" fontAlgn="b"/>
                      <a:r>
                        <a:rPr lang="en-US" sz="1100" u="none" strike="noStrike">
                          <a:effectLst/>
                        </a:rPr>
                        <a:t>Medical Assisting </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dirty="0">
                          <a:effectLst/>
                        </a:rPr>
                        <a:t>13</a:t>
                      </a:r>
                      <a:endParaRPr lang="en-US" sz="1100" b="0" i="0" u="none" strike="noStrike" dirty="0">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3410937967"/>
                  </a:ext>
                </a:extLst>
              </a:tr>
              <a:tr h="207548">
                <a:tc>
                  <a:txBody>
                    <a:bodyPr/>
                    <a:lstStyle/>
                    <a:p>
                      <a:pPr algn="l" fontAlgn="b"/>
                      <a:r>
                        <a:rPr lang="en-US" sz="1100" u="none" strike="noStrike">
                          <a:effectLst/>
                        </a:rPr>
                        <a:t>Phelotomy</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1417370603"/>
                  </a:ext>
                </a:extLst>
              </a:tr>
              <a:tr h="207548">
                <a:tc>
                  <a:txBody>
                    <a:bodyPr/>
                    <a:lstStyle/>
                    <a:p>
                      <a:pPr algn="l" fontAlgn="b"/>
                      <a:r>
                        <a:rPr lang="en-US" sz="1100" u="none" strike="noStrike">
                          <a:effectLst/>
                        </a:rPr>
                        <a:t>CDL</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2316978600"/>
                  </a:ext>
                </a:extLst>
              </a:tr>
              <a:tr h="207548">
                <a:tc>
                  <a:txBody>
                    <a:bodyPr/>
                    <a:lstStyle/>
                    <a:p>
                      <a:pPr algn="l" fontAlgn="b"/>
                      <a:r>
                        <a:rPr lang="en-US" sz="1100" u="none" strike="noStrike">
                          <a:effectLst/>
                        </a:rPr>
                        <a:t>Information Technologies</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4193577043"/>
                  </a:ext>
                </a:extLst>
              </a:tr>
              <a:tr h="207548">
                <a:tc>
                  <a:txBody>
                    <a:bodyPr/>
                    <a:lstStyle/>
                    <a:p>
                      <a:pPr algn="l" fontAlgn="b"/>
                      <a:r>
                        <a:rPr lang="en-US" sz="1100" u="none" strike="noStrike">
                          <a:effectLst/>
                        </a:rPr>
                        <a:t>Social Work </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777109233"/>
                  </a:ext>
                </a:extLst>
              </a:tr>
              <a:tr h="207548">
                <a:tc>
                  <a:txBody>
                    <a:bodyPr/>
                    <a:lstStyle/>
                    <a:p>
                      <a:pPr algn="l" fontAlgn="b"/>
                      <a:r>
                        <a:rPr lang="en-US" sz="1100" u="none" strike="noStrike">
                          <a:effectLst/>
                        </a:rPr>
                        <a:t>Dental Assisting </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873121802"/>
                  </a:ext>
                </a:extLst>
              </a:tr>
              <a:tr h="207548">
                <a:tc>
                  <a:txBody>
                    <a:bodyPr/>
                    <a:lstStyle/>
                    <a:p>
                      <a:pPr algn="l" fontAlgn="b"/>
                      <a:r>
                        <a:rPr lang="en-US" sz="1100" u="none" strike="noStrike">
                          <a:effectLst/>
                        </a:rPr>
                        <a:t>General AA</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3475527519"/>
                  </a:ext>
                </a:extLst>
              </a:tr>
              <a:tr h="207548">
                <a:tc>
                  <a:txBody>
                    <a:bodyPr/>
                    <a:lstStyle/>
                    <a:p>
                      <a:pPr algn="l" fontAlgn="b"/>
                      <a:r>
                        <a:rPr lang="en-US" sz="1100" u="none" strike="noStrike">
                          <a:effectLst/>
                        </a:rPr>
                        <a:t>Business Media Design</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3698601494"/>
                  </a:ext>
                </a:extLst>
              </a:tr>
              <a:tr h="207548">
                <a:tc>
                  <a:txBody>
                    <a:bodyPr/>
                    <a:lstStyle/>
                    <a:p>
                      <a:pPr algn="l" fontAlgn="b"/>
                      <a:r>
                        <a:rPr lang="en-US" sz="1100" u="none" strike="noStrike">
                          <a:effectLst/>
                        </a:rPr>
                        <a:t>Anthroplogy</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155047197"/>
                  </a:ext>
                </a:extLst>
              </a:tr>
              <a:tr h="207548">
                <a:tc>
                  <a:txBody>
                    <a:bodyPr/>
                    <a:lstStyle/>
                    <a:p>
                      <a:pPr algn="l" fontAlgn="b"/>
                      <a:r>
                        <a:rPr lang="en-US" sz="1100" u="none" strike="noStrike">
                          <a:effectLst/>
                        </a:rPr>
                        <a:t>Biology</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2429552826"/>
                  </a:ext>
                </a:extLst>
              </a:tr>
              <a:tr h="207548">
                <a:tc>
                  <a:txBody>
                    <a:bodyPr/>
                    <a:lstStyle/>
                    <a:p>
                      <a:pPr algn="l" fontAlgn="b"/>
                      <a:r>
                        <a:rPr lang="en-US" sz="1100" u="none" strike="noStrike">
                          <a:effectLst/>
                        </a:rPr>
                        <a:t>Bookkeeping</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2400671547"/>
                  </a:ext>
                </a:extLst>
              </a:tr>
              <a:tr h="207548">
                <a:tc>
                  <a:txBody>
                    <a:bodyPr/>
                    <a:lstStyle/>
                    <a:p>
                      <a:pPr algn="l" fontAlgn="b"/>
                      <a:r>
                        <a:rPr lang="en-US" sz="1100" u="none" strike="noStrike">
                          <a:effectLst/>
                        </a:rPr>
                        <a:t>Business/MIS</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900191729"/>
                  </a:ext>
                </a:extLst>
              </a:tr>
              <a:tr h="207548">
                <a:tc>
                  <a:txBody>
                    <a:bodyPr/>
                    <a:lstStyle/>
                    <a:p>
                      <a:pPr algn="l" fontAlgn="b"/>
                      <a:r>
                        <a:rPr lang="en-US" sz="1100" u="none" strike="noStrike">
                          <a:effectLst/>
                        </a:rPr>
                        <a:t>C.N.A.</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1890997348"/>
                  </a:ext>
                </a:extLst>
              </a:tr>
              <a:tr h="207548">
                <a:tc>
                  <a:txBody>
                    <a:bodyPr/>
                    <a:lstStyle/>
                    <a:p>
                      <a:pPr algn="l" fontAlgn="b"/>
                      <a:r>
                        <a:rPr lang="en-US" sz="1100" u="none" strike="noStrike">
                          <a:effectLst/>
                        </a:rPr>
                        <a:t>Computer Science</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3219332366"/>
                  </a:ext>
                </a:extLst>
              </a:tr>
              <a:tr h="207548">
                <a:tc>
                  <a:txBody>
                    <a:bodyPr/>
                    <a:lstStyle/>
                    <a:p>
                      <a:pPr algn="l" fontAlgn="b"/>
                      <a:r>
                        <a:rPr lang="en-US" sz="1100" u="none" strike="noStrike">
                          <a:effectLst/>
                        </a:rPr>
                        <a:t>EKG</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63604591"/>
                  </a:ext>
                </a:extLst>
              </a:tr>
              <a:tr h="207548">
                <a:tc>
                  <a:txBody>
                    <a:bodyPr/>
                    <a:lstStyle/>
                    <a:p>
                      <a:pPr algn="l" fontAlgn="b"/>
                      <a:r>
                        <a:rPr lang="en-US" sz="1100" u="none" strike="noStrike">
                          <a:effectLst/>
                        </a:rPr>
                        <a:t>Elementary Education</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776586520"/>
                  </a:ext>
                </a:extLst>
              </a:tr>
              <a:tr h="207548">
                <a:tc>
                  <a:txBody>
                    <a:bodyPr/>
                    <a:lstStyle/>
                    <a:p>
                      <a:pPr algn="l" fontAlgn="b"/>
                      <a:r>
                        <a:rPr lang="en-US" sz="1100" u="none" strike="noStrike">
                          <a:effectLst/>
                        </a:rPr>
                        <a:t>English</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4139418704"/>
                  </a:ext>
                </a:extLst>
              </a:tr>
              <a:tr h="207548">
                <a:tc>
                  <a:txBody>
                    <a:bodyPr/>
                    <a:lstStyle/>
                    <a:p>
                      <a:pPr algn="l" fontAlgn="b"/>
                      <a:r>
                        <a:rPr lang="en-US" sz="1100" u="none" strike="noStrike">
                          <a:effectLst/>
                        </a:rPr>
                        <a:t>Japanese</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4219999678"/>
                  </a:ext>
                </a:extLst>
              </a:tr>
              <a:tr h="207548">
                <a:tc>
                  <a:txBody>
                    <a:bodyPr/>
                    <a:lstStyle/>
                    <a:p>
                      <a:pPr algn="l" fontAlgn="b"/>
                      <a:r>
                        <a:rPr lang="en-US" sz="1100" u="none" strike="noStrike">
                          <a:effectLst/>
                        </a:rPr>
                        <a:t>Medical Information Technologies</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871462601"/>
                  </a:ext>
                </a:extLst>
              </a:tr>
              <a:tr h="207548">
                <a:tc>
                  <a:txBody>
                    <a:bodyPr/>
                    <a:lstStyle/>
                    <a:p>
                      <a:pPr algn="l" fontAlgn="b"/>
                      <a:r>
                        <a:rPr lang="en-US" sz="1100" u="none" strike="noStrike">
                          <a:effectLst/>
                        </a:rPr>
                        <a:t>Parks and Rec</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191499415"/>
                  </a:ext>
                </a:extLst>
              </a:tr>
              <a:tr h="207548">
                <a:tc>
                  <a:txBody>
                    <a:bodyPr/>
                    <a:lstStyle/>
                    <a:p>
                      <a:pPr algn="l" fontAlgn="b"/>
                      <a:r>
                        <a:rPr lang="en-US" sz="1100" u="none" strike="noStrike">
                          <a:effectLst/>
                        </a:rPr>
                        <a:t>Pre-Nursing</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4011490263"/>
                  </a:ext>
                </a:extLst>
              </a:tr>
              <a:tr h="207548">
                <a:tc>
                  <a:txBody>
                    <a:bodyPr/>
                    <a:lstStyle/>
                    <a:p>
                      <a:pPr algn="l" fontAlgn="b"/>
                      <a:r>
                        <a:rPr lang="en-US" sz="1100" u="none" strike="noStrike">
                          <a:effectLst/>
                        </a:rPr>
                        <a:t>Psychology</a:t>
                      </a:r>
                      <a:endParaRPr lang="en-US" sz="1100" b="0" i="0" u="none" strike="noStrike">
                        <a:solidFill>
                          <a:srgbClr val="000000"/>
                        </a:solidFill>
                        <a:effectLst/>
                        <a:latin typeface="Calibri" panose="020F0502020204030204" pitchFamily="34" charset="0"/>
                      </a:endParaRPr>
                    </a:p>
                  </a:txBody>
                  <a:tcPr marL="6798" marR="6798" marT="6798"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798" marR="6798" marT="6798" marB="0" anchor="b"/>
                </a:tc>
                <a:extLst>
                  <a:ext uri="{0D108BD9-81ED-4DB2-BD59-A6C34878D82A}">
                    <a16:rowId xmlns:a16="http://schemas.microsoft.com/office/drawing/2014/main" val="2863621518"/>
                  </a:ext>
                </a:extLst>
              </a:tr>
            </a:tbl>
          </a:graphicData>
        </a:graphic>
      </p:graphicFrame>
    </p:spTree>
    <p:extLst>
      <p:ext uri="{BB962C8B-B14F-4D97-AF65-F5344CB8AC3E}">
        <p14:creationId xmlns:p14="http://schemas.microsoft.com/office/powerpoint/2010/main" val="198143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8BD0A81-6B0F-4EEC-BB86-CBE409194882}"/>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a:solidFill>
                  <a:schemeClr val="accent1"/>
                </a:solidFill>
                <a:latin typeface="+mj-lt"/>
                <a:ea typeface="+mj-ea"/>
                <a:cs typeface="+mj-cs"/>
              </a:rPr>
              <a:t>Lessons Learned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78DAB67-17A1-4353-9379-F8B347B2298D}"/>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400" dirty="0"/>
              <a:t>Holistic Approach</a:t>
            </a:r>
          </a:p>
          <a:p>
            <a:pPr lvl="1"/>
            <a:r>
              <a:rPr lang="en-US" sz="2000" dirty="0"/>
              <a:t>Re-enrollment</a:t>
            </a:r>
          </a:p>
          <a:p>
            <a:pPr lvl="1"/>
            <a:r>
              <a:rPr lang="en-US" sz="2000" dirty="0"/>
              <a:t>Other Services </a:t>
            </a:r>
          </a:p>
          <a:p>
            <a:r>
              <a:rPr lang="en-US" sz="2400" dirty="0"/>
              <a:t>Unexpected Partnerships</a:t>
            </a:r>
          </a:p>
          <a:p>
            <a:pPr lvl="1"/>
            <a:r>
              <a:rPr lang="en-US" sz="2000" dirty="0"/>
              <a:t>Broader Engagement</a:t>
            </a:r>
          </a:p>
          <a:p>
            <a:r>
              <a:rPr lang="en-US" sz="2400" dirty="0"/>
              <a:t>Staff Commitment</a:t>
            </a:r>
          </a:p>
          <a:p>
            <a:pPr lvl="1"/>
            <a:r>
              <a:rPr lang="en-US" sz="2000" dirty="0"/>
              <a:t>Cross-training</a:t>
            </a:r>
          </a:p>
          <a:p>
            <a:pPr lvl="1"/>
            <a:r>
              <a:rPr lang="en-US" sz="2000" dirty="0"/>
              <a:t>Proximity</a:t>
            </a:r>
          </a:p>
        </p:txBody>
      </p:sp>
    </p:spTree>
    <p:extLst>
      <p:ext uri="{BB962C8B-B14F-4D97-AF65-F5344CB8AC3E}">
        <p14:creationId xmlns:p14="http://schemas.microsoft.com/office/powerpoint/2010/main" val="3492527875"/>
      </p:ext>
    </p:extLst>
  </p:cSld>
  <p:clrMapOvr>
    <a:masterClrMapping/>
  </p:clrMapOvr>
</p:sld>
</file>

<file path=ppt/theme/theme1.xml><?xml version="1.0" encoding="utf-8"?>
<a:theme xmlns:a="http://schemas.openxmlformats.org/drawingml/2006/main" name="Office Theme">
  <a:themeElements>
    <a:clrScheme name="Custom 2">
      <a:dk1>
        <a:srgbClr val="70012D"/>
      </a:dk1>
      <a:lt1>
        <a:srgbClr val="FFFFFF"/>
      </a:lt1>
      <a:dk2>
        <a:srgbClr val="44546A"/>
      </a:dk2>
      <a:lt2>
        <a:srgbClr val="E7E6E6"/>
      </a:lt2>
      <a:accent1>
        <a:srgbClr val="70012D"/>
      </a:accent1>
      <a:accent2>
        <a:srgbClr val="70012D"/>
      </a:accent2>
      <a:accent3>
        <a:srgbClr val="5F5F5E"/>
      </a:accent3>
      <a:accent4>
        <a:srgbClr val="5F5F5E"/>
      </a:accent4>
      <a:accent5>
        <a:srgbClr val="AFB0AF"/>
      </a:accent5>
      <a:accent6>
        <a:srgbClr val="21395F"/>
      </a:accent6>
      <a:hlink>
        <a:srgbClr val="207BB9"/>
      </a:hlink>
      <a:folHlink>
        <a:srgbClr val="4C4D4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11289</TotalTime>
  <Words>605</Words>
  <Application>Microsoft Office PowerPoint</Application>
  <PresentationFormat>Widescreen</PresentationFormat>
  <Paragraphs>179</Paragraphs>
  <Slides>10</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Calibri Light</vt:lpstr>
      <vt:lpstr>Franklin Gothic Book</vt:lpstr>
      <vt:lpstr>Franklin Gothic Medium</vt:lpstr>
      <vt:lpstr>Office Theme</vt:lpstr>
      <vt:lpstr>Custom Design</vt:lpstr>
      <vt:lpstr>Acrobat Document</vt:lpstr>
      <vt:lpstr>Become an Alum</vt:lpstr>
      <vt:lpstr>Overview/Recap</vt:lpstr>
      <vt:lpstr>Situation Analysis</vt:lpstr>
      <vt:lpstr>Future Ready 2025 Goals</vt:lpstr>
      <vt:lpstr>Process</vt:lpstr>
      <vt:lpstr>Outreach</vt:lpstr>
      <vt:lpstr>Investment</vt:lpstr>
      <vt:lpstr>Enrollment</vt:lpstr>
      <vt:lpstr>Lessons Learned</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an Alum Program Update</dc:title>
  <dc:creator>Microsoft Office User</dc:creator>
  <cp:lastModifiedBy>Morrison, Edwina</cp:lastModifiedBy>
  <cp:revision>59</cp:revision>
  <cp:lastPrinted>2019-11-15T18:58:07Z</cp:lastPrinted>
  <dcterms:created xsi:type="dcterms:W3CDTF">2019-10-11T19:24:10Z</dcterms:created>
  <dcterms:modified xsi:type="dcterms:W3CDTF">2019-11-21T18:56:45Z</dcterms:modified>
</cp:coreProperties>
</file>