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5" r:id="rId2"/>
    <p:sldId id="272" r:id="rId3"/>
    <p:sldId id="271" r:id="rId4"/>
    <p:sldId id="269" r:id="rId5"/>
    <p:sldId id="256" r:id="rId6"/>
    <p:sldId id="301" r:id="rId7"/>
    <p:sldId id="313" r:id="rId8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64A1"/>
    <a:srgbClr val="4AACC6"/>
    <a:srgbClr val="622422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41" autoAdjust="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19:22:57.67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19:22:59.40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19:23:04.93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19:23:06.42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19:23:08.87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19:23:18.21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19:23:57.3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1963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1963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B1160145-4962-4D5E-B6EB-AC4734540640}" type="datetimeFigureOut">
              <a:rPr lang="en-US" smtClean="0"/>
              <a:t>11/21/2019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1"/>
            <a:ext cx="5607050" cy="4156075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525"/>
            <a:ext cx="3038475" cy="461963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772525"/>
            <a:ext cx="3038475" cy="461963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9ECF1946-1373-4031-98AE-D12862FBDF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39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55C60-91D3-4026-BE5F-78EEB6CCC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432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55C60-91D3-4026-BE5F-78EEB6CCC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741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55C60-91D3-4026-BE5F-78EEB6CCC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49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55C60-91D3-4026-BE5F-78EEB6CCC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951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DBFC-AF0E-49CE-B262-FD78C880F3B1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2F3B-808E-4C3F-B722-481FC4110E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2119-EBB8-4F37-8D32-B8CF3EA0B64A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2F3B-808E-4C3F-B722-481FC4110E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0179-40BD-4ED2-94C2-5D8CE3EF92BE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2F3B-808E-4C3F-B722-481FC4110E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67D9-583A-4F83-95DF-3537B5DD92F4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2F3B-808E-4C3F-B722-481FC4110E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EBF5-C39E-4D80-8CAE-22A42DF111BD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2F3B-808E-4C3F-B722-481FC4110E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9B3C-945D-47D5-AC5A-011F72D65FAC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2F3B-808E-4C3F-B722-481FC4110E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2DA7-670C-4660-9844-A71091CD9C45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2F3B-808E-4C3F-B722-481FC4110E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5180-D605-447E-B711-0CEB6410F933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2F3B-808E-4C3F-B722-481FC4110E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FE0FD-B6B9-4BA4-B16C-1F8B2B157B77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2133600" cy="365125"/>
          </a:xfrm>
        </p:spPr>
        <p:txBody>
          <a:bodyPr/>
          <a:lstStyle>
            <a:lvl1pPr>
              <a:defRPr sz="1600"/>
            </a:lvl1pPr>
          </a:lstStyle>
          <a:p>
            <a:fld id="{44F72F3B-808E-4C3F-B722-481FC4110E4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76200"/>
            <a:ext cx="84486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69B6-B689-4C7F-82FA-9E6D8D53C953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2F3B-808E-4C3F-B722-481FC4110E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FB2B6-C928-45BF-BBFA-4524BC9476D6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2F3B-808E-4C3F-B722-481FC4110E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7316C-CA36-4193-A478-3AB99EEBEB57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72F3B-808E-4C3F-B722-481FC4110E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9.png"/><Relationship Id="rId5" Type="http://schemas.openxmlformats.org/officeDocument/2006/relationships/customXml" Target="../ink/ink2.xml"/><Relationship Id="rId10" Type="http://schemas.openxmlformats.org/officeDocument/2006/relationships/customXml" Target="../ink/ink7.xml"/><Relationship Id="rId4" Type="http://schemas.openxmlformats.org/officeDocument/2006/relationships/image" Target="../media/image8.png"/><Relationship Id="rId9" Type="http://schemas.openxmlformats.org/officeDocument/2006/relationships/customXml" Target="../ink/ink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65387"/>
            <a:ext cx="9144000" cy="1420813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Two Year Education in Montana:</a:t>
            </a:r>
            <a:br>
              <a:rPr lang="en-US" sz="3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600" b="1" i="1" dirty="0">
                <a:solidFill>
                  <a:schemeClr val="tx2">
                    <a:lumMod val="75000"/>
                  </a:schemeClr>
                </a:solidFill>
              </a:rPr>
              <a:t>Opportunities and Challenges</a:t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1600" b="1" dirty="0">
                <a:solidFill>
                  <a:srgbClr val="622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dirty="0">
                <a:solidFill>
                  <a:schemeClr val="tx2"/>
                </a:solidFill>
              </a:rPr>
              <a:t>Montana University System</a:t>
            </a:r>
            <a:br>
              <a:rPr lang="en-US" sz="2700" b="1" dirty="0">
                <a:solidFill>
                  <a:schemeClr val="tx2"/>
                </a:solidFill>
              </a:rPr>
            </a:br>
            <a:r>
              <a:rPr lang="en-US" sz="2700" b="1" dirty="0">
                <a:solidFill>
                  <a:schemeClr val="tx2"/>
                </a:solidFill>
              </a:rPr>
              <a:t>Board of Regents Meeting</a:t>
            </a:r>
            <a:br>
              <a:rPr lang="en-US" sz="2700" b="1" dirty="0">
                <a:solidFill>
                  <a:schemeClr val="tx2"/>
                </a:solidFill>
              </a:rPr>
            </a:br>
            <a:r>
              <a:rPr lang="en-US" sz="2700" b="1" dirty="0">
                <a:solidFill>
                  <a:schemeClr val="tx2"/>
                </a:solidFill>
              </a:rPr>
              <a:t>November 21, 2019</a:t>
            </a:r>
            <a:br>
              <a:rPr lang="en-US" sz="2700" b="1" dirty="0">
                <a:solidFill>
                  <a:schemeClr val="tx2"/>
                </a:solidFill>
              </a:rPr>
            </a:br>
            <a:r>
              <a:rPr lang="en-US" sz="2700" b="1" dirty="0">
                <a:solidFill>
                  <a:schemeClr val="tx2"/>
                </a:solidFill>
              </a:rPr>
              <a:t>Montana State University - Bozeman</a:t>
            </a:r>
            <a:endParaRPr lang="en-US" sz="27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38800"/>
            <a:ext cx="9144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52400"/>
            <a:ext cx="9144000" cy="609600"/>
            <a:chOff x="0" y="304800"/>
            <a:chExt cx="9144000" cy="609600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b="11111"/>
            <a:stretch>
              <a:fillRect/>
            </a:stretch>
          </p:blipFill>
          <p:spPr bwMode="auto">
            <a:xfrm>
              <a:off x="2286000" y="304800"/>
              <a:ext cx="68580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b="4478"/>
            <a:stretch>
              <a:fillRect/>
            </a:stretch>
          </p:blipFill>
          <p:spPr bwMode="auto">
            <a:xfrm>
              <a:off x="0" y="304800"/>
              <a:ext cx="2390775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Box 15"/>
          <p:cNvSpPr txBox="1"/>
          <p:nvPr/>
        </p:nvSpPr>
        <p:spPr>
          <a:xfrm>
            <a:off x="1981200" y="58674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 of the Commissioner of Higher Education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3328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tana University System torch logo">
            <a:extLst>
              <a:ext uri="{FF2B5EF4-FFF2-40B4-BE49-F238E27FC236}">
                <a16:creationId xmlns:a16="http://schemas.microsoft.com/office/drawing/2014/main" id="{45874250-3851-4032-9946-06F1F0E72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4069" y="5398431"/>
            <a:ext cx="530398" cy="530398"/>
          </a:xfrm>
          <a:prstGeom prst="rect">
            <a:avLst/>
          </a:prstGeom>
        </p:spPr>
      </p:pic>
      <p:sp>
        <p:nvSpPr>
          <p:cNvPr id="4" name="Rectangle 3" descr="rectangle header">
            <a:extLst>
              <a:ext uri="{FF2B5EF4-FFF2-40B4-BE49-F238E27FC236}">
                <a16:creationId xmlns:a16="http://schemas.microsoft.com/office/drawing/2014/main" id="{06FE426B-2601-4EEE-8685-4C2B45A41FD4}"/>
              </a:ext>
            </a:extLst>
          </p:cNvPr>
          <p:cNvSpPr/>
          <p:nvPr/>
        </p:nvSpPr>
        <p:spPr>
          <a:xfrm>
            <a:off x="0" y="857250"/>
            <a:ext cx="9144000" cy="9015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F4490E-CBEB-457D-9FC6-A8B5BA6BB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9" y="1017251"/>
            <a:ext cx="1914962" cy="523994"/>
          </a:xfrm>
          <a:prstGeom prst="rect">
            <a:avLst/>
          </a:prstGeom>
        </p:spPr>
      </p:pic>
      <p:pic>
        <p:nvPicPr>
          <p:cNvPr id="12" name="Picture 11" descr="Chart outlining the steps in the assessment, engagement, and planning process occurring in 2019-2020.">
            <a:extLst>
              <a:ext uri="{FF2B5EF4-FFF2-40B4-BE49-F238E27FC236}">
                <a16:creationId xmlns:a16="http://schemas.microsoft.com/office/drawing/2014/main" id="{DA5A65D4-CD9E-414D-8EC7-AF379C7FE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265" y="1780423"/>
            <a:ext cx="7502804" cy="422032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FA13147-E948-4816-A572-2892576F7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1470025"/>
            <a:ext cx="7772400" cy="14700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 Year of Assessment, Engagement, and Planning</a:t>
            </a:r>
          </a:p>
        </p:txBody>
      </p:sp>
    </p:spTree>
    <p:extLst>
      <p:ext uri="{BB962C8B-B14F-4D97-AF65-F5344CB8AC3E}">
        <p14:creationId xmlns:p14="http://schemas.microsoft.com/office/powerpoint/2010/main" val="3608127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9DD381-E0FE-423D-B3C5-009EA8AB1DEB}"/>
              </a:ext>
            </a:extLst>
          </p:cNvPr>
          <p:cNvSpPr txBox="1"/>
          <p:nvPr/>
        </p:nvSpPr>
        <p:spPr>
          <a:xfrm>
            <a:off x="1348352" y="1577921"/>
            <a:ext cx="6393051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Two-Year Education in the Montana University System:</a:t>
            </a:r>
          </a:p>
          <a:p>
            <a:pPr algn="ctr"/>
            <a:r>
              <a:rPr lang="en-US" sz="2700" i="1" dirty="0">
                <a:solidFill>
                  <a:schemeClr val="bg1"/>
                </a:solidFill>
              </a:rPr>
              <a:t>Understanding our landscape, our challenges, and our promise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September 11, 2019</a:t>
            </a:r>
          </a:p>
          <a:p>
            <a:pPr algn="ctr"/>
            <a:endParaRPr lang="en-US" sz="27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A1B6ADC-CA6B-469C-B050-D4BB3FD619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370811" y="2948871"/>
              <a:ext cx="270" cy="27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A1B6ADC-CA6B-469C-B050-D4BB3FD619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4061" y="2942121"/>
                <a:ext cx="13500" cy="1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A57E5D4-FDD6-4CEA-BC6D-AF565EF650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30051" y="2426151"/>
              <a:ext cx="270" cy="27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A57E5D4-FDD6-4CEA-BC6D-AF565EF650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301" y="2419401"/>
                <a:ext cx="13500" cy="1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54CF2B2-EED2-4A60-A2D2-20479B4670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580331" y="2960751"/>
              <a:ext cx="270" cy="27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54CF2B2-EED2-4A60-A2D2-20479B4670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73581" y="2954001"/>
                <a:ext cx="13500" cy="1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D966D41-E94C-4C73-8385-4E3B68ECD5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696811" y="1112331"/>
              <a:ext cx="270" cy="27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D966D41-E94C-4C73-8385-4E3B68ECD5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0061" y="1105581"/>
                <a:ext cx="13500" cy="1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1E3E0A4-DC3B-4110-B8AD-1A72BE4DB2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7369321" y="2123751"/>
              <a:ext cx="270" cy="27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1E3E0A4-DC3B-4110-B8AD-1A72BE4DB2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62571" y="2117001"/>
                <a:ext cx="13500" cy="1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B66B8BA-6B3F-4962-8661-D81C3BB99E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952311" y="3867411"/>
              <a:ext cx="270" cy="27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B66B8BA-6B3F-4962-8661-D81C3BB99E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45561" y="3860661"/>
                <a:ext cx="13500" cy="1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C41559D-A47C-459D-A0EB-988AFB11D9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88101" y="1356681"/>
              <a:ext cx="270" cy="27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C41559D-A47C-459D-A0EB-988AFB11D9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1351" y="1349931"/>
                <a:ext cx="13500" cy="13500"/>
              </a:xfrm>
              <a:prstGeom prst="rect">
                <a:avLst/>
              </a:prstGeom>
            </p:spPr>
          </p:pic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4DBBC878-BC80-410E-B3A6-8C3D67075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11" y="1070837"/>
            <a:ext cx="7750109" cy="46500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CEF8F1-384F-4503-B63E-113A9B4B4F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Map of all Higher Ed institutions in Montana</a:t>
            </a:r>
          </a:p>
        </p:txBody>
      </p:sp>
    </p:spTree>
    <p:extLst>
      <p:ext uri="{BB962C8B-B14F-4D97-AF65-F5344CB8AC3E}">
        <p14:creationId xmlns:p14="http://schemas.microsoft.com/office/powerpoint/2010/main" val="2730005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tana University System torch logo">
            <a:extLst>
              <a:ext uri="{FF2B5EF4-FFF2-40B4-BE49-F238E27FC236}">
                <a16:creationId xmlns:a16="http://schemas.microsoft.com/office/drawing/2014/main" id="{45874250-3851-4032-9946-06F1F0E72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4069" y="5398431"/>
            <a:ext cx="530398" cy="530398"/>
          </a:xfrm>
          <a:prstGeom prst="rect">
            <a:avLst/>
          </a:prstGeom>
        </p:spPr>
      </p:pic>
      <p:sp>
        <p:nvSpPr>
          <p:cNvPr id="4" name="Rectangle 3" descr="rectangle header">
            <a:extLst>
              <a:ext uri="{FF2B5EF4-FFF2-40B4-BE49-F238E27FC236}">
                <a16:creationId xmlns:a16="http://schemas.microsoft.com/office/drawing/2014/main" id="{06FE426B-2601-4EEE-8685-4C2B45A41FD4}"/>
              </a:ext>
            </a:extLst>
          </p:cNvPr>
          <p:cNvSpPr/>
          <p:nvPr/>
        </p:nvSpPr>
        <p:spPr>
          <a:xfrm>
            <a:off x="0" y="857250"/>
            <a:ext cx="9144000" cy="9015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F4490E-CBEB-457D-9FC6-A8B5BA6BB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9" y="1017251"/>
            <a:ext cx="1914962" cy="523994"/>
          </a:xfrm>
          <a:prstGeom prst="rect">
            <a:avLst/>
          </a:prstGeom>
        </p:spPr>
      </p:pic>
      <p:pic>
        <p:nvPicPr>
          <p:cNvPr id="13" name="Picture 12" descr="Chart of MUS Two-Year Institutions">
            <a:extLst>
              <a:ext uri="{FF2B5EF4-FFF2-40B4-BE49-F238E27FC236}">
                <a16:creationId xmlns:a16="http://schemas.microsoft.com/office/drawing/2014/main" id="{97E84E83-C5EC-48AC-ACF9-842AB7F3E2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724" y="1770439"/>
            <a:ext cx="7520552" cy="423031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C0BD425-C736-40B8-BD92-B6165D01E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1470025"/>
            <a:ext cx="7772400" cy="14700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MUS Two-Year Institutions</a:t>
            </a:r>
          </a:p>
        </p:txBody>
      </p:sp>
    </p:spTree>
    <p:extLst>
      <p:ext uri="{BB962C8B-B14F-4D97-AF65-F5344CB8AC3E}">
        <p14:creationId xmlns:p14="http://schemas.microsoft.com/office/powerpoint/2010/main" val="2306994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Montana University System torch logo">
            <a:extLst>
              <a:ext uri="{FF2B5EF4-FFF2-40B4-BE49-F238E27FC236}">
                <a16:creationId xmlns:a16="http://schemas.microsoft.com/office/drawing/2014/main" id="{E3BE78E9-6139-4C64-917F-7A63197C53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969" y="5362712"/>
            <a:ext cx="530270" cy="530270"/>
          </a:xfrm>
          <a:prstGeom prst="rect">
            <a:avLst/>
          </a:prstGeom>
        </p:spPr>
      </p:pic>
      <p:sp>
        <p:nvSpPr>
          <p:cNvPr id="4" name="Rectangle 3" descr="Montana Project 10 Team">
            <a:extLst>
              <a:ext uri="{FF2B5EF4-FFF2-40B4-BE49-F238E27FC236}">
                <a16:creationId xmlns:a16="http://schemas.microsoft.com/office/drawing/2014/main" id="{06FE426B-2601-4EEE-8685-4C2B45A41FD4}"/>
              </a:ext>
            </a:extLst>
          </p:cNvPr>
          <p:cNvSpPr/>
          <p:nvPr/>
        </p:nvSpPr>
        <p:spPr>
          <a:xfrm>
            <a:off x="0" y="857250"/>
            <a:ext cx="9144000" cy="9015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32BB82-A00E-4063-B5C3-CDC2991A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9" y="1017251"/>
            <a:ext cx="1914962" cy="5239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EE3B96-5561-43DB-A07D-2A9FE4B46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24" y="1770439"/>
            <a:ext cx="7520552" cy="42303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52E78E-6597-46E9-A11E-3D42D307B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1470025"/>
            <a:ext cx="7772400" cy="14700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The Five Pillars of the Two-Year Mission</a:t>
            </a:r>
          </a:p>
        </p:txBody>
      </p:sp>
    </p:spTree>
    <p:extLst>
      <p:ext uri="{BB962C8B-B14F-4D97-AF65-F5344CB8AC3E}">
        <p14:creationId xmlns:p14="http://schemas.microsoft.com/office/powerpoint/2010/main" val="4016940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211917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Examples of Mission Fulfillment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2F3B-808E-4C3F-B722-481FC4110E4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5A4243-BA97-4CBE-8C35-F6C36DFDDE6D}"/>
              </a:ext>
            </a:extLst>
          </p:cNvPr>
          <p:cNvSpPr txBox="1"/>
          <p:nvPr/>
        </p:nvSpPr>
        <p:spPr>
          <a:xfrm>
            <a:off x="533400" y="1981200"/>
            <a:ext cx="822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/>
              <a:t>Career and College Readiness – 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Connections 101 (Great Falls College)</a:t>
            </a:r>
          </a:p>
          <a:p>
            <a:pPr marL="457200" indent="-457200">
              <a:buAutoNum type="arabicPeriod"/>
            </a:pPr>
            <a:r>
              <a:rPr lang="en-US" sz="2400" dirty="0"/>
              <a:t>Transfer Education – 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Tribal College Transfer (MSU Northern)</a:t>
            </a:r>
          </a:p>
          <a:p>
            <a:pPr marL="457200" indent="-457200">
              <a:buAutoNum type="arabicPeriod"/>
            </a:pPr>
            <a:r>
              <a:rPr lang="en-US" sz="2400" dirty="0"/>
              <a:t>Career &amp; Technical Education – 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Apprenticeship Models (Missoula College) </a:t>
            </a:r>
          </a:p>
          <a:p>
            <a:pPr marL="457200" indent="-457200">
              <a:buAutoNum type="arabicPeriod"/>
            </a:pPr>
            <a:r>
              <a:rPr lang="en-US" sz="2400" dirty="0"/>
              <a:t>Workforce, Economic, and Community Development – 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Lineman Program (Highlands College)</a:t>
            </a:r>
          </a:p>
          <a:p>
            <a:pPr marL="457200" indent="-457200">
              <a:buAutoNum type="arabicPeriod"/>
            </a:pPr>
            <a:r>
              <a:rPr lang="en-US" sz="2400" dirty="0"/>
              <a:t>Community Education and Lifelong Learning - 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Welding Competition (Dawson Community College)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8CB379-BF30-4E36-BA22-74BDC11FE0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Examples of Mission Fulfillment</a:t>
            </a:r>
          </a:p>
        </p:txBody>
      </p:sp>
    </p:spTree>
    <p:extLst>
      <p:ext uri="{BB962C8B-B14F-4D97-AF65-F5344CB8AC3E}">
        <p14:creationId xmlns:p14="http://schemas.microsoft.com/office/powerpoint/2010/main" val="3740071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211917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A Panel Conversation: Opportunities and 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2F3B-808E-4C3F-B722-481FC4110E4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5A4243-BA97-4CBE-8C35-F6C36DFDDE6D}"/>
              </a:ext>
            </a:extLst>
          </p:cNvPr>
          <p:cNvSpPr txBox="1"/>
          <p:nvPr/>
        </p:nvSpPr>
        <p:spPr>
          <a:xfrm>
            <a:off x="533400" y="1735137"/>
            <a:ext cx="8229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President Jane Karas (Flathead Valley Community College), Dean Susan Wolff (Great Falls College), Dean Tom Gallagher (Missoula College</a:t>
            </a:r>
            <a:r>
              <a:rPr lang="en-US" sz="2400" i="1">
                <a:solidFill>
                  <a:schemeClr val="bg1">
                    <a:lumMod val="50000"/>
                  </a:schemeClr>
                </a:solidFill>
              </a:rPr>
              <a:t>), Dean Dave 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Gurchiek (Highlands College)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Communicating – to students, families, and communities - the </a:t>
            </a:r>
            <a:r>
              <a:rPr lang="en-US" sz="2400" b="1" u="sng" dirty="0"/>
              <a:t>promise of the two-year path </a:t>
            </a:r>
          </a:p>
          <a:p>
            <a:pPr marL="457200" indent="-457200">
              <a:buAutoNum type="arabicPeriod"/>
            </a:pPr>
            <a:r>
              <a:rPr lang="en-US" sz="2400" dirty="0"/>
              <a:t>Working with employers to recognize the </a:t>
            </a:r>
            <a:r>
              <a:rPr lang="en-US" sz="2400" b="1" u="sng" dirty="0"/>
              <a:t>value of credentials and degrees</a:t>
            </a:r>
            <a:r>
              <a:rPr lang="en-US" sz="2400" dirty="0"/>
              <a:t> during hiring and wage setting process</a:t>
            </a:r>
          </a:p>
          <a:p>
            <a:pPr marL="457200" indent="-457200">
              <a:buAutoNum type="arabicPeriod"/>
            </a:pPr>
            <a:r>
              <a:rPr lang="en-US" sz="2400" dirty="0"/>
              <a:t>Emphasizing the development of </a:t>
            </a:r>
            <a:r>
              <a:rPr lang="en-US" sz="2400" b="1" u="sng" dirty="0"/>
              <a:t>transferrable essential/soft skills</a:t>
            </a:r>
            <a:r>
              <a:rPr lang="en-US" sz="2400" dirty="0"/>
              <a:t> within all two-year programs, including CTE</a:t>
            </a:r>
          </a:p>
          <a:p>
            <a:pPr marL="457200" indent="-457200">
              <a:buAutoNum type="arabicPeriod"/>
            </a:pPr>
            <a:r>
              <a:rPr lang="en-US" sz="2400" dirty="0"/>
              <a:t>Growing, tracking, and rewarding of </a:t>
            </a:r>
            <a:r>
              <a:rPr lang="en-US" sz="2400" b="1" u="sng" dirty="0"/>
              <a:t>non-credit / workforce training programs</a:t>
            </a:r>
            <a:r>
              <a:rPr lang="en-US" sz="2400" dirty="0"/>
              <a:t> with industry partners.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CDEFF19-AE7F-4203-BA3E-9639FA3C3C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Panel Conversation: Opportunities and Challenges</a:t>
            </a:r>
          </a:p>
        </p:txBody>
      </p:sp>
    </p:spTree>
    <p:extLst>
      <p:ext uri="{BB962C8B-B14F-4D97-AF65-F5344CB8AC3E}">
        <p14:creationId xmlns:p14="http://schemas.microsoft.com/office/powerpoint/2010/main" val="1851816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13113</TotalTime>
  <Words>273</Words>
  <Application>Microsoft Office PowerPoint</Application>
  <PresentationFormat>On-screen Show (4:3)</PresentationFormat>
  <Paragraphs>30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 Two Year Education in Montana: Opportunities and Challenges    Montana University System Board of Regents Meeting November 21, 2019 Montana State University - Bozeman</vt:lpstr>
      <vt:lpstr>A Year of Assessment, Engagement, and Planning</vt:lpstr>
      <vt:lpstr>Map of all Higher Ed institutions in Montana</vt:lpstr>
      <vt:lpstr>MUS Two-Year Institutions</vt:lpstr>
      <vt:lpstr>The Five Pillars of the Two-Year Mission</vt:lpstr>
      <vt:lpstr>Examples of Mission Fulfillment</vt:lpstr>
      <vt:lpstr>Panel Conversation: Opportunities and Challenges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Year Mission Fulfillment</dc:title>
  <dc:creator>Tlyer Trevor</dc:creator>
  <cp:lastModifiedBy>Smith, Jared</cp:lastModifiedBy>
  <cp:revision>264</cp:revision>
  <cp:lastPrinted>2014-10-24T21:46:20Z</cp:lastPrinted>
  <dcterms:created xsi:type="dcterms:W3CDTF">2011-08-16T15:08:43Z</dcterms:created>
  <dcterms:modified xsi:type="dcterms:W3CDTF">2019-11-21T15:38:26Z</dcterms:modified>
</cp:coreProperties>
</file>