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95" r:id="rId2"/>
    <p:sldId id="298" r:id="rId3"/>
    <p:sldId id="324" r:id="rId4"/>
    <p:sldId id="308" r:id="rId5"/>
    <p:sldId id="316" r:id="rId6"/>
    <p:sldId id="323" r:id="rId7"/>
    <p:sldId id="301" r:id="rId8"/>
    <p:sldId id="320" r:id="rId9"/>
    <p:sldId id="317" r:id="rId10"/>
    <p:sldId id="309" r:id="rId11"/>
    <p:sldId id="322" r:id="rId12"/>
    <p:sldId id="315" r:id="rId13"/>
    <p:sldId id="32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39D51E8-E9E3-48C5-A09D-2590B9618688}">
          <p14:sldIdLst>
            <p14:sldId id="295"/>
            <p14:sldId id="298"/>
            <p14:sldId id="324"/>
            <p14:sldId id="308"/>
            <p14:sldId id="316"/>
            <p14:sldId id="323"/>
            <p14:sldId id="301"/>
            <p14:sldId id="320"/>
            <p14:sldId id="317"/>
            <p14:sldId id="309"/>
            <p14:sldId id="322"/>
            <p14:sldId id="315"/>
            <p14:sldId id="32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339933"/>
    <a:srgbClr val="336699"/>
    <a:srgbClr val="FF9900"/>
    <a:srgbClr val="AADED8"/>
    <a:srgbClr val="89DDFF"/>
    <a:srgbClr val="CCE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88D0D7-5998-4D3D-BEEC-656EA2D85DE7}" v="1" dt="2025-01-06T19:05:27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86" autoAdjust="0"/>
    <p:restoredTop sz="92962" autoAdjust="0"/>
  </p:normalViewPr>
  <p:slideViewPr>
    <p:cSldViewPr snapToGrid="0">
      <p:cViewPr varScale="1">
        <p:scale>
          <a:sx n="99" d="100"/>
          <a:sy n="99" d="100"/>
        </p:scale>
        <p:origin x="12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hl, Chase" userId="0fc7603d-52d2-4cf9-b09d-acb1286118dd" providerId="ADAL" clId="{FB50F998-84B7-49DF-93F3-DEC4C34EF08F}"/>
    <pc:docChg chg="undo custSel modSld">
      <pc:chgData name="Stahl, Chase" userId="0fc7603d-52d2-4cf9-b09d-acb1286118dd" providerId="ADAL" clId="{FB50F998-84B7-49DF-93F3-DEC4C34EF08F}" dt="2024-11-06T15:50:07.997" v="169" actId="1076"/>
      <pc:docMkLst>
        <pc:docMk/>
      </pc:docMkLst>
      <pc:sldChg chg="modSp mod">
        <pc:chgData name="Stahl, Chase" userId="0fc7603d-52d2-4cf9-b09d-acb1286118dd" providerId="ADAL" clId="{FB50F998-84B7-49DF-93F3-DEC4C34EF08F}" dt="2024-11-05T23:50:03.027" v="33" actId="20577"/>
        <pc:sldMkLst>
          <pc:docMk/>
          <pc:sldMk cId="1477676600" sldId="298"/>
        </pc:sldMkLst>
        <pc:spChg chg="mod">
          <ac:chgData name="Stahl, Chase" userId="0fc7603d-52d2-4cf9-b09d-acb1286118dd" providerId="ADAL" clId="{FB50F998-84B7-49DF-93F3-DEC4C34EF08F}" dt="2024-11-05T23:50:03.027" v="33" actId="20577"/>
          <ac:spMkLst>
            <pc:docMk/>
            <pc:sldMk cId="1477676600" sldId="298"/>
            <ac:spMk id="6" creationId="{FA0F1FA3-3A2E-D1B0-BADD-0FFC6CCF33DA}"/>
          </ac:spMkLst>
        </pc:spChg>
      </pc:sldChg>
      <pc:sldChg chg="modSp mod">
        <pc:chgData name="Stahl, Chase" userId="0fc7603d-52d2-4cf9-b09d-acb1286118dd" providerId="ADAL" clId="{FB50F998-84B7-49DF-93F3-DEC4C34EF08F}" dt="2024-11-05T23:55:07.592" v="48" actId="6549"/>
        <pc:sldMkLst>
          <pc:docMk/>
          <pc:sldMk cId="1794820712" sldId="309"/>
        </pc:sldMkLst>
        <pc:spChg chg="mod">
          <ac:chgData name="Stahl, Chase" userId="0fc7603d-52d2-4cf9-b09d-acb1286118dd" providerId="ADAL" clId="{FB50F998-84B7-49DF-93F3-DEC4C34EF08F}" dt="2024-11-05T23:55:07.592" v="48" actId="6549"/>
          <ac:spMkLst>
            <pc:docMk/>
            <pc:sldMk cId="1794820712" sldId="309"/>
            <ac:spMk id="3" creationId="{321B3156-78AF-E02F-406C-B58DD72C0851}"/>
          </ac:spMkLst>
        </pc:spChg>
      </pc:sldChg>
      <pc:sldChg chg="modSp mod">
        <pc:chgData name="Stahl, Chase" userId="0fc7603d-52d2-4cf9-b09d-acb1286118dd" providerId="ADAL" clId="{FB50F998-84B7-49DF-93F3-DEC4C34EF08F}" dt="2024-11-05T23:48:49.581" v="27" actId="115"/>
        <pc:sldMkLst>
          <pc:docMk/>
          <pc:sldMk cId="4237348397" sldId="315"/>
        </pc:sldMkLst>
        <pc:spChg chg="mod">
          <ac:chgData name="Stahl, Chase" userId="0fc7603d-52d2-4cf9-b09d-acb1286118dd" providerId="ADAL" clId="{FB50F998-84B7-49DF-93F3-DEC4C34EF08F}" dt="2024-11-05T23:48:49.581" v="27" actId="115"/>
          <ac:spMkLst>
            <pc:docMk/>
            <pc:sldMk cId="4237348397" sldId="315"/>
            <ac:spMk id="4" creationId="{152ABDA6-D9BB-0A54-7722-80C54E840E46}"/>
          </ac:spMkLst>
        </pc:spChg>
      </pc:sldChg>
      <pc:sldChg chg="addSp delSp modSp mod">
        <pc:chgData name="Stahl, Chase" userId="0fc7603d-52d2-4cf9-b09d-acb1286118dd" providerId="ADAL" clId="{FB50F998-84B7-49DF-93F3-DEC4C34EF08F}" dt="2024-11-06T15:50:07.997" v="169" actId="1076"/>
        <pc:sldMkLst>
          <pc:docMk/>
          <pc:sldMk cId="1277347316" sldId="323"/>
        </pc:sldMkLst>
        <pc:spChg chg="mod">
          <ac:chgData name="Stahl, Chase" userId="0fc7603d-52d2-4cf9-b09d-acb1286118dd" providerId="ADAL" clId="{FB50F998-84B7-49DF-93F3-DEC4C34EF08F}" dt="2024-11-05T22:24:55.201" v="14" actId="1076"/>
          <ac:spMkLst>
            <pc:docMk/>
            <pc:sldMk cId="1277347316" sldId="323"/>
            <ac:spMk id="3" creationId="{18856103-8410-55C8-DB9F-43A3307EA106}"/>
          </ac:spMkLst>
        </pc:spChg>
        <pc:spChg chg="add mod">
          <ac:chgData name="Stahl, Chase" userId="0fc7603d-52d2-4cf9-b09d-acb1286118dd" providerId="ADAL" clId="{FB50F998-84B7-49DF-93F3-DEC4C34EF08F}" dt="2024-11-06T15:50:07.997" v="169" actId="1076"/>
          <ac:spMkLst>
            <pc:docMk/>
            <pc:sldMk cId="1277347316" sldId="323"/>
            <ac:spMk id="4" creationId="{FF58B95A-454D-FFD4-8F41-B9AF9BFB1A58}"/>
          </ac:spMkLst>
        </pc:spChg>
        <pc:spChg chg="mod">
          <ac:chgData name="Stahl, Chase" userId="0fc7603d-52d2-4cf9-b09d-acb1286118dd" providerId="ADAL" clId="{FB50F998-84B7-49DF-93F3-DEC4C34EF08F}" dt="2024-11-05T22:25:06.614" v="17" actId="1076"/>
          <ac:spMkLst>
            <pc:docMk/>
            <pc:sldMk cId="1277347316" sldId="323"/>
            <ac:spMk id="15" creationId="{74E5DC72-123F-959E-FA95-2EB9BD76ED70}"/>
          </ac:spMkLst>
        </pc:spChg>
        <pc:spChg chg="add mod">
          <ac:chgData name="Stahl, Chase" userId="0fc7603d-52d2-4cf9-b09d-acb1286118dd" providerId="ADAL" clId="{FB50F998-84B7-49DF-93F3-DEC4C34EF08F}" dt="2024-11-06T00:21:10.882" v="128" actId="1076"/>
          <ac:spMkLst>
            <pc:docMk/>
            <pc:sldMk cId="1277347316" sldId="323"/>
            <ac:spMk id="20" creationId="{26E8037C-FD72-FE62-EDF9-C90CE5C68796}"/>
          </ac:spMkLst>
        </pc:spChg>
        <pc:picChg chg="add mod ord">
          <ac:chgData name="Stahl, Chase" userId="0fc7603d-52d2-4cf9-b09d-acb1286118dd" providerId="ADAL" clId="{FB50F998-84B7-49DF-93F3-DEC4C34EF08F}" dt="2024-11-05T22:25:01.316" v="16" actId="1076"/>
          <ac:picMkLst>
            <pc:docMk/>
            <pc:sldMk cId="1277347316" sldId="323"/>
            <ac:picMk id="17" creationId="{B3FD5EE6-9795-00D1-C666-0946AFAA4B00}"/>
          </ac:picMkLst>
        </pc:picChg>
        <pc:picChg chg="add mod">
          <ac:chgData name="Stahl, Chase" userId="0fc7603d-52d2-4cf9-b09d-acb1286118dd" providerId="ADAL" clId="{FB50F998-84B7-49DF-93F3-DEC4C34EF08F}" dt="2024-11-05T22:25:49.011" v="26" actId="14100"/>
          <ac:picMkLst>
            <pc:docMk/>
            <pc:sldMk cId="1277347316" sldId="323"/>
            <ac:picMk id="19" creationId="{30BD0142-6B3B-B085-E841-2D1DA0EB0299}"/>
          </ac:picMkLst>
        </pc:picChg>
      </pc:sldChg>
      <pc:sldChg chg="modSp mod">
        <pc:chgData name="Stahl, Chase" userId="0fc7603d-52d2-4cf9-b09d-acb1286118dd" providerId="ADAL" clId="{FB50F998-84B7-49DF-93F3-DEC4C34EF08F}" dt="2024-11-06T14:51:27.182" v="157" actId="20577"/>
        <pc:sldMkLst>
          <pc:docMk/>
          <pc:sldMk cId="2117439213" sldId="325"/>
        </pc:sldMkLst>
        <pc:spChg chg="mod">
          <ac:chgData name="Stahl, Chase" userId="0fc7603d-52d2-4cf9-b09d-acb1286118dd" providerId="ADAL" clId="{FB50F998-84B7-49DF-93F3-DEC4C34EF08F}" dt="2024-11-06T14:51:27.182" v="157" actId="20577"/>
          <ac:spMkLst>
            <pc:docMk/>
            <pc:sldMk cId="2117439213" sldId="325"/>
            <ac:spMk id="6" creationId="{2ABB7605-AEC9-C889-2386-D189A7ACA765}"/>
          </ac:spMkLst>
        </pc:spChg>
      </pc:sldChg>
    </pc:docChg>
  </pc:docChgLst>
  <pc:docChgLst>
    <pc:chgData name="Stahl, Chase" userId="0fc7603d-52d2-4cf9-b09d-acb1286118dd" providerId="ADAL" clId="{3B88D0D7-5998-4D3D-BEEC-656EA2D85DE7}"/>
    <pc:docChg chg="addSld modSld sldOrd">
      <pc:chgData name="Stahl, Chase" userId="0fc7603d-52d2-4cf9-b09d-acb1286118dd" providerId="ADAL" clId="{3B88D0D7-5998-4D3D-BEEC-656EA2D85DE7}" dt="2025-01-06T19:05:29.059" v="2"/>
      <pc:docMkLst>
        <pc:docMk/>
      </pc:docMkLst>
      <pc:sldChg chg="add ord">
        <pc:chgData name="Stahl, Chase" userId="0fc7603d-52d2-4cf9-b09d-acb1286118dd" providerId="ADAL" clId="{3B88D0D7-5998-4D3D-BEEC-656EA2D85DE7}" dt="2025-01-06T19:05:29.059" v="2"/>
        <pc:sldMkLst>
          <pc:docMk/>
          <pc:sldMk cId="573328330" sldId="295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8T19:56:17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8T19:58:02.62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8T19:58:17.6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 24575,'-3'0'0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8T19:59:55.85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15D65-487C-4380-AD8E-33090234B28A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2252B-02AB-48FB-B1BC-D7B7FCDE7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67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F1946-1373-4031-98AE-D12862FBDFC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146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F1946-1373-4031-98AE-D12862FBDFC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582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F1946-1373-4031-98AE-D12862FBDFC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304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9B565-A114-5F1B-391B-B3C32D199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7898AF-559F-00FB-5303-18C2342C04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4020A8-978A-721C-8854-4E55C3966F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FB4A2-AC5A-E84A-F54F-A6CD813ADF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F1946-1373-4031-98AE-D12862FBDFC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777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F1946-1373-4031-98AE-D12862FBDFC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532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F1946-1373-4031-98AE-D12862FBDFC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205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F1946-1373-4031-98AE-D12862FBDFC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056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F1946-1373-4031-98AE-D12862FBDFC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992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2252B-02AB-48FB-B1BC-D7B7FCDE7E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92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2252B-02AB-48FB-B1BC-D7B7FCDE7E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7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F1946-1373-4031-98AE-D12862FBDFC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95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F1946-1373-4031-98AE-D12862FBDFC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323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6B7BD-5686-4032-B9A2-3790C617936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EC98-E661-4F13-A558-E05E2B36B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1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6B7BD-5686-4032-B9A2-3790C617936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EC98-E661-4F13-A558-E05E2B36B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03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6B7BD-5686-4032-B9A2-3790C617936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EC98-E661-4F13-A558-E05E2B36B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7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6B7BD-5686-4032-B9A2-3790C617936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EC98-E661-4F13-A558-E05E2B36B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96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6B7BD-5686-4032-B9A2-3790C617936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EC98-E661-4F13-A558-E05E2B36B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43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6B7BD-5686-4032-B9A2-3790C617936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EC98-E661-4F13-A558-E05E2B36B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4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6B7BD-5686-4032-B9A2-3790C617936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EC98-E661-4F13-A558-E05E2B36B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51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6B7BD-5686-4032-B9A2-3790C617936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EC98-E661-4F13-A558-E05E2B36B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66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6B7BD-5686-4032-B9A2-3790C617936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EC98-E661-4F13-A558-E05E2B36B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88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6B7BD-5686-4032-B9A2-3790C617936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EC98-E661-4F13-A558-E05E2B36B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3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6B7BD-5686-4032-B9A2-3790C617936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CEC98-E661-4F13-A558-E05E2B36B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02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96B7BD-5686-4032-B9A2-3790C6179367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5CEC98-E661-4F13-A558-E05E2B36B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6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3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0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170.png"/><Relationship Id="rId4" Type="http://schemas.openxmlformats.org/officeDocument/2006/relationships/image" Target="../media/image2.png"/><Relationship Id="rId9" Type="http://schemas.openxmlformats.org/officeDocument/2006/relationships/customXml" Target="../ink/ink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693987"/>
            <a:ext cx="7315200" cy="1470025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2023-2024 Dual Enrollment Report</a:t>
            </a: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 of the Commissioner of Higher Education</a:t>
            </a:r>
          </a:p>
        </p:txBody>
      </p:sp>
      <p:pic>
        <p:nvPicPr>
          <p:cNvPr id="6148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38802"/>
            <a:ext cx="9144000" cy="104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981200" y="58674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Chase Stahl, Data Specialist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86DD51-52FA-34F7-9862-9F993EB8A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81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28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3008"/>
            <a:ext cx="9258300" cy="12954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Matriculated DE Students by Year</a:t>
            </a:r>
            <a:endParaRPr lang="en-US" sz="3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86DD51-52FA-34F7-9862-9F993EB8A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810705"/>
          </a:xfrm>
          <a:prstGeom prst="rect">
            <a:avLst/>
          </a:prstGeom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A3A0839F-5CF5-87D8-CB8A-0D048AB67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29" y="1408490"/>
            <a:ext cx="8816741" cy="404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9196AEC-CAF8-E126-0892-3B9A8E51D1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511797"/>
              </p:ext>
            </p:extLst>
          </p:nvPr>
        </p:nvGraphicFramePr>
        <p:xfrm>
          <a:off x="1033809" y="5434889"/>
          <a:ext cx="743447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4420">
                  <a:extLst>
                    <a:ext uri="{9D8B030D-6E8A-4147-A177-3AD203B41FA5}">
                      <a16:colId xmlns:a16="http://schemas.microsoft.com/office/drawing/2014/main" val="3613149036"/>
                    </a:ext>
                  </a:extLst>
                </a:gridCol>
                <a:gridCol w="1900051">
                  <a:extLst>
                    <a:ext uri="{9D8B030D-6E8A-4147-A177-3AD203B41FA5}">
                      <a16:colId xmlns:a16="http://schemas.microsoft.com/office/drawing/2014/main" val="1959282381"/>
                    </a:ext>
                  </a:extLst>
                </a:gridCol>
              </a:tblGrid>
              <a:tr h="2733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Questions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Color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09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Did the student ever enroll in the MUS?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532583"/>
                  </a:ext>
                </a:extLst>
              </a:tr>
              <a:tr h="25551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If not, did the student ever enroll outside of the MUS?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102492"/>
                  </a:ext>
                </a:extLst>
              </a:tr>
              <a:tr h="25551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If not, was the student employed in Montana 2 years after participation in DE?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123412"/>
                  </a:ext>
                </a:extLst>
              </a:tr>
              <a:tr h="25551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If none of the above, student categorized as 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32640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21B3156-78AF-E02F-406C-B58DD72C0851}"/>
              </a:ext>
            </a:extLst>
          </p:cNvPr>
          <p:cNvSpPr txBox="1"/>
          <p:nvPr/>
        </p:nvSpPr>
        <p:spPr>
          <a:xfrm>
            <a:off x="8483005" y="5053077"/>
            <a:ext cx="660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* Only     MUS     data</a:t>
            </a:r>
          </a:p>
        </p:txBody>
      </p:sp>
    </p:spTree>
    <p:extLst>
      <p:ext uri="{BB962C8B-B14F-4D97-AF65-F5344CB8AC3E}">
        <p14:creationId xmlns:p14="http://schemas.microsoft.com/office/powerpoint/2010/main" val="1794820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DB1C4F-B067-4B37-01A0-46252B9F6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5570"/>
            <a:ext cx="9115422" cy="48156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715"/>
            <a:ext cx="9258300" cy="12954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Matriculated DE Students by State</a:t>
            </a:r>
            <a:endParaRPr lang="en-US" sz="3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86DD51-52FA-34F7-9862-9F993EB8A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81070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36C7D79-2461-052D-F5C5-2C79CECFA04C}"/>
              </a:ext>
            </a:extLst>
          </p:cNvPr>
          <p:cNvSpPr txBox="1">
            <a:spLocks/>
          </p:cNvSpPr>
          <p:nvPr/>
        </p:nvSpPr>
        <p:spPr>
          <a:xfrm>
            <a:off x="2713905" y="6251084"/>
            <a:ext cx="6430095" cy="5577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6.5% of all DE students matriculated outside of the MUS </a:t>
            </a: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78627-70D7-FBC7-7894-A2E53F679186}"/>
              </a:ext>
            </a:extLst>
          </p:cNvPr>
          <p:cNvSpPr txBox="1"/>
          <p:nvPr/>
        </p:nvSpPr>
        <p:spPr>
          <a:xfrm>
            <a:off x="7550369" y="3877963"/>
            <a:ext cx="1730349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/>
              <a:t>Top Majors</a:t>
            </a:r>
          </a:p>
          <a:p>
            <a:pPr algn="ctr"/>
            <a:r>
              <a:rPr lang="en-US" sz="1050" dirty="0"/>
              <a:t>Undeclared</a:t>
            </a:r>
          </a:p>
          <a:p>
            <a:pPr algn="ctr"/>
            <a:r>
              <a:rPr lang="en-US" sz="1050" dirty="0"/>
              <a:t>Biology</a:t>
            </a:r>
          </a:p>
          <a:p>
            <a:pPr algn="ctr"/>
            <a:r>
              <a:rPr lang="en-US" sz="1050" dirty="0"/>
              <a:t>Nursing</a:t>
            </a:r>
          </a:p>
          <a:p>
            <a:pPr algn="ctr"/>
            <a:r>
              <a:rPr lang="en-US" sz="1050" dirty="0"/>
              <a:t>Psychology</a:t>
            </a:r>
          </a:p>
          <a:p>
            <a:pPr algn="ctr"/>
            <a:r>
              <a:rPr lang="en-US" sz="1050" dirty="0"/>
              <a:t>Business</a:t>
            </a:r>
          </a:p>
          <a:p>
            <a:pPr algn="ctr"/>
            <a:r>
              <a:rPr lang="en-US" sz="1050" dirty="0"/>
              <a:t>Exercise Science</a:t>
            </a:r>
          </a:p>
          <a:p>
            <a:pPr algn="ctr"/>
            <a:r>
              <a:rPr lang="en-US" sz="1050" dirty="0"/>
              <a:t>Elementary Education</a:t>
            </a:r>
          </a:p>
          <a:p>
            <a:pPr algn="ctr"/>
            <a:endParaRPr lang="en-US" sz="1050" dirty="0"/>
          </a:p>
          <a:p>
            <a:pPr algn="ctr"/>
            <a:endParaRPr lang="en-US" sz="10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B52C8-92AF-B55E-86ED-2F1ACA57D636}"/>
              </a:ext>
            </a:extLst>
          </p:cNvPr>
          <p:cNvSpPr txBox="1"/>
          <p:nvPr/>
        </p:nvSpPr>
        <p:spPr>
          <a:xfrm>
            <a:off x="0" y="4370981"/>
            <a:ext cx="307459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u="sng" dirty="0"/>
          </a:p>
          <a:p>
            <a:endParaRPr lang="en-US" sz="1200" b="1" u="sng" dirty="0"/>
          </a:p>
          <a:p>
            <a:r>
              <a:rPr lang="en-US" sz="1200" u="sng" dirty="0"/>
              <a:t>Alaska-</a:t>
            </a:r>
            <a:r>
              <a:rPr lang="en-US" sz="1200" dirty="0"/>
              <a:t> 6</a:t>
            </a:r>
            <a:endParaRPr lang="en-US" sz="1200" u="sng" dirty="0"/>
          </a:p>
          <a:p>
            <a:r>
              <a:rPr lang="en-US" sz="1200" u="sng" dirty="0"/>
              <a:t>Hawaii-</a:t>
            </a:r>
            <a:r>
              <a:rPr lang="en-US" sz="1200" dirty="0"/>
              <a:t> 10</a:t>
            </a:r>
          </a:p>
          <a:p>
            <a:endParaRPr lang="en-US" sz="1200" b="1" u="sng" dirty="0"/>
          </a:p>
          <a:p>
            <a:r>
              <a:rPr lang="en-US" sz="1200" b="1" dirty="0"/>
              <a:t>          </a:t>
            </a:r>
            <a:endParaRPr lang="en-US" sz="1200" b="1" u="sng" dirty="0"/>
          </a:p>
          <a:p>
            <a:r>
              <a:rPr lang="en-US" sz="1050" dirty="0"/>
              <a:t>         10 Students</a:t>
            </a:r>
          </a:p>
          <a:p>
            <a:r>
              <a:rPr lang="en-US" sz="1050" dirty="0"/>
              <a:t>         40 Students</a:t>
            </a:r>
          </a:p>
          <a:p>
            <a:endParaRPr lang="en-US" sz="1200" b="1" u="sng" dirty="0"/>
          </a:p>
          <a:p>
            <a:endParaRPr lang="en-US" sz="1200" b="1" u="sng" dirty="0"/>
          </a:p>
          <a:p>
            <a:endParaRPr lang="en-US" sz="1200" b="1" u="sng" dirty="0"/>
          </a:p>
          <a:p>
            <a:r>
              <a:rPr lang="en-US" sz="1200" b="1" u="sng" dirty="0"/>
              <a:t>Top 20 Institutions Indicated by Name</a:t>
            </a:r>
          </a:p>
          <a:p>
            <a:r>
              <a:rPr lang="en-US" sz="1200" b="1" u="sng" dirty="0"/>
              <a:t>Top 60 Institutions Indicated by 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583994D-509B-052B-B205-1ADD3879B960}"/>
                  </a:ext>
                </a:extLst>
              </p14:cNvPr>
              <p14:cNvContentPartPr/>
              <p14:nvPr/>
            </p14:nvContentPartPr>
            <p14:xfrm>
              <a:off x="165296" y="5609206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583994D-509B-052B-B205-1ADD3879B96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6656" y="56002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CD54C4B-3983-1F8F-DCDE-352C89E0124A}"/>
                  </a:ext>
                </a:extLst>
              </p14:cNvPr>
              <p14:cNvContentPartPr/>
              <p14:nvPr/>
            </p14:nvContentPartPr>
            <p14:xfrm>
              <a:off x="177536" y="5756446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CD54C4B-3983-1F8F-DCDE-352C89E0124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1896" y="5720446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FD9C5E9-EBD0-2BFE-4562-9B7E13E29E6E}"/>
                  </a:ext>
                </a:extLst>
              </p14:cNvPr>
              <p14:cNvContentPartPr/>
              <p14:nvPr/>
            </p14:nvContentPartPr>
            <p14:xfrm>
              <a:off x="170696" y="5602726"/>
              <a:ext cx="144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FD9C5E9-EBD0-2BFE-4562-9B7E13E29E6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2696" y="5585086"/>
                <a:ext cx="37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273B015-BF71-55B4-42B1-5A9D0BE2DF48}"/>
                  </a:ext>
                </a:extLst>
              </p14:cNvPr>
              <p14:cNvContentPartPr/>
              <p14:nvPr/>
            </p14:nvContentPartPr>
            <p14:xfrm>
              <a:off x="2355643" y="6658271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273B015-BF71-55B4-42B1-5A9D0BE2DF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19643" y="6622631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7233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814"/>
            <a:ext cx="9258300" cy="1295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Comparative Statistics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86DD51-52FA-34F7-9862-9F993EB8A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810705"/>
          </a:xfrm>
          <a:prstGeom prst="rect">
            <a:avLst/>
          </a:prstGeom>
        </p:spPr>
      </p:pic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7DADCAE7-89CF-FEEA-A27F-154F9BA409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694229"/>
              </p:ext>
            </p:extLst>
          </p:nvPr>
        </p:nvGraphicFramePr>
        <p:xfrm>
          <a:off x="405615" y="1777025"/>
          <a:ext cx="8332770" cy="361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6766">
                  <a:extLst>
                    <a:ext uri="{9D8B030D-6E8A-4147-A177-3AD203B41FA5}">
                      <a16:colId xmlns:a16="http://schemas.microsoft.com/office/drawing/2014/main" val="3613149036"/>
                    </a:ext>
                  </a:extLst>
                </a:gridCol>
                <a:gridCol w="2396691">
                  <a:extLst>
                    <a:ext uri="{9D8B030D-6E8A-4147-A177-3AD203B41FA5}">
                      <a16:colId xmlns:a16="http://schemas.microsoft.com/office/drawing/2014/main" val="1525955074"/>
                    </a:ext>
                  </a:extLst>
                </a:gridCol>
                <a:gridCol w="2329313">
                  <a:extLst>
                    <a:ext uri="{9D8B030D-6E8A-4147-A177-3AD203B41FA5}">
                      <a16:colId xmlns:a16="http://schemas.microsoft.com/office/drawing/2014/main" val="3053469526"/>
                    </a:ext>
                  </a:extLst>
                </a:gridCol>
              </a:tblGrid>
              <a:tr h="5357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Metrics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 Students in MUS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MUS (excludes DE)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09646"/>
                  </a:ext>
                </a:extLst>
              </a:tr>
              <a:tr h="53852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Fall 2022 to Fall 2023 Retention</a:t>
                      </a:r>
                    </a:p>
                    <a:p>
                      <a:pPr algn="ctr"/>
                      <a:r>
                        <a:rPr lang="en-US" sz="1600" b="1" dirty="0"/>
                        <a:t>(First-Time Freshman 2022 Cohort)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80.4%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63.9%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102492"/>
                  </a:ext>
                </a:extLst>
              </a:tr>
              <a:tr h="65661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 Year Associates Grad Rates</a:t>
                      </a:r>
                    </a:p>
                    <a:p>
                      <a:pPr algn="ctr"/>
                      <a:r>
                        <a:rPr lang="en-US" sz="1600" b="1" dirty="0"/>
                        <a:t>(2022 Cohort)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23.9%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20.2%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281510"/>
                  </a:ext>
                </a:extLst>
              </a:tr>
              <a:tr h="63377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 Year Associates Grad Rates</a:t>
                      </a:r>
                    </a:p>
                    <a:p>
                      <a:pPr algn="ctr"/>
                      <a:r>
                        <a:rPr lang="en-US" sz="1600" b="1" dirty="0"/>
                        <a:t>(2020 Cohort)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37.8%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28.9%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123412"/>
                  </a:ext>
                </a:extLst>
              </a:tr>
              <a:tr h="63377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 Year Bachelors Grad Rates</a:t>
                      </a:r>
                    </a:p>
                    <a:p>
                      <a:pPr algn="ctr"/>
                      <a:r>
                        <a:rPr lang="en-US" sz="1600" b="1" dirty="0"/>
                        <a:t>(2020 Cohort)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40.5%</a:t>
                      </a:r>
                    </a:p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35.6%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330955"/>
                  </a:ext>
                </a:extLst>
              </a:tr>
              <a:tr h="53852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 Year Bachelors Grad Rates</a:t>
                      </a:r>
                    </a:p>
                    <a:p>
                      <a:pPr algn="ctr"/>
                      <a:r>
                        <a:rPr lang="en-US" sz="1600" b="1" dirty="0"/>
                        <a:t>(2016 Cohort)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61.3%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50.8%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338121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152ABDA6-D9BB-0A54-7722-80C54E840E46}"/>
              </a:ext>
            </a:extLst>
          </p:cNvPr>
          <p:cNvSpPr txBox="1">
            <a:spLocks/>
          </p:cNvSpPr>
          <p:nvPr/>
        </p:nvSpPr>
        <p:spPr>
          <a:xfrm>
            <a:off x="231382" y="5822858"/>
            <a:ext cx="8795536" cy="4053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Upon graduation, DE students average $570 less in student loans </a:t>
            </a:r>
            <a:r>
              <a:rPr lang="en-US" sz="88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DE credit</a:t>
            </a:r>
            <a:r>
              <a:rPr lang="en-US" sz="8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than non-DE graduates </a:t>
            </a:r>
          </a:p>
          <a:p>
            <a:endParaRPr lang="en-US" sz="2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7348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FCEB2-1A38-7866-BC61-E7513340F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147B4-8DBB-066D-54BB-F3F3AC930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1198"/>
            <a:ext cx="9144000" cy="147002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Takeaways</a:t>
            </a:r>
            <a:endParaRPr lang="en-US" sz="3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This chart displays the unduplicated enrollment counts by year.  It also displays the average credits attempted per student and the average credits earned per student by year.">
            <a:extLst>
              <a:ext uri="{FF2B5EF4-FFF2-40B4-BE49-F238E27FC236}">
                <a16:creationId xmlns:a16="http://schemas.microsoft.com/office/drawing/2014/main" id="{573CCA74-B496-45A8-F6C1-F5A942DEEB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8107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BB7605-AEC9-C889-2386-D189A7ACA765}"/>
              </a:ext>
            </a:extLst>
          </p:cNvPr>
          <p:cNvSpPr txBox="1"/>
          <p:nvPr/>
        </p:nvSpPr>
        <p:spPr>
          <a:xfrm>
            <a:off x="333375" y="2002675"/>
            <a:ext cx="86469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DE &amp; CTE DE counts and public school participation rates continue to increase</a:t>
            </a:r>
          </a:p>
          <a:p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In-person concurrent enrollment is the primary credit type for 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Online early college is more common in Class B &amp; C schools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 53-61% MUS matriculation rates for 2018-2022 DE cohorts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DE students have higher retention rates and graduation rates than   non-DE students</a:t>
            </a:r>
          </a:p>
        </p:txBody>
      </p:sp>
    </p:spTree>
    <p:extLst>
      <p:ext uri="{BB962C8B-B14F-4D97-AF65-F5344CB8AC3E}">
        <p14:creationId xmlns:p14="http://schemas.microsoft.com/office/powerpoint/2010/main" val="2117439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1198"/>
            <a:ext cx="9144000" cy="147002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Dual Enrollment Report </a:t>
            </a:r>
            <a:endParaRPr lang="en-US" sz="3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This chart displays the unduplicated enrollment counts by year.  It also displays the average credits attempted per student and the average credits earned per student by year.">
            <a:extLst>
              <a:ext uri="{FF2B5EF4-FFF2-40B4-BE49-F238E27FC236}">
                <a16:creationId xmlns:a16="http://schemas.microsoft.com/office/drawing/2014/main" id="{9086DD51-52FA-34F7-9862-9F993EB8AC4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8107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0F1FA3-3A2E-D1B0-BADD-0FFC6CCF33DA}"/>
              </a:ext>
            </a:extLst>
          </p:cNvPr>
          <p:cNvSpPr txBox="1"/>
          <p:nvPr/>
        </p:nvSpPr>
        <p:spPr>
          <a:xfrm>
            <a:off x="333375" y="2002675"/>
            <a:ext cx="84772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Dual Enrollment Counts</a:t>
            </a:r>
          </a:p>
          <a:p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Participation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Modality &amp; Credit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Matriculation Rates</a:t>
            </a:r>
          </a:p>
          <a:p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Comparative Statistics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676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7657" y="0"/>
            <a:ext cx="7315200" cy="147002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Dual Enrollment Count by Year</a:t>
            </a:r>
            <a:endParaRPr lang="en-US" sz="3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This chart displays the unduplicated enrollment counts by year.  It also displays the average credits attempted per student and the average credits earned per student by year.">
            <a:extLst>
              <a:ext uri="{FF2B5EF4-FFF2-40B4-BE49-F238E27FC236}">
                <a16:creationId xmlns:a16="http://schemas.microsoft.com/office/drawing/2014/main" id="{9086DD51-52FA-34F7-9862-9F993EB8AC4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81070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E61F316-A83C-9918-486C-8D949D5037CC}"/>
              </a:ext>
            </a:extLst>
          </p:cNvPr>
          <p:cNvSpPr txBox="1">
            <a:spLocks/>
          </p:cNvSpPr>
          <p:nvPr/>
        </p:nvSpPr>
        <p:spPr>
          <a:xfrm>
            <a:off x="0" y="6248400"/>
            <a:ext cx="9144000" cy="5577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15.5% enrollment growth per year</a:t>
            </a:r>
          </a:p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6.9% enrollment growth from 2022-23 </a:t>
            </a: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39D7F7D-3A5D-3871-B530-CBD2A2871318}"/>
              </a:ext>
            </a:extLst>
          </p:cNvPr>
          <p:cNvSpPr txBox="1">
            <a:spLocks/>
          </p:cNvSpPr>
          <p:nvPr/>
        </p:nvSpPr>
        <p:spPr>
          <a:xfrm>
            <a:off x="7143750" y="6651083"/>
            <a:ext cx="2070100" cy="4053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Unduplicated enrollment count </a:t>
            </a: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CFD6383-462A-51E1-3228-396CA1AC8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88" y="1424716"/>
            <a:ext cx="8162223" cy="486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02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560D34C-BDA3-0ABC-355D-2FC46ECB2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66" y="1365052"/>
            <a:ext cx="8407668" cy="488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5286"/>
            <a:ext cx="8991600" cy="147002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CTE Dual Enrollment Count by Year</a:t>
            </a:r>
            <a:endParaRPr lang="en-US" sz="3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86DD51-52FA-34F7-9862-9F993EB8A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81070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21E6DA1-AE44-B436-C203-0EB22E2F2A0A}"/>
              </a:ext>
            </a:extLst>
          </p:cNvPr>
          <p:cNvSpPr txBox="1">
            <a:spLocks/>
          </p:cNvSpPr>
          <p:nvPr/>
        </p:nvSpPr>
        <p:spPr>
          <a:xfrm>
            <a:off x="0" y="6248400"/>
            <a:ext cx="9144000" cy="5577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15.3% CTE growth per year since 2016-17</a:t>
            </a:r>
          </a:p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13.7% increase from 2022-23 </a:t>
            </a: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876B20-E247-7430-A623-8B9A8D3E6140}"/>
              </a:ext>
            </a:extLst>
          </p:cNvPr>
          <p:cNvSpPr txBox="1">
            <a:spLocks/>
          </p:cNvSpPr>
          <p:nvPr/>
        </p:nvSpPr>
        <p:spPr>
          <a:xfrm>
            <a:off x="7150100" y="6650055"/>
            <a:ext cx="2070100" cy="4053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Unduplicated enrollment count </a:t>
            </a: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6492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63764" y="0"/>
            <a:ext cx="10303877" cy="147002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Student Participation in DE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86DD51-52FA-34F7-9862-9F993EB8A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81070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21E6DA1-AE44-B436-C203-0EB22E2F2A0A}"/>
              </a:ext>
            </a:extLst>
          </p:cNvPr>
          <p:cNvSpPr txBox="1">
            <a:spLocks/>
          </p:cNvSpPr>
          <p:nvPr/>
        </p:nvSpPr>
        <p:spPr>
          <a:xfrm>
            <a:off x="116175" y="6207336"/>
            <a:ext cx="9144000" cy="5577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88.4% of DE students attended a public high school in 2023-24</a:t>
            </a: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A115AFC-7A89-D361-3C84-E5AE6384CF40}"/>
              </a:ext>
            </a:extLst>
          </p:cNvPr>
          <p:cNvSpPr txBox="1">
            <a:spLocks/>
          </p:cNvSpPr>
          <p:nvPr/>
        </p:nvSpPr>
        <p:spPr>
          <a:xfrm>
            <a:off x="7124700" y="6655338"/>
            <a:ext cx="2070100" cy="4053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 used to determine grade </a:t>
            </a: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17B4D8-639E-2B9C-A69B-DB63EE499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89" y="1415003"/>
            <a:ext cx="8381746" cy="484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00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3FD5EE6-9795-00D1-C666-0946AFAA4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29" y="1905233"/>
            <a:ext cx="8969541" cy="4952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4300" y="157219"/>
            <a:ext cx="9372600" cy="1295400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23-24 DE District Participation Rates &amp; Counts</a:t>
            </a:r>
            <a:endParaRPr lang="en-US" sz="3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86DD51-52FA-34F7-9862-9F993EB8A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81070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8856103-8410-55C8-DB9F-43A3307EA106}"/>
              </a:ext>
            </a:extLst>
          </p:cNvPr>
          <p:cNvSpPr txBox="1">
            <a:spLocks/>
          </p:cNvSpPr>
          <p:nvPr/>
        </p:nvSpPr>
        <p:spPr>
          <a:xfrm>
            <a:off x="174459" y="1373005"/>
            <a:ext cx="8969541" cy="4571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Participation Rates = DE Students in district / Total Juniors &amp; Seniors in district</a:t>
            </a:r>
          </a:p>
          <a:p>
            <a:endParaRPr lang="en-US" sz="1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1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1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E5DC72-123F-959E-FA95-2EB9BD76ED70}"/>
              </a:ext>
            </a:extLst>
          </p:cNvPr>
          <p:cNvSpPr txBox="1"/>
          <p:nvPr/>
        </p:nvSpPr>
        <p:spPr>
          <a:xfrm>
            <a:off x="3200400" y="1627281"/>
            <a:ext cx="3631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Number displayed = DE Students in District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0BD0142-6B3B-B085-E841-2D1DA0EB02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8" y="6255077"/>
            <a:ext cx="1997243" cy="557018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26E8037C-FD72-FE62-EDF9-C90CE5C68796}"/>
              </a:ext>
            </a:extLst>
          </p:cNvPr>
          <p:cNvSpPr txBox="1">
            <a:spLocks/>
          </p:cNvSpPr>
          <p:nvPr/>
        </p:nvSpPr>
        <p:spPr>
          <a:xfrm>
            <a:off x="6295917" y="6632388"/>
            <a:ext cx="2906038" cy="4053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Public HS Students</a:t>
            </a: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58B95A-454D-FFD4-8F41-B9AF9BFB1A58}"/>
              </a:ext>
            </a:extLst>
          </p:cNvPr>
          <p:cNvSpPr txBox="1"/>
          <p:nvPr/>
        </p:nvSpPr>
        <p:spPr>
          <a:xfrm>
            <a:off x="5117675" y="6588825"/>
            <a:ext cx="632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.34 </a:t>
            </a:r>
          </a:p>
        </p:txBody>
      </p:sp>
    </p:spTree>
    <p:extLst>
      <p:ext uri="{BB962C8B-B14F-4D97-AF65-F5344CB8AC3E}">
        <p14:creationId xmlns:p14="http://schemas.microsoft.com/office/powerpoint/2010/main" val="1277347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7328000-C767-72FE-CEC9-B564AAB90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0181"/>
            <a:ext cx="9081370" cy="304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152397"/>
            <a:ext cx="9601200" cy="1295400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HS Participating in DE by MHSA Class</a:t>
            </a:r>
            <a:endParaRPr lang="en-US" sz="3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86DD51-52FA-34F7-9862-9F993EB8A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810705"/>
          </a:xfrm>
          <a:prstGeom prst="rect">
            <a:avLst/>
          </a:prstGeom>
        </p:spPr>
      </p:pic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774E80AC-70D4-3955-4038-C753E57F90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09454"/>
              </p:ext>
            </p:extLst>
          </p:nvPr>
        </p:nvGraphicFramePr>
        <p:xfrm>
          <a:off x="1502040" y="4335631"/>
          <a:ext cx="6955667" cy="2255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255">
                  <a:extLst>
                    <a:ext uri="{9D8B030D-6E8A-4147-A177-3AD203B41FA5}">
                      <a16:colId xmlns:a16="http://schemas.microsoft.com/office/drawing/2014/main" val="3613149036"/>
                    </a:ext>
                  </a:extLst>
                </a:gridCol>
                <a:gridCol w="2453599">
                  <a:extLst>
                    <a:ext uri="{9D8B030D-6E8A-4147-A177-3AD203B41FA5}">
                      <a16:colId xmlns:a16="http://schemas.microsoft.com/office/drawing/2014/main" val="1406143325"/>
                    </a:ext>
                  </a:extLst>
                </a:gridCol>
                <a:gridCol w="1992405">
                  <a:extLst>
                    <a:ext uri="{9D8B030D-6E8A-4147-A177-3AD203B41FA5}">
                      <a16:colId xmlns:a16="http://schemas.microsoft.com/office/drawing/2014/main" val="2224024824"/>
                    </a:ext>
                  </a:extLst>
                </a:gridCol>
                <a:gridCol w="1446408">
                  <a:extLst>
                    <a:ext uri="{9D8B030D-6E8A-4147-A177-3AD203B41FA5}">
                      <a16:colId xmlns:a16="http://schemas.microsoft.com/office/drawing/2014/main" val="154285110"/>
                    </a:ext>
                  </a:extLst>
                </a:gridCol>
              </a:tblGrid>
              <a:tr h="5791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MHSA Class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HS with at least 1 DE Student in 2023-24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Total MHSA High Schools in 2023-24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709646"/>
                  </a:ext>
                </a:extLst>
              </a:tr>
              <a:tr h="33530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7532583"/>
                  </a:ext>
                </a:extLst>
              </a:tr>
              <a:tr h="33530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0102492"/>
                  </a:ext>
                </a:extLst>
              </a:tr>
              <a:tr h="33530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7123412"/>
                  </a:ext>
                </a:extLst>
              </a:tr>
              <a:tr h="33530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US Avg 89%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38121"/>
                  </a:ext>
                </a:extLst>
              </a:tr>
              <a:tr h="29508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153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172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88.9%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575622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7EB233E9-23FF-EAEB-EF62-2BBDF2C95905}"/>
              </a:ext>
            </a:extLst>
          </p:cNvPr>
          <p:cNvSpPr txBox="1">
            <a:spLocks/>
          </p:cNvSpPr>
          <p:nvPr/>
        </p:nvSpPr>
        <p:spPr>
          <a:xfrm>
            <a:off x="6237962" y="6655341"/>
            <a:ext cx="2906038" cy="4053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23-24 MHSA classes applied to all years </a:t>
            </a: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8003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190487"/>
            <a:ext cx="9601200" cy="12954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Modality &amp; Credit Type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86DD51-52FA-34F7-9862-9F993EB8A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81070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FB4C814-2285-16B7-C7FD-4E02C1758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17" y="1600191"/>
            <a:ext cx="3505204" cy="525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EBA7A15-CB7B-E513-1613-BF7C806D1717}"/>
              </a:ext>
            </a:extLst>
          </p:cNvPr>
          <p:cNvSpPr txBox="1">
            <a:spLocks/>
          </p:cNvSpPr>
          <p:nvPr/>
        </p:nvSpPr>
        <p:spPr>
          <a:xfrm>
            <a:off x="198936" y="3166647"/>
            <a:ext cx="5314565" cy="122124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                                     Online</a:t>
            </a:r>
          </a:p>
          <a:p>
            <a:pPr algn="l"/>
            <a:endParaRPr lang="en-US" sz="2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In-Person				              In-Person</a:t>
            </a:r>
            <a:endParaRPr lang="en-US" sz="225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25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25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25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FD9615F-E41A-6138-538A-24C55ABF3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488" y="1600191"/>
            <a:ext cx="2768230" cy="524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566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8764" y="210458"/>
            <a:ext cx="12201525" cy="1200499"/>
          </a:xfrm>
        </p:spPr>
        <p:txBody>
          <a:bodyPr>
            <a:normAutofit/>
          </a:bodyPr>
          <a:lstStyle/>
          <a:p>
            <a:r>
              <a:rPr lang="en-US" sz="29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2023-24 DE Course Modality &amp; Credit Type by HS Type</a:t>
            </a:r>
            <a:endParaRPr lang="en-US" sz="29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86DD51-52FA-34F7-9862-9F993EB8A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810705"/>
          </a:xfrm>
          <a:prstGeom prst="rect">
            <a:avLst/>
          </a:prstGeom>
        </p:spPr>
      </p:pic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14BF94B5-5BBB-F3B3-6796-BE8CF00DBB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392444"/>
              </p:ext>
            </p:extLst>
          </p:nvPr>
        </p:nvGraphicFramePr>
        <p:xfrm>
          <a:off x="92466" y="5396121"/>
          <a:ext cx="8959063" cy="1393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6372">
                  <a:extLst>
                    <a:ext uri="{9D8B030D-6E8A-4147-A177-3AD203B41FA5}">
                      <a16:colId xmlns:a16="http://schemas.microsoft.com/office/drawing/2014/main" val="3613149036"/>
                    </a:ext>
                  </a:extLst>
                </a:gridCol>
                <a:gridCol w="964061">
                  <a:extLst>
                    <a:ext uri="{9D8B030D-6E8A-4147-A177-3AD203B41FA5}">
                      <a16:colId xmlns:a16="http://schemas.microsoft.com/office/drawing/2014/main" val="2915987882"/>
                    </a:ext>
                  </a:extLst>
                </a:gridCol>
                <a:gridCol w="985234">
                  <a:extLst>
                    <a:ext uri="{9D8B030D-6E8A-4147-A177-3AD203B41FA5}">
                      <a16:colId xmlns:a16="http://schemas.microsoft.com/office/drawing/2014/main" val="1525955074"/>
                    </a:ext>
                  </a:extLst>
                </a:gridCol>
                <a:gridCol w="953037">
                  <a:extLst>
                    <a:ext uri="{9D8B030D-6E8A-4147-A177-3AD203B41FA5}">
                      <a16:colId xmlns:a16="http://schemas.microsoft.com/office/drawing/2014/main" val="2245119535"/>
                    </a:ext>
                  </a:extLst>
                </a:gridCol>
                <a:gridCol w="869324">
                  <a:extLst>
                    <a:ext uri="{9D8B030D-6E8A-4147-A177-3AD203B41FA5}">
                      <a16:colId xmlns:a16="http://schemas.microsoft.com/office/drawing/2014/main" val="1631712529"/>
                    </a:ext>
                  </a:extLst>
                </a:gridCol>
                <a:gridCol w="1513267">
                  <a:extLst>
                    <a:ext uri="{9D8B030D-6E8A-4147-A177-3AD203B41FA5}">
                      <a16:colId xmlns:a16="http://schemas.microsoft.com/office/drawing/2014/main" val="587087394"/>
                    </a:ext>
                  </a:extLst>
                </a:gridCol>
                <a:gridCol w="1317768">
                  <a:extLst>
                    <a:ext uri="{9D8B030D-6E8A-4147-A177-3AD203B41FA5}">
                      <a16:colId xmlns:a16="http://schemas.microsoft.com/office/drawing/2014/main" val="3447567786"/>
                    </a:ext>
                  </a:extLst>
                </a:gridCol>
              </a:tblGrid>
              <a:tr h="3872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Modality &amp; Credit Type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AA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Home School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Private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09646"/>
                  </a:ext>
                </a:extLst>
              </a:tr>
              <a:tr h="32480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In-Person Concurrent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84.4%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70.4%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91.2%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72.7%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95.0%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532583"/>
                  </a:ext>
                </a:extLst>
              </a:tr>
              <a:tr h="32480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In-Person Early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63.2%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80.7%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38.9%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96.9%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42.2%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52.7%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102492"/>
                  </a:ext>
                </a:extLst>
              </a:tr>
              <a:tr h="32480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Online Early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70.9%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63.3%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78.6%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88.2%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66.7%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76.8%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123412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E27E5638-81CC-A7B7-0142-D1B946BE6FAF}"/>
              </a:ext>
            </a:extLst>
          </p:cNvPr>
          <p:cNvSpPr txBox="1">
            <a:spLocks/>
          </p:cNvSpPr>
          <p:nvPr/>
        </p:nvSpPr>
        <p:spPr>
          <a:xfrm>
            <a:off x="2484589" y="5072145"/>
            <a:ext cx="4912030" cy="4053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 Rates = Credit Hours Earned / Credit Hours Taken </a:t>
            </a: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4122FDF-C47D-8368-F61B-78350F837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0538"/>
            <a:ext cx="9144000" cy="376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142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17935</TotalTime>
  <Words>556</Words>
  <Application>Microsoft Office PowerPoint</Application>
  <PresentationFormat>On-screen Show (4:3)</PresentationFormat>
  <Paragraphs>179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  2023-2024 Dual Enrollment Report  Office of the Commissioner of Higher Education</vt:lpstr>
      <vt:lpstr>Dual Enrollment Report </vt:lpstr>
      <vt:lpstr>Dual Enrollment Count by Year</vt:lpstr>
      <vt:lpstr>CTE Dual Enrollment Count by Year</vt:lpstr>
      <vt:lpstr>Public Student Participation in DE</vt:lpstr>
      <vt:lpstr>23-24 DE District Participation Rates &amp; Counts</vt:lpstr>
      <vt:lpstr>Public HS Participating in DE by MHSA Class</vt:lpstr>
      <vt:lpstr>DE Modality &amp; Credit Type</vt:lpstr>
      <vt:lpstr>2023-24 DE Course Modality &amp; Credit Type by HS Type</vt:lpstr>
      <vt:lpstr>Matriculated DE Students by Year</vt:lpstr>
      <vt:lpstr>Matriculated DE Students by State</vt:lpstr>
      <vt:lpstr>Comparative Statistics</vt:lpstr>
      <vt:lpstr>Key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Chase Stahl</dc:creator>
  <cp:lastModifiedBy>Stahl, Chase</cp:lastModifiedBy>
  <cp:revision>4</cp:revision>
  <dcterms:created xsi:type="dcterms:W3CDTF">2024-06-18T22:31:01Z</dcterms:created>
  <dcterms:modified xsi:type="dcterms:W3CDTF">2025-01-06T19:05:36Z</dcterms:modified>
</cp:coreProperties>
</file>