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 r:id="rId2"/>
    <p:sldId id="298" r:id="rId3"/>
    <p:sldId id="308" r:id="rId4"/>
    <p:sldId id="300" r:id="rId5"/>
    <p:sldId id="301" r:id="rId6"/>
    <p:sldId id="302" r:id="rId7"/>
    <p:sldId id="305" r:id="rId8"/>
    <p:sldId id="303" r:id="rId9"/>
    <p:sldId id="306" r:id="rId10"/>
    <p:sldId id="309" r:id="rId11"/>
    <p:sldId id="304" r:id="rId12"/>
    <p:sldId id="310" r:id="rId1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hl, Chase" userId="0fc7603d-52d2-4cf9-b09d-acb1286118dd" providerId="ADAL" clId="{772F4DCC-20DC-453F-A868-FCDA50C88601}"/>
    <pc:docChg chg="modSld sldOrd">
      <pc:chgData name="Stahl, Chase" userId="0fc7603d-52d2-4cf9-b09d-acb1286118dd" providerId="ADAL" clId="{772F4DCC-20DC-453F-A868-FCDA50C88601}" dt="2024-01-05T18:51:02.857" v="2"/>
      <pc:docMkLst>
        <pc:docMk/>
      </pc:docMkLst>
      <pc:sldChg chg="ord">
        <pc:chgData name="Stahl, Chase" userId="0fc7603d-52d2-4cf9-b09d-acb1286118dd" providerId="ADAL" clId="{772F4DCC-20DC-453F-A868-FCDA50C88601}" dt="2024-01-05T18:51:02.857" v="2"/>
        <pc:sldMkLst>
          <pc:docMk/>
          <pc:sldMk cId="26246988" sldId="304"/>
        </pc:sldMkLst>
      </pc:sldChg>
      <pc:sldChg chg="modSp">
        <pc:chgData name="Stahl, Chase" userId="0fc7603d-52d2-4cf9-b09d-acb1286118dd" providerId="ADAL" clId="{772F4DCC-20DC-453F-A868-FCDA50C88601}" dt="2023-12-28T17:41:59.253" v="0" actId="1076"/>
        <pc:sldMkLst>
          <pc:docMk/>
          <pc:sldMk cId="3111694253" sldId="306"/>
        </pc:sldMkLst>
        <pc:picChg chg="mod">
          <ac:chgData name="Stahl, Chase" userId="0fc7603d-52d2-4cf9-b09d-acb1286118dd" providerId="ADAL" clId="{772F4DCC-20DC-453F-A868-FCDA50C88601}" dt="2023-12-28T17:41:59.253" v="0" actId="1076"/>
          <ac:picMkLst>
            <pc:docMk/>
            <pc:sldMk cId="3111694253" sldId="306"/>
            <ac:picMk id="3074" creationId="{E807FD5B-A88B-575E-8D74-8533652F0078}"/>
          </ac:picMkLst>
        </pc:picChg>
      </pc:sldChg>
    </pc:docChg>
  </pc:docChgLst>
  <pc:docChgLst>
    <pc:chgData name="Stahl, Chase" userId="0fc7603d-52d2-4cf9-b09d-acb1286118dd" providerId="ADAL" clId="{9D0BAD6C-79ED-4FBB-B702-93E766632CE8}"/>
    <pc:docChg chg="undo custSel modSld">
      <pc:chgData name="Stahl, Chase" userId="0fc7603d-52d2-4cf9-b09d-acb1286118dd" providerId="ADAL" clId="{9D0BAD6C-79ED-4FBB-B702-93E766632CE8}" dt="2024-07-04T14:09:09.883" v="1" actId="1076"/>
      <pc:docMkLst>
        <pc:docMk/>
      </pc:docMkLst>
      <pc:sldChg chg="modSp mod">
        <pc:chgData name="Stahl, Chase" userId="0fc7603d-52d2-4cf9-b09d-acb1286118dd" providerId="ADAL" clId="{9D0BAD6C-79ED-4FBB-B702-93E766632CE8}" dt="2024-07-04T14:09:09.883" v="1" actId="1076"/>
        <pc:sldMkLst>
          <pc:docMk/>
          <pc:sldMk cId="573328330" sldId="295"/>
        </pc:sldMkLst>
        <pc:picChg chg="mod">
          <ac:chgData name="Stahl, Chase" userId="0fc7603d-52d2-4cf9-b09d-acb1286118dd" providerId="ADAL" clId="{9D0BAD6C-79ED-4FBB-B702-93E766632CE8}" dt="2024-07-04T14:09:09.883" v="1" actId="1076"/>
          <ac:picMkLst>
            <pc:docMk/>
            <pc:sldMk cId="573328330" sldId="295"/>
            <ac:picMk id="5" creationId="{9086DD51-52FA-34F7-9862-9F993EB8AC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963"/>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idx="1"/>
          </p:nvPr>
        </p:nvSpPr>
        <p:spPr>
          <a:xfrm>
            <a:off x="3970339" y="0"/>
            <a:ext cx="3038475" cy="461963"/>
          </a:xfrm>
          <a:prstGeom prst="rect">
            <a:avLst/>
          </a:prstGeom>
        </p:spPr>
        <p:txBody>
          <a:bodyPr vert="horz" lIns="91428" tIns="45714" rIns="91428" bIns="45714" rtlCol="0"/>
          <a:lstStyle>
            <a:lvl1pPr algn="r">
              <a:defRPr sz="1200"/>
            </a:lvl1pPr>
          </a:lstStyle>
          <a:p>
            <a:fld id="{B1160145-4962-4D5E-B6EB-AC4734540640}" type="datetimeFigureOut">
              <a:rPr lang="en-US" smtClean="0"/>
              <a:t>7/4/2024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701675" y="4387851"/>
            <a:ext cx="5607050" cy="4156075"/>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5"/>
            <a:ext cx="3038475" cy="461963"/>
          </a:xfrm>
          <a:prstGeom prst="rect">
            <a:avLst/>
          </a:prstGeom>
        </p:spPr>
        <p:txBody>
          <a:bodyPr vert="horz" lIns="91428" tIns="45714" rIns="91428"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525"/>
            <a:ext cx="3038475" cy="461963"/>
          </a:xfrm>
          <a:prstGeom prst="rect">
            <a:avLst/>
          </a:prstGeom>
        </p:spPr>
        <p:txBody>
          <a:bodyPr vert="horz" lIns="91428" tIns="45714" rIns="91428" bIns="45714" rtlCol="0" anchor="b"/>
          <a:lstStyle>
            <a:lvl1pPr algn="r">
              <a:defRPr sz="1200"/>
            </a:lvl1pPr>
          </a:lstStyle>
          <a:p>
            <a:fld id="{9ECF1946-1373-4031-98AE-D12862FBDFCC}" type="slidenum">
              <a:rPr lang="en-US" smtClean="0"/>
              <a:t>‹#›</a:t>
            </a:fld>
            <a:endParaRPr lang="en-US" dirty="0"/>
          </a:p>
        </p:txBody>
      </p:sp>
    </p:spTree>
    <p:extLst>
      <p:ext uri="{BB962C8B-B14F-4D97-AF65-F5344CB8AC3E}">
        <p14:creationId xmlns:p14="http://schemas.microsoft.com/office/powerpoint/2010/main" val="129393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2</a:t>
            </a:fld>
            <a:endParaRPr lang="en-US" dirty="0"/>
          </a:p>
        </p:txBody>
      </p:sp>
    </p:spTree>
    <p:extLst>
      <p:ext uri="{BB962C8B-B14F-4D97-AF65-F5344CB8AC3E}">
        <p14:creationId xmlns:p14="http://schemas.microsoft.com/office/powerpoint/2010/main" val="158314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3</a:t>
            </a:fld>
            <a:endParaRPr lang="en-US" dirty="0"/>
          </a:p>
        </p:txBody>
      </p:sp>
    </p:spTree>
    <p:extLst>
      <p:ext uri="{BB962C8B-B14F-4D97-AF65-F5344CB8AC3E}">
        <p14:creationId xmlns:p14="http://schemas.microsoft.com/office/powerpoint/2010/main" val="397820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4</a:t>
            </a:fld>
            <a:endParaRPr lang="en-US" dirty="0"/>
          </a:p>
        </p:txBody>
      </p:sp>
    </p:spTree>
    <p:extLst>
      <p:ext uri="{BB962C8B-B14F-4D97-AF65-F5344CB8AC3E}">
        <p14:creationId xmlns:p14="http://schemas.microsoft.com/office/powerpoint/2010/main" val="383552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6</a:t>
            </a:fld>
            <a:endParaRPr lang="en-US" dirty="0"/>
          </a:p>
        </p:txBody>
      </p:sp>
    </p:spTree>
    <p:extLst>
      <p:ext uri="{BB962C8B-B14F-4D97-AF65-F5344CB8AC3E}">
        <p14:creationId xmlns:p14="http://schemas.microsoft.com/office/powerpoint/2010/main" val="38128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7</a:t>
            </a:fld>
            <a:endParaRPr lang="en-US" dirty="0"/>
          </a:p>
        </p:txBody>
      </p:sp>
    </p:spTree>
    <p:extLst>
      <p:ext uri="{BB962C8B-B14F-4D97-AF65-F5344CB8AC3E}">
        <p14:creationId xmlns:p14="http://schemas.microsoft.com/office/powerpoint/2010/main" val="403417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9</a:t>
            </a:fld>
            <a:endParaRPr lang="en-US" dirty="0"/>
          </a:p>
        </p:txBody>
      </p:sp>
    </p:spTree>
    <p:extLst>
      <p:ext uri="{BB962C8B-B14F-4D97-AF65-F5344CB8AC3E}">
        <p14:creationId xmlns:p14="http://schemas.microsoft.com/office/powerpoint/2010/main" val="138557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10</a:t>
            </a:fld>
            <a:endParaRPr lang="en-US" dirty="0"/>
          </a:p>
        </p:txBody>
      </p:sp>
    </p:spTree>
    <p:extLst>
      <p:ext uri="{BB962C8B-B14F-4D97-AF65-F5344CB8AC3E}">
        <p14:creationId xmlns:p14="http://schemas.microsoft.com/office/powerpoint/2010/main" val="426032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11</a:t>
            </a:fld>
            <a:endParaRPr lang="en-US" dirty="0"/>
          </a:p>
        </p:txBody>
      </p:sp>
    </p:spTree>
    <p:extLst>
      <p:ext uri="{BB962C8B-B14F-4D97-AF65-F5344CB8AC3E}">
        <p14:creationId xmlns:p14="http://schemas.microsoft.com/office/powerpoint/2010/main" val="65369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12</a:t>
            </a:fld>
            <a:endParaRPr lang="en-US" dirty="0"/>
          </a:p>
        </p:txBody>
      </p:sp>
    </p:spTree>
    <p:extLst>
      <p:ext uri="{BB962C8B-B14F-4D97-AF65-F5344CB8AC3E}">
        <p14:creationId xmlns:p14="http://schemas.microsoft.com/office/powerpoint/2010/main" val="256140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BDBFC-AF0E-49CE-B262-FD78C880F3B1}" type="datetime1">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B2119-EBB8-4F37-8D32-B8CF3EA0B64A}" type="datetime1">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80179-40BD-4ED2-94C2-5D8CE3EF92BE}" type="datetime1">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8967D9-583A-4F83-95DF-3537B5DD92F4}" type="datetime1">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5EBF5-C39E-4D80-8CAE-22A42DF111BD}" type="datetime1">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DB9B3C-945D-47D5-AC5A-011F72D65FAC}" type="datetime1">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12DA7-670C-4660-9844-A71091CD9C45}" type="datetime1">
              <a:rPr lang="en-US" smtClean="0"/>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325180-D605-447E-B711-0CEB6410F933}" type="datetime1">
              <a:rPr lang="en-US" smtClean="0"/>
              <a:t>7/4/2024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FE0FD-B6B9-4BA4-B16C-1F8B2B157B77}" type="datetime1">
              <a:rPr lang="en-US" smtClean="0"/>
              <a:t>7/4/2024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858000" y="6400804"/>
            <a:ext cx="2133600" cy="365125"/>
          </a:xfrm>
        </p:spPr>
        <p:txBody>
          <a:bodyPr/>
          <a:lstStyle>
            <a:lvl1pPr>
              <a:defRPr sz="1600"/>
            </a:lvl1pPr>
          </a:lstStyle>
          <a:p>
            <a:fld id="{44F72F3B-808E-4C3F-B722-481FC4110E40}" type="slidenum">
              <a:rPr lang="en-US" smtClean="0"/>
              <a:pPr/>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76201"/>
            <a:ext cx="84486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69B6-B689-4C7F-82FA-9E6D8D53C953}" type="datetime1">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FB2B6-C928-45BF-BBFA-4524BC9476D6}" type="datetime1">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316C-CA36-4193-A478-3AB99EEBEB57}" type="datetime1">
              <a:rPr lang="en-US" smtClean="0"/>
              <a:t>7/4/2024</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72F3B-808E-4C3F-B722-481FC4110E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3"/>
            <a:ext cx="7315200" cy="1470025"/>
          </a:xfrm>
        </p:spPr>
        <p:txBody>
          <a:bodyPr>
            <a:normAutofit fontScale="90000"/>
          </a:bodyPr>
          <a:lstStyle/>
          <a:p>
            <a:br>
              <a:rPr lang="en-US" b="1" dirty="0">
                <a:solidFill>
                  <a:schemeClr val="tx2">
                    <a:lumMod val="75000"/>
                  </a:schemeClr>
                </a:solidFill>
                <a:effectLst>
                  <a:outerShdw blurRad="38100" dist="38100" dir="2700000" algn="tl">
                    <a:srgbClr val="000000">
                      <a:alpha val="43137"/>
                    </a:srgbClr>
                  </a:outerShdw>
                </a:effectLst>
              </a:rPr>
            </a:br>
            <a:br>
              <a:rPr lang="en-US" sz="1600" b="1" dirty="0">
                <a:solidFill>
                  <a:schemeClr val="accent2">
                    <a:lumMod val="50000"/>
                  </a:schemeClr>
                </a:solidFill>
                <a:effectLst>
                  <a:outerShdw blurRad="38100" dist="38100" dir="2700000" algn="tl">
                    <a:srgbClr val="000000">
                      <a:alpha val="43137"/>
                    </a:srgbClr>
                  </a:outerShdw>
                </a:effectLst>
              </a:rPr>
            </a:br>
            <a:r>
              <a:rPr lang="en-US" sz="4000" b="1" dirty="0">
                <a:solidFill>
                  <a:schemeClr val="accent2">
                    <a:lumMod val="50000"/>
                  </a:schemeClr>
                </a:solidFill>
                <a:effectLst>
                  <a:outerShdw blurRad="38100" dist="38100" dir="2700000" algn="tl">
                    <a:srgbClr val="000000">
                      <a:alpha val="43137"/>
                    </a:srgbClr>
                  </a:outerShdw>
                </a:effectLst>
              </a:rPr>
              <a:t>2022-2023 Annual Dual Enrollment Report</a:t>
            </a:r>
            <a:br>
              <a:rPr lang="en-US" sz="4000" b="1" dirty="0">
                <a:solidFill>
                  <a:schemeClr val="accent2">
                    <a:lumMod val="50000"/>
                  </a:schemeClr>
                </a:solidFill>
                <a:effectLst>
                  <a:outerShdw blurRad="38100" dist="38100" dir="2700000" algn="tl">
                    <a:srgbClr val="000000">
                      <a:alpha val="43137"/>
                    </a:srgbClr>
                  </a:outerShdw>
                </a:effectLst>
              </a:rPr>
            </a:br>
            <a:br>
              <a:rPr lang="en-US" sz="3200" b="1" dirty="0">
                <a:solidFill>
                  <a:schemeClr val="tx2"/>
                </a:solidFill>
                <a:effectLst>
                  <a:outerShdw blurRad="38100" dist="38100" dir="2700000" algn="tl">
                    <a:srgbClr val="000000">
                      <a:alpha val="43137"/>
                    </a:srgbClr>
                  </a:outerShdw>
                </a:effectLst>
              </a:rPr>
            </a:br>
            <a:r>
              <a:rPr lang="en-US" sz="2700" b="1" dirty="0">
                <a:solidFill>
                  <a:schemeClr val="tx2"/>
                </a:solidFill>
                <a:effectLst>
                  <a:outerShdw blurRad="38100" dist="38100" dir="2700000" algn="tl">
                    <a:srgbClr val="000000">
                      <a:alpha val="43137"/>
                    </a:srgbClr>
                  </a:outerShdw>
                </a:effectLst>
              </a:rPr>
              <a:t>Office of the Commissioner of Higher Education</a:t>
            </a:r>
          </a:p>
        </p:txBody>
      </p:sp>
      <p:pic>
        <p:nvPicPr>
          <p:cNvPr id="6148" name="Picture 4">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0" y="5638802"/>
            <a:ext cx="9144000" cy="1047751"/>
          </a:xfrm>
          <a:prstGeom prst="rect">
            <a:avLst/>
          </a:prstGeom>
          <a:noFill/>
          <a:ln w="9525">
            <a:noFill/>
            <a:miter lim="800000"/>
            <a:headEnd/>
            <a:tailEnd/>
          </a:ln>
        </p:spPr>
      </p:pic>
      <p:sp>
        <p:nvSpPr>
          <p:cNvPr id="16" name="TextBox 15"/>
          <p:cNvSpPr txBox="1"/>
          <p:nvPr/>
        </p:nvSpPr>
        <p:spPr>
          <a:xfrm>
            <a:off x="1981200" y="5867400"/>
            <a:ext cx="5334000"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Chase Stahl, Data Specialist</a:t>
            </a:r>
            <a:endParaRPr lang="en-US" dirty="0">
              <a:solidFill>
                <a:srgbClr val="FF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Tree>
    <p:extLst>
      <p:ext uri="{BB962C8B-B14F-4D97-AF65-F5344CB8AC3E}">
        <p14:creationId xmlns:p14="http://schemas.microsoft.com/office/powerpoint/2010/main" val="57332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33400"/>
            <a:ext cx="9372600" cy="1295400"/>
          </a:xfrm>
        </p:spPr>
        <p:txBody>
          <a:bodyPr>
            <a:normAutofit fontScale="90000"/>
          </a:bodyPr>
          <a:lstStyle/>
          <a:p>
            <a:r>
              <a:rPr lang="en-US" sz="4000" b="1">
                <a:solidFill>
                  <a:schemeClr val="accent2">
                    <a:lumMod val="50000"/>
                  </a:schemeClr>
                </a:solidFill>
                <a:effectLst>
                  <a:outerShdw blurRad="38100" dist="38100" dir="2700000" algn="tl">
                    <a:srgbClr val="000000">
                      <a:alpha val="43137"/>
                    </a:srgbClr>
                  </a:outerShdw>
                </a:effectLst>
              </a:rPr>
              <a:t>Dual Enrollment Students in the MUS by Year</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
        <p:nvSpPr>
          <p:cNvPr id="8" name="Title 1">
            <a:extLst>
              <a:ext uri="{FF2B5EF4-FFF2-40B4-BE49-F238E27FC236}">
                <a16:creationId xmlns:a16="http://schemas.microsoft.com/office/drawing/2014/main" id="{336C7D79-2461-052D-F5C5-2C79CECFA04C}"/>
              </a:ext>
            </a:extLst>
          </p:cNvPr>
          <p:cNvSpPr txBox="1">
            <a:spLocks/>
          </p:cNvSpPr>
          <p:nvPr/>
        </p:nvSpPr>
        <p:spPr>
          <a:xfrm>
            <a:off x="228600" y="6291870"/>
            <a:ext cx="9144000" cy="557754"/>
          </a:xfrm>
          <a:prstGeom prst="rect">
            <a:avLst/>
          </a:prstGeom>
        </p:spPr>
        <p:txBody>
          <a:bodyPr vert="horz" lIns="91440" tIns="45720" rIns="91440" bIns="45720" rtlCol="0" anchor="t">
            <a:normAutofit fontScale="92500" lnSpcReduction="20000"/>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accent2">
                    <a:lumMod val="50000"/>
                  </a:schemeClr>
                </a:solidFill>
                <a:effectLst>
                  <a:outerShdw blurRad="38100" dist="38100" dir="2700000" algn="tl">
                    <a:srgbClr val="000000">
                      <a:alpha val="43137"/>
                    </a:srgbClr>
                  </a:outerShdw>
                </a:effectLst>
              </a:rPr>
              <a:t>16.9% matriculation growth per year from 2012-13 to 2018-19</a:t>
            </a:r>
          </a:p>
          <a:p>
            <a:r>
              <a:rPr lang="en-US" sz="2000" b="1" dirty="0">
                <a:solidFill>
                  <a:schemeClr val="accent2">
                    <a:lumMod val="50000"/>
                  </a:schemeClr>
                </a:solidFill>
                <a:effectLst>
                  <a:outerShdw blurRad="38100" dist="38100" dir="2700000" algn="tl">
                    <a:srgbClr val="000000">
                      <a:alpha val="43137"/>
                    </a:srgbClr>
                  </a:outerShdw>
                </a:effectLst>
              </a:rPr>
              <a:t>* asterisk indicates expected increase</a:t>
            </a: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pic>
        <p:nvPicPr>
          <p:cNvPr id="4098" name="Picture 2" descr="This visualization displays the number of dual enrollment students that have matriculated into the MUS by year.  The bar chart displays the ratio of students that have matriculated to 2 year and 4 year institutions.  ">
            <a:extLst>
              <a:ext uri="{FF2B5EF4-FFF2-40B4-BE49-F238E27FC236}">
                <a16:creationId xmlns:a16="http://schemas.microsoft.com/office/drawing/2014/main" id="{62213DFC-21BE-4FCB-38E1-9FB9FD172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07068"/>
            <a:ext cx="8229600" cy="490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2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33400"/>
            <a:ext cx="9372600" cy="1295400"/>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Dual Enrollment Coursework</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graphicFrame>
        <p:nvGraphicFramePr>
          <p:cNvPr id="7" name="Table 5">
            <a:extLst>
              <a:ext uri="{FF2B5EF4-FFF2-40B4-BE49-F238E27FC236}">
                <a16:creationId xmlns:a16="http://schemas.microsoft.com/office/drawing/2014/main" id="{84E23636-6907-F5B0-8281-F6C4A37B1E90}"/>
              </a:ext>
            </a:extLst>
          </p:cNvPr>
          <p:cNvGraphicFramePr>
            <a:graphicFrameLocks noGrp="1"/>
          </p:cNvGraphicFramePr>
          <p:nvPr>
            <p:extLst>
              <p:ext uri="{D42A27DB-BD31-4B8C-83A1-F6EECF244321}">
                <p14:modId xmlns:p14="http://schemas.microsoft.com/office/powerpoint/2010/main" val="3800312114"/>
              </p:ext>
            </p:extLst>
          </p:nvPr>
        </p:nvGraphicFramePr>
        <p:xfrm>
          <a:off x="4760120" y="1649255"/>
          <a:ext cx="4060030" cy="1491152"/>
        </p:xfrm>
        <a:graphic>
          <a:graphicData uri="http://schemas.openxmlformats.org/drawingml/2006/table">
            <a:tbl>
              <a:tblPr firstRow="1" bandRow="1">
                <a:tableStyleId>{5C22544A-7EE6-4342-B048-85BDC9FD1C3A}</a:tableStyleId>
              </a:tblPr>
              <a:tblGrid>
                <a:gridCol w="4060030">
                  <a:extLst>
                    <a:ext uri="{9D8B030D-6E8A-4147-A177-3AD203B41FA5}">
                      <a16:colId xmlns:a16="http://schemas.microsoft.com/office/drawing/2014/main" val="1406143325"/>
                    </a:ext>
                  </a:extLst>
                </a:gridCol>
              </a:tblGrid>
              <a:tr h="372788">
                <a:tc>
                  <a:txBody>
                    <a:bodyPr/>
                    <a:lstStyle/>
                    <a:p>
                      <a:pPr algn="ctr"/>
                      <a:r>
                        <a:rPr lang="en-US" sz="1600" dirty="0"/>
                        <a:t>Top 3 CTE Subjects</a:t>
                      </a:r>
                    </a:p>
                  </a:txBody>
                  <a:tcPr>
                    <a:solidFill>
                      <a:schemeClr val="tx2">
                        <a:lumMod val="75000"/>
                      </a:schemeClr>
                    </a:solidFill>
                  </a:tcPr>
                </a:tc>
                <a:extLst>
                  <a:ext uri="{0D108BD9-81ED-4DB2-BD59-A6C34878D82A}">
                    <a16:rowId xmlns:a16="http://schemas.microsoft.com/office/drawing/2014/main" val="164709646"/>
                  </a:ext>
                </a:extLst>
              </a:tr>
              <a:tr h="372788">
                <a:tc>
                  <a:txBody>
                    <a:bodyPr/>
                    <a:lstStyle/>
                    <a:p>
                      <a:pPr algn="ctr"/>
                      <a:r>
                        <a:rPr lang="en-US" sz="1600" dirty="0"/>
                        <a:t>Welding</a:t>
                      </a:r>
                    </a:p>
                  </a:txBody>
                  <a:tcPr/>
                </a:tc>
                <a:extLst>
                  <a:ext uri="{0D108BD9-81ED-4DB2-BD59-A6C34878D82A}">
                    <a16:rowId xmlns:a16="http://schemas.microsoft.com/office/drawing/2014/main" val="3757532583"/>
                  </a:ext>
                </a:extLst>
              </a:tr>
              <a:tr h="372788">
                <a:tc>
                  <a:txBody>
                    <a:bodyPr/>
                    <a:lstStyle/>
                    <a:p>
                      <a:pPr algn="ctr"/>
                      <a:r>
                        <a:rPr lang="en-US" sz="1600" dirty="0"/>
                        <a:t>Computer Applications</a:t>
                      </a:r>
                    </a:p>
                  </a:txBody>
                  <a:tcPr/>
                </a:tc>
                <a:extLst>
                  <a:ext uri="{0D108BD9-81ED-4DB2-BD59-A6C34878D82A}">
                    <a16:rowId xmlns:a16="http://schemas.microsoft.com/office/drawing/2014/main" val="3700102492"/>
                  </a:ext>
                </a:extLst>
              </a:tr>
              <a:tr h="372788">
                <a:tc>
                  <a:txBody>
                    <a:bodyPr/>
                    <a:lstStyle/>
                    <a:p>
                      <a:pPr algn="ctr"/>
                      <a:r>
                        <a:rPr lang="en-US" sz="1600" dirty="0"/>
                        <a:t>Allied Health: Medical Support</a:t>
                      </a:r>
                    </a:p>
                  </a:txBody>
                  <a:tcPr/>
                </a:tc>
                <a:extLst>
                  <a:ext uri="{0D108BD9-81ED-4DB2-BD59-A6C34878D82A}">
                    <a16:rowId xmlns:a16="http://schemas.microsoft.com/office/drawing/2014/main" val="1997123412"/>
                  </a:ext>
                </a:extLst>
              </a:tr>
            </a:tbl>
          </a:graphicData>
        </a:graphic>
      </p:graphicFrame>
      <p:graphicFrame>
        <p:nvGraphicFramePr>
          <p:cNvPr id="8" name="Table 5">
            <a:extLst>
              <a:ext uri="{FF2B5EF4-FFF2-40B4-BE49-F238E27FC236}">
                <a16:creationId xmlns:a16="http://schemas.microsoft.com/office/drawing/2014/main" id="{B8922B67-4B32-2FE2-5507-C3B79069644A}"/>
              </a:ext>
            </a:extLst>
          </p:cNvPr>
          <p:cNvGraphicFramePr>
            <a:graphicFrameLocks noGrp="1"/>
          </p:cNvGraphicFramePr>
          <p:nvPr>
            <p:extLst>
              <p:ext uri="{D42A27DB-BD31-4B8C-83A1-F6EECF244321}">
                <p14:modId xmlns:p14="http://schemas.microsoft.com/office/powerpoint/2010/main" val="3537404461"/>
              </p:ext>
            </p:extLst>
          </p:nvPr>
        </p:nvGraphicFramePr>
        <p:xfrm>
          <a:off x="4760120" y="3429000"/>
          <a:ext cx="4060030" cy="1491152"/>
        </p:xfrm>
        <a:graphic>
          <a:graphicData uri="http://schemas.openxmlformats.org/drawingml/2006/table">
            <a:tbl>
              <a:tblPr firstRow="1" bandRow="1">
                <a:tableStyleId>{5C22544A-7EE6-4342-B048-85BDC9FD1C3A}</a:tableStyleId>
              </a:tblPr>
              <a:tblGrid>
                <a:gridCol w="4060030">
                  <a:extLst>
                    <a:ext uri="{9D8B030D-6E8A-4147-A177-3AD203B41FA5}">
                      <a16:colId xmlns:a16="http://schemas.microsoft.com/office/drawing/2014/main" val="1406143325"/>
                    </a:ext>
                  </a:extLst>
                </a:gridCol>
              </a:tblGrid>
              <a:tr h="372788">
                <a:tc>
                  <a:txBody>
                    <a:bodyPr/>
                    <a:lstStyle/>
                    <a:p>
                      <a:pPr algn="ctr"/>
                      <a:r>
                        <a:rPr lang="en-US" sz="1600" dirty="0"/>
                        <a:t>Top 3 General Education Subjects</a:t>
                      </a:r>
                    </a:p>
                  </a:txBody>
                  <a:tcPr>
                    <a:solidFill>
                      <a:schemeClr val="tx2">
                        <a:lumMod val="75000"/>
                      </a:schemeClr>
                    </a:solidFill>
                  </a:tcPr>
                </a:tc>
                <a:extLst>
                  <a:ext uri="{0D108BD9-81ED-4DB2-BD59-A6C34878D82A}">
                    <a16:rowId xmlns:a16="http://schemas.microsoft.com/office/drawing/2014/main" val="164709646"/>
                  </a:ext>
                </a:extLst>
              </a:tr>
              <a:tr h="372788">
                <a:tc>
                  <a:txBody>
                    <a:bodyPr/>
                    <a:lstStyle/>
                    <a:p>
                      <a:pPr algn="ctr"/>
                      <a:r>
                        <a:rPr lang="en-US" sz="1600" dirty="0"/>
                        <a:t>Communications</a:t>
                      </a:r>
                    </a:p>
                  </a:txBody>
                  <a:tcPr/>
                </a:tc>
                <a:extLst>
                  <a:ext uri="{0D108BD9-81ED-4DB2-BD59-A6C34878D82A}">
                    <a16:rowId xmlns:a16="http://schemas.microsoft.com/office/drawing/2014/main" val="3757532583"/>
                  </a:ext>
                </a:extLst>
              </a:tr>
              <a:tr h="372788">
                <a:tc>
                  <a:txBody>
                    <a:bodyPr/>
                    <a:lstStyle/>
                    <a:p>
                      <a:pPr algn="ctr"/>
                      <a:r>
                        <a:rPr lang="en-US" sz="1600" dirty="0"/>
                        <a:t>American History</a:t>
                      </a:r>
                    </a:p>
                  </a:txBody>
                  <a:tcPr/>
                </a:tc>
                <a:extLst>
                  <a:ext uri="{0D108BD9-81ED-4DB2-BD59-A6C34878D82A}">
                    <a16:rowId xmlns:a16="http://schemas.microsoft.com/office/drawing/2014/main" val="3700102492"/>
                  </a:ext>
                </a:extLst>
              </a:tr>
              <a:tr h="372788">
                <a:tc>
                  <a:txBody>
                    <a:bodyPr/>
                    <a:lstStyle/>
                    <a:p>
                      <a:pPr algn="ctr"/>
                      <a:r>
                        <a:rPr lang="en-US" sz="1600" dirty="0"/>
                        <a:t>Psychology</a:t>
                      </a:r>
                    </a:p>
                  </a:txBody>
                  <a:tcPr/>
                </a:tc>
                <a:extLst>
                  <a:ext uri="{0D108BD9-81ED-4DB2-BD59-A6C34878D82A}">
                    <a16:rowId xmlns:a16="http://schemas.microsoft.com/office/drawing/2014/main" val="1997123412"/>
                  </a:ext>
                </a:extLst>
              </a:tr>
            </a:tbl>
          </a:graphicData>
        </a:graphic>
      </p:graphicFrame>
      <p:graphicFrame>
        <p:nvGraphicFramePr>
          <p:cNvPr id="9" name="Table 5">
            <a:extLst>
              <a:ext uri="{FF2B5EF4-FFF2-40B4-BE49-F238E27FC236}">
                <a16:creationId xmlns:a16="http://schemas.microsoft.com/office/drawing/2014/main" id="{7F96102E-DE8F-9666-39D3-C47DBB891328}"/>
              </a:ext>
            </a:extLst>
          </p:cNvPr>
          <p:cNvGraphicFramePr>
            <a:graphicFrameLocks noGrp="1"/>
          </p:cNvGraphicFramePr>
          <p:nvPr>
            <p:extLst>
              <p:ext uri="{D42A27DB-BD31-4B8C-83A1-F6EECF244321}">
                <p14:modId xmlns:p14="http://schemas.microsoft.com/office/powerpoint/2010/main" val="4067757826"/>
              </p:ext>
            </p:extLst>
          </p:nvPr>
        </p:nvGraphicFramePr>
        <p:xfrm>
          <a:off x="4760120" y="5208745"/>
          <a:ext cx="4060030" cy="1491152"/>
        </p:xfrm>
        <a:graphic>
          <a:graphicData uri="http://schemas.openxmlformats.org/drawingml/2006/table">
            <a:tbl>
              <a:tblPr firstRow="1" bandRow="1">
                <a:tableStyleId>{5C22544A-7EE6-4342-B048-85BDC9FD1C3A}</a:tableStyleId>
              </a:tblPr>
              <a:tblGrid>
                <a:gridCol w="4060030">
                  <a:extLst>
                    <a:ext uri="{9D8B030D-6E8A-4147-A177-3AD203B41FA5}">
                      <a16:colId xmlns:a16="http://schemas.microsoft.com/office/drawing/2014/main" val="1406143325"/>
                    </a:ext>
                  </a:extLst>
                </a:gridCol>
              </a:tblGrid>
              <a:tr h="372788">
                <a:tc>
                  <a:txBody>
                    <a:bodyPr/>
                    <a:lstStyle/>
                    <a:p>
                      <a:pPr algn="ctr"/>
                      <a:r>
                        <a:rPr lang="en-US" sz="1600" dirty="0"/>
                        <a:t>Top 3 Math or Writing Subjects</a:t>
                      </a:r>
                    </a:p>
                  </a:txBody>
                  <a:tcPr>
                    <a:solidFill>
                      <a:schemeClr val="tx2">
                        <a:lumMod val="75000"/>
                      </a:schemeClr>
                    </a:solidFill>
                  </a:tcPr>
                </a:tc>
                <a:extLst>
                  <a:ext uri="{0D108BD9-81ED-4DB2-BD59-A6C34878D82A}">
                    <a16:rowId xmlns:a16="http://schemas.microsoft.com/office/drawing/2014/main" val="164709646"/>
                  </a:ext>
                </a:extLst>
              </a:tr>
              <a:tr h="372788">
                <a:tc>
                  <a:txBody>
                    <a:bodyPr/>
                    <a:lstStyle/>
                    <a:p>
                      <a:pPr algn="ctr"/>
                      <a:r>
                        <a:rPr lang="en-US" sz="1600" dirty="0"/>
                        <a:t>College Writing</a:t>
                      </a:r>
                    </a:p>
                  </a:txBody>
                  <a:tcPr/>
                </a:tc>
                <a:extLst>
                  <a:ext uri="{0D108BD9-81ED-4DB2-BD59-A6C34878D82A}">
                    <a16:rowId xmlns:a16="http://schemas.microsoft.com/office/drawing/2014/main" val="3757532583"/>
                  </a:ext>
                </a:extLst>
              </a:tr>
              <a:tr h="372788">
                <a:tc>
                  <a:txBody>
                    <a:bodyPr/>
                    <a:lstStyle/>
                    <a:p>
                      <a:pPr algn="ctr"/>
                      <a:r>
                        <a:rPr lang="en-US" sz="1600" dirty="0"/>
                        <a:t>College Algebra</a:t>
                      </a:r>
                    </a:p>
                  </a:txBody>
                  <a:tcPr/>
                </a:tc>
                <a:extLst>
                  <a:ext uri="{0D108BD9-81ED-4DB2-BD59-A6C34878D82A}">
                    <a16:rowId xmlns:a16="http://schemas.microsoft.com/office/drawing/2014/main" val="3700102492"/>
                  </a:ext>
                </a:extLst>
              </a:tr>
              <a:tr h="372788">
                <a:tc>
                  <a:txBody>
                    <a:bodyPr/>
                    <a:lstStyle/>
                    <a:p>
                      <a:pPr algn="ctr"/>
                      <a:r>
                        <a:rPr lang="en-US" sz="1600" dirty="0"/>
                        <a:t>Precalculus</a:t>
                      </a:r>
                    </a:p>
                  </a:txBody>
                  <a:tcPr/>
                </a:tc>
                <a:extLst>
                  <a:ext uri="{0D108BD9-81ED-4DB2-BD59-A6C34878D82A}">
                    <a16:rowId xmlns:a16="http://schemas.microsoft.com/office/drawing/2014/main" val="1997123412"/>
                  </a:ext>
                </a:extLst>
              </a:tr>
            </a:tbl>
          </a:graphicData>
        </a:graphic>
      </p:graphicFrame>
      <p:pic>
        <p:nvPicPr>
          <p:cNvPr id="2050" name="Picture 2" descr="This stacked bar chart indicates the percentage of dual enrollment credits by type of dual credits.   ">
            <a:extLst>
              <a:ext uri="{FF2B5EF4-FFF2-40B4-BE49-F238E27FC236}">
                <a16:creationId xmlns:a16="http://schemas.microsoft.com/office/drawing/2014/main" id="{6B64B8E3-3912-1DAF-327E-AAA30DCB5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10" y="1570203"/>
            <a:ext cx="3276600" cy="520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33400"/>
            <a:ext cx="9372600" cy="1295400"/>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Key Takeaways</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
        <p:nvSpPr>
          <p:cNvPr id="3" name="TextBox 2">
            <a:extLst>
              <a:ext uri="{FF2B5EF4-FFF2-40B4-BE49-F238E27FC236}">
                <a16:creationId xmlns:a16="http://schemas.microsoft.com/office/drawing/2014/main" id="{D481687F-4DC3-ABA9-21E8-2A1C09F92C86}"/>
              </a:ext>
            </a:extLst>
          </p:cNvPr>
          <p:cNvSpPr txBox="1"/>
          <p:nvPr/>
        </p:nvSpPr>
        <p:spPr>
          <a:xfrm>
            <a:off x="457200" y="1676400"/>
            <a:ext cx="8534400" cy="5816977"/>
          </a:xfrm>
          <a:prstGeom prst="rect">
            <a:avLst/>
          </a:prstGeom>
          <a:noFill/>
        </p:spPr>
        <p:txBody>
          <a:bodyPr wrap="square" rtlCol="0">
            <a:spAutoFit/>
          </a:bodyPr>
          <a:lstStyle/>
          <a:p>
            <a:pPr marL="285750" indent="-285750">
              <a:buFont typeface="Arial" panose="020B0604020202020204" pitchFamily="34" charset="0"/>
              <a:buChar char="•"/>
            </a:pPr>
            <a:r>
              <a:rPr lang="en-US" sz="2000" b="1" dirty="0"/>
              <a:t>16% dual enrollment growth rate per year – record enrollment</a:t>
            </a:r>
          </a:p>
          <a:p>
            <a:endParaRPr lang="en-US" sz="2000" b="1" dirty="0"/>
          </a:p>
          <a:p>
            <a:pPr marL="285750" indent="-285750">
              <a:buFont typeface="Arial" panose="020B0604020202020204" pitchFamily="34" charset="0"/>
              <a:buChar char="•"/>
            </a:pPr>
            <a:r>
              <a:rPr lang="en-US" sz="2000" b="1" dirty="0"/>
              <a:t>44% of students have taken CTE classified courses – record enrollment</a:t>
            </a:r>
          </a:p>
          <a:p>
            <a:endParaRPr lang="en-US" sz="2000" b="1" dirty="0"/>
          </a:p>
          <a:p>
            <a:pPr marL="285750" indent="-285750">
              <a:buFont typeface="Arial" panose="020B0604020202020204" pitchFamily="34" charset="0"/>
              <a:buChar char="•"/>
            </a:pPr>
            <a:r>
              <a:rPr lang="en-US" sz="2000" b="1" dirty="0"/>
              <a:t>Consistent growth in Class B &amp; C high schools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87% of MHSAA HS offer dual enrollment</a:t>
            </a:r>
          </a:p>
          <a:p>
            <a:pPr marL="742950" lvl="1" indent="-285750">
              <a:buFont typeface="Arial" panose="020B0604020202020204" pitchFamily="34" charset="0"/>
              <a:buChar char="•"/>
            </a:pPr>
            <a:r>
              <a:rPr lang="en-US" sz="2000" b="1" dirty="0"/>
              <a:t>88% is the national average (Dept. of Ed.)</a:t>
            </a:r>
          </a:p>
          <a:p>
            <a:endParaRPr lang="en-US" sz="2000" b="1" dirty="0"/>
          </a:p>
          <a:p>
            <a:pPr marL="285750" indent="-285750">
              <a:buFont typeface="Arial" panose="020B0604020202020204" pitchFamily="34" charset="0"/>
              <a:buChar char="•"/>
            </a:pPr>
            <a:r>
              <a:rPr lang="en-US" sz="2000" b="1" dirty="0"/>
              <a:t>31% statewide DE participation in public schools – record participation</a:t>
            </a:r>
          </a:p>
          <a:p>
            <a:pPr marL="742950" lvl="1" indent="-285750">
              <a:buFont typeface="Arial" panose="020B0604020202020204" pitchFamily="34" charset="0"/>
              <a:buChar char="•"/>
            </a:pPr>
            <a:r>
              <a:rPr lang="en-US" sz="2000" b="1" dirty="0"/>
              <a:t>34% is the national average (Dept. of Ed.)</a:t>
            </a:r>
          </a:p>
          <a:p>
            <a:endParaRPr lang="en-US" sz="2000" b="1" dirty="0"/>
          </a:p>
          <a:p>
            <a:pPr marL="285750" indent="-285750">
              <a:buFont typeface="Arial" panose="020B0604020202020204" pitchFamily="34" charset="0"/>
              <a:buChar char="•"/>
            </a:pPr>
            <a:r>
              <a:rPr lang="en-US" sz="2000" b="1" dirty="0"/>
              <a:t>Roughly 59% of all DE students matriculate into the MUS</a:t>
            </a:r>
          </a:p>
          <a:p>
            <a:endParaRPr lang="en-US" sz="2000" b="1" dirty="0"/>
          </a:p>
          <a:p>
            <a:pPr marL="285750" indent="-285750">
              <a:buFont typeface="Arial" panose="020B0604020202020204" pitchFamily="34" charset="0"/>
              <a:buChar char="•"/>
            </a:pPr>
            <a:r>
              <a:rPr lang="en-US" sz="2000" b="1" dirty="0"/>
              <a:t>67% of DE credits are taken as dual credit and in-person at the high school</a:t>
            </a:r>
          </a:p>
          <a:p>
            <a:endParaRPr lang="en-US" dirty="0"/>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2855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332" y="405355"/>
            <a:ext cx="7315200" cy="1470025"/>
          </a:xfrm>
        </p:spPr>
        <p:txBody>
          <a:bodyPr>
            <a:normAutofit/>
          </a:bodyPr>
          <a:lstStyle/>
          <a:p>
            <a:r>
              <a:rPr lang="en-US" sz="4000" b="1">
                <a:solidFill>
                  <a:schemeClr val="accent2">
                    <a:lumMod val="50000"/>
                  </a:schemeClr>
                </a:solidFill>
                <a:effectLst>
                  <a:outerShdw blurRad="38100" dist="38100" dir="2700000" algn="tl">
                    <a:srgbClr val="000000">
                      <a:alpha val="43137"/>
                    </a:srgbClr>
                  </a:outerShdw>
                </a:effectLst>
              </a:rPr>
              <a:t>Dual Enrollment Count by Year</a:t>
            </a:r>
            <a:endParaRPr lang="en-US" sz="3100" b="1" dirty="0">
              <a:solidFill>
                <a:schemeClr val="tx2"/>
              </a:solidFill>
              <a:effectLst>
                <a:outerShdw blurRad="38100" dist="38100" dir="2700000" algn="tl">
                  <a:srgbClr val="000000">
                    <a:alpha val="43137"/>
                  </a:srgbClr>
                </a:outerShdw>
              </a:effectLst>
            </a:endParaRPr>
          </a:p>
        </p:txBody>
      </p:sp>
      <p:pic>
        <p:nvPicPr>
          <p:cNvPr id="5" name="Picture 4" descr="This chart displays the unduplicated enrollment counts by year.  It also displays the average credits attempted per student and the average credits earned per student by year.">
            <a:extLst>
              <a:ext uri="{FF2B5EF4-FFF2-40B4-BE49-F238E27FC236}">
                <a16:creationId xmlns:a16="http://schemas.microsoft.com/office/drawing/2014/main" id="{9086DD51-52FA-34F7-9862-9F993EB8AC4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
        <p:nvSpPr>
          <p:cNvPr id="4" name="Title 1">
            <a:extLst>
              <a:ext uri="{FF2B5EF4-FFF2-40B4-BE49-F238E27FC236}">
                <a16:creationId xmlns:a16="http://schemas.microsoft.com/office/drawing/2014/main" id="{CE61F316-A83C-9918-486C-8D949D5037CC}"/>
              </a:ext>
            </a:extLst>
          </p:cNvPr>
          <p:cNvSpPr txBox="1">
            <a:spLocks/>
          </p:cNvSpPr>
          <p:nvPr/>
        </p:nvSpPr>
        <p:spPr>
          <a:xfrm>
            <a:off x="0" y="6248400"/>
            <a:ext cx="9144000" cy="557754"/>
          </a:xfrm>
          <a:prstGeom prst="rect">
            <a:avLst/>
          </a:prstGeom>
        </p:spPr>
        <p:txBody>
          <a:bodyPr vert="horz" lIns="91440" tIns="45720" rIns="91440" bIns="45720" rtlCol="0" anchor="t">
            <a:normAutofit fontScale="92500" lnSpcReduction="20000"/>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2000" b="1">
                <a:solidFill>
                  <a:schemeClr val="accent2">
                    <a:lumMod val="50000"/>
                  </a:schemeClr>
                </a:solidFill>
                <a:effectLst>
                  <a:outerShdw blurRad="38100" dist="38100" dir="2700000" algn="tl">
                    <a:srgbClr val="000000">
                      <a:alpha val="43137"/>
                    </a:srgbClr>
                  </a:outerShdw>
                </a:effectLst>
              </a:rPr>
              <a:t>16.4% enrollment growth per year</a:t>
            </a:r>
          </a:p>
          <a:p>
            <a:r>
              <a:rPr lang="en-US" sz="2000" b="1">
                <a:solidFill>
                  <a:schemeClr val="accent2">
                    <a:lumMod val="50000"/>
                  </a:schemeClr>
                </a:solidFill>
                <a:effectLst>
                  <a:outerShdw blurRad="38100" dist="38100" dir="2700000" algn="tl">
                    <a:srgbClr val="000000">
                      <a:alpha val="43137"/>
                    </a:srgbClr>
                  </a:outerShdw>
                </a:effectLst>
              </a:rPr>
              <a:t>15.9% increase from 2021-22 </a:t>
            </a:r>
          </a:p>
          <a:p>
            <a:pPr algn="l"/>
            <a:endParaRPr lang="en-US" sz="2000" b="1">
              <a:solidFill>
                <a:schemeClr val="accent2">
                  <a:lumMod val="50000"/>
                </a:schemeClr>
              </a:solidFill>
              <a:effectLst>
                <a:outerShdw blurRad="38100" dist="38100" dir="2700000" algn="tl">
                  <a:srgbClr val="000000">
                    <a:alpha val="43137"/>
                  </a:srgbClr>
                </a:outerShdw>
              </a:effectLst>
            </a:endParaRPr>
          </a:p>
          <a:p>
            <a:pPr algn="l"/>
            <a:endParaRPr lang="en-US" sz="2000" b="1">
              <a:solidFill>
                <a:schemeClr val="accent2">
                  <a:lumMod val="50000"/>
                </a:schemeClr>
              </a:solidFill>
              <a:effectLst>
                <a:outerShdw blurRad="38100" dist="38100" dir="2700000" algn="tl">
                  <a:srgbClr val="000000">
                    <a:alpha val="43137"/>
                  </a:srgbClr>
                </a:outerShdw>
              </a:effectLst>
            </a:endParaRPr>
          </a:p>
          <a:p>
            <a:pPr algn="l"/>
            <a:endParaRPr lang="en-US" sz="2000" b="1">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1435800D-1C52-0508-F0A8-CDBC75E4F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9515"/>
            <a:ext cx="8230266" cy="490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7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5355"/>
            <a:ext cx="8991600" cy="1470025"/>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CTE Dual Enrollment Count by Year</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pic>
        <p:nvPicPr>
          <p:cNvPr id="2050" name="Picture 2" descr="This chart displays the unduplicated enrollment counts of students that have taken CTE courses as a ratio of the overall dual enrollment counts by year.">
            <a:extLst>
              <a:ext uri="{FF2B5EF4-FFF2-40B4-BE49-F238E27FC236}">
                <a16:creationId xmlns:a16="http://schemas.microsoft.com/office/drawing/2014/main" id="{07DBC877-7789-C6F8-6E48-35F500463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13565"/>
            <a:ext cx="8153400" cy="48552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21E6DA1-AE44-B436-C203-0EB22E2F2A0A}"/>
              </a:ext>
            </a:extLst>
          </p:cNvPr>
          <p:cNvSpPr txBox="1">
            <a:spLocks/>
          </p:cNvSpPr>
          <p:nvPr/>
        </p:nvSpPr>
        <p:spPr>
          <a:xfrm>
            <a:off x="0" y="6248400"/>
            <a:ext cx="9144000" cy="557754"/>
          </a:xfrm>
          <a:prstGeom prst="rect">
            <a:avLst/>
          </a:prstGeom>
        </p:spPr>
        <p:txBody>
          <a:bodyPr vert="horz" lIns="91440" tIns="45720" rIns="91440" bIns="45720" rtlCol="0" anchor="t">
            <a:normAutofit fontScale="92500" lnSpcReduction="20000"/>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accent2">
                    <a:lumMod val="50000"/>
                  </a:schemeClr>
                </a:solidFill>
                <a:effectLst>
                  <a:outerShdw blurRad="38100" dist="38100" dir="2700000" algn="tl">
                    <a:srgbClr val="000000">
                      <a:alpha val="43137"/>
                    </a:srgbClr>
                  </a:outerShdw>
                </a:effectLst>
              </a:rPr>
              <a:t>15.5% CTE growth per year since 2016-17</a:t>
            </a:r>
          </a:p>
          <a:p>
            <a:r>
              <a:rPr lang="en-US" sz="2000" b="1" dirty="0">
                <a:solidFill>
                  <a:schemeClr val="accent2">
                    <a:lumMod val="50000"/>
                  </a:schemeClr>
                </a:solidFill>
                <a:effectLst>
                  <a:outerShdw blurRad="38100" dist="38100" dir="2700000" algn="tl">
                    <a:srgbClr val="000000">
                      <a:alpha val="43137"/>
                    </a:srgbClr>
                  </a:outerShdw>
                </a:effectLst>
              </a:rPr>
              <a:t>21.8% increase from 2021-22 </a:t>
            </a: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649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405355"/>
            <a:ext cx="9791700" cy="1470025"/>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Dual Enrollment Count by MHSAA Class</a:t>
            </a:r>
            <a:endParaRPr lang="en-US" sz="40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graphicFrame>
        <p:nvGraphicFramePr>
          <p:cNvPr id="4" name="Table 5">
            <a:extLst>
              <a:ext uri="{FF2B5EF4-FFF2-40B4-BE49-F238E27FC236}">
                <a16:creationId xmlns:a16="http://schemas.microsoft.com/office/drawing/2014/main" id="{6B3EE2F8-3ABE-B92B-E646-0EE3D81502E8}"/>
              </a:ext>
            </a:extLst>
          </p:cNvPr>
          <p:cNvGraphicFramePr>
            <a:graphicFrameLocks noGrp="1"/>
          </p:cNvGraphicFramePr>
          <p:nvPr>
            <p:extLst>
              <p:ext uri="{D42A27DB-BD31-4B8C-83A1-F6EECF244321}">
                <p14:modId xmlns:p14="http://schemas.microsoft.com/office/powerpoint/2010/main" val="476479702"/>
              </p:ext>
            </p:extLst>
          </p:nvPr>
        </p:nvGraphicFramePr>
        <p:xfrm>
          <a:off x="2362200" y="5029201"/>
          <a:ext cx="4419600" cy="1676400"/>
        </p:xfrm>
        <a:graphic>
          <a:graphicData uri="http://schemas.openxmlformats.org/drawingml/2006/table">
            <a:tbl>
              <a:tblPr firstRow="1" bandRow="1">
                <a:tableStyleId>{5C22544A-7EE6-4342-B048-85BDC9FD1C3A}</a:tableStyleId>
              </a:tblPr>
              <a:tblGrid>
                <a:gridCol w="1476680">
                  <a:extLst>
                    <a:ext uri="{9D8B030D-6E8A-4147-A177-3AD203B41FA5}">
                      <a16:colId xmlns:a16="http://schemas.microsoft.com/office/drawing/2014/main" val="3613149036"/>
                    </a:ext>
                  </a:extLst>
                </a:gridCol>
                <a:gridCol w="2942920">
                  <a:extLst>
                    <a:ext uri="{9D8B030D-6E8A-4147-A177-3AD203B41FA5}">
                      <a16:colId xmlns:a16="http://schemas.microsoft.com/office/drawing/2014/main" val="1525955074"/>
                    </a:ext>
                  </a:extLst>
                </a:gridCol>
              </a:tblGrid>
              <a:tr h="333950">
                <a:tc>
                  <a:txBody>
                    <a:bodyPr/>
                    <a:lstStyle/>
                    <a:p>
                      <a:pPr algn="ctr"/>
                      <a:r>
                        <a:rPr lang="en-US" sz="1600" dirty="0"/>
                        <a:t>MHSAA Class</a:t>
                      </a:r>
                    </a:p>
                  </a:txBody>
                  <a:tcPr>
                    <a:solidFill>
                      <a:schemeClr val="tx2">
                        <a:lumMod val="75000"/>
                      </a:schemeClr>
                    </a:solidFill>
                  </a:tcPr>
                </a:tc>
                <a:tc>
                  <a:txBody>
                    <a:bodyPr/>
                    <a:lstStyle/>
                    <a:p>
                      <a:pPr algn="ctr"/>
                      <a:r>
                        <a:rPr lang="en-US" sz="1600" dirty="0"/>
                        <a:t>Avg % Change per Year</a:t>
                      </a:r>
                    </a:p>
                  </a:txBody>
                  <a:tcPr>
                    <a:solidFill>
                      <a:schemeClr val="tx2">
                        <a:lumMod val="75000"/>
                      </a:schemeClr>
                    </a:solidFill>
                  </a:tcPr>
                </a:tc>
                <a:extLst>
                  <a:ext uri="{0D108BD9-81ED-4DB2-BD59-A6C34878D82A}">
                    <a16:rowId xmlns:a16="http://schemas.microsoft.com/office/drawing/2014/main" val="164709646"/>
                  </a:ext>
                </a:extLst>
              </a:tr>
              <a:tr h="333950">
                <a:tc>
                  <a:txBody>
                    <a:bodyPr/>
                    <a:lstStyle/>
                    <a:p>
                      <a:pPr algn="ctr"/>
                      <a:r>
                        <a:rPr lang="en-US" sz="1600" b="1" dirty="0"/>
                        <a:t>AA</a:t>
                      </a:r>
                    </a:p>
                  </a:txBody>
                  <a:tcPr/>
                </a:tc>
                <a:tc>
                  <a:txBody>
                    <a:bodyPr/>
                    <a:lstStyle/>
                    <a:p>
                      <a:pPr algn="ctr"/>
                      <a:r>
                        <a:rPr lang="en-US" sz="1600" b="1" dirty="0"/>
                        <a:t>13.2%</a:t>
                      </a:r>
                    </a:p>
                  </a:txBody>
                  <a:tcPr/>
                </a:tc>
                <a:extLst>
                  <a:ext uri="{0D108BD9-81ED-4DB2-BD59-A6C34878D82A}">
                    <a16:rowId xmlns:a16="http://schemas.microsoft.com/office/drawing/2014/main" val="3757532583"/>
                  </a:ext>
                </a:extLst>
              </a:tr>
              <a:tr h="333950">
                <a:tc>
                  <a:txBody>
                    <a:bodyPr/>
                    <a:lstStyle/>
                    <a:p>
                      <a:pPr algn="ctr"/>
                      <a:r>
                        <a:rPr lang="en-US" sz="1600" b="1" dirty="0"/>
                        <a:t>A</a:t>
                      </a:r>
                    </a:p>
                  </a:txBody>
                  <a:tcPr/>
                </a:tc>
                <a:tc>
                  <a:txBody>
                    <a:bodyPr/>
                    <a:lstStyle/>
                    <a:p>
                      <a:pPr algn="ctr"/>
                      <a:r>
                        <a:rPr lang="en-US" sz="1600" b="1" dirty="0"/>
                        <a:t>28.9%</a:t>
                      </a:r>
                    </a:p>
                  </a:txBody>
                  <a:tcPr/>
                </a:tc>
                <a:extLst>
                  <a:ext uri="{0D108BD9-81ED-4DB2-BD59-A6C34878D82A}">
                    <a16:rowId xmlns:a16="http://schemas.microsoft.com/office/drawing/2014/main" val="3700102492"/>
                  </a:ext>
                </a:extLst>
              </a:tr>
              <a:tr h="333950">
                <a:tc>
                  <a:txBody>
                    <a:bodyPr/>
                    <a:lstStyle/>
                    <a:p>
                      <a:pPr algn="ctr"/>
                      <a:r>
                        <a:rPr lang="en-US" sz="1600" b="1" dirty="0"/>
                        <a:t>B</a:t>
                      </a:r>
                    </a:p>
                  </a:txBody>
                  <a:tcPr/>
                </a:tc>
                <a:tc>
                  <a:txBody>
                    <a:bodyPr/>
                    <a:lstStyle/>
                    <a:p>
                      <a:pPr algn="ctr"/>
                      <a:r>
                        <a:rPr lang="en-US" sz="1600" b="1" dirty="0"/>
                        <a:t>20.2%</a:t>
                      </a:r>
                    </a:p>
                  </a:txBody>
                  <a:tcPr/>
                </a:tc>
                <a:extLst>
                  <a:ext uri="{0D108BD9-81ED-4DB2-BD59-A6C34878D82A}">
                    <a16:rowId xmlns:a16="http://schemas.microsoft.com/office/drawing/2014/main" val="1997123412"/>
                  </a:ext>
                </a:extLst>
              </a:tr>
              <a:tr h="333950">
                <a:tc>
                  <a:txBody>
                    <a:bodyPr/>
                    <a:lstStyle/>
                    <a:p>
                      <a:pPr algn="ctr"/>
                      <a:r>
                        <a:rPr lang="en-US" sz="1600" b="1" dirty="0"/>
                        <a:t>C</a:t>
                      </a:r>
                    </a:p>
                  </a:txBody>
                  <a:tcPr/>
                </a:tc>
                <a:tc>
                  <a:txBody>
                    <a:bodyPr/>
                    <a:lstStyle/>
                    <a:p>
                      <a:pPr algn="ctr"/>
                      <a:r>
                        <a:rPr lang="en-US" sz="1600" b="1" dirty="0"/>
                        <a:t>15.9%</a:t>
                      </a:r>
                    </a:p>
                  </a:txBody>
                  <a:tcPr/>
                </a:tc>
                <a:extLst>
                  <a:ext uri="{0D108BD9-81ED-4DB2-BD59-A6C34878D82A}">
                    <a16:rowId xmlns:a16="http://schemas.microsoft.com/office/drawing/2014/main" val="795338121"/>
                  </a:ext>
                </a:extLst>
              </a:tr>
            </a:tbl>
          </a:graphicData>
        </a:graphic>
      </p:graphicFrame>
      <p:pic>
        <p:nvPicPr>
          <p:cNvPr id="3074" name="Picture 2" descr="This multi-line chart displays the dual enrollment counts by MHSAA class in addition to home school students and other students.  ">
            <a:extLst>
              <a:ext uri="{FF2B5EF4-FFF2-40B4-BE49-F238E27FC236}">
                <a16:creationId xmlns:a16="http://schemas.microsoft.com/office/drawing/2014/main" id="{D94AED13-72AF-882A-FABE-AA41BA44E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1357"/>
            <a:ext cx="8382000" cy="358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47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81554"/>
            <a:ext cx="9601200" cy="1295400"/>
          </a:xfrm>
        </p:spPr>
        <p:txBody>
          <a:bodyPr>
            <a:normAutofit/>
          </a:bodyPr>
          <a:lstStyle/>
          <a:p>
            <a:r>
              <a:rPr lang="en-US" sz="2500" b="1" dirty="0">
                <a:solidFill>
                  <a:schemeClr val="accent2">
                    <a:lumMod val="50000"/>
                  </a:schemeClr>
                </a:solidFill>
                <a:effectLst>
                  <a:outerShdw blurRad="38100" dist="38100" dir="2700000" algn="tl">
                    <a:srgbClr val="000000">
                      <a:alpha val="43137"/>
                    </a:srgbClr>
                  </a:outerShdw>
                </a:effectLst>
              </a:rPr>
              <a:t>Increasing Share of MT High Schools Participating in Dual Enrollment</a:t>
            </a:r>
            <a:endParaRPr lang="en-US" sz="25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graphicFrame>
        <p:nvGraphicFramePr>
          <p:cNvPr id="3" name="Table 5">
            <a:extLst>
              <a:ext uri="{FF2B5EF4-FFF2-40B4-BE49-F238E27FC236}">
                <a16:creationId xmlns:a16="http://schemas.microsoft.com/office/drawing/2014/main" id="{774E80AC-70D4-3955-4038-C753E57F9010}"/>
              </a:ext>
            </a:extLst>
          </p:cNvPr>
          <p:cNvGraphicFramePr>
            <a:graphicFrameLocks noGrp="1"/>
          </p:cNvGraphicFramePr>
          <p:nvPr>
            <p:extLst>
              <p:ext uri="{D42A27DB-BD31-4B8C-83A1-F6EECF244321}">
                <p14:modId xmlns:p14="http://schemas.microsoft.com/office/powerpoint/2010/main" val="3857016726"/>
              </p:ext>
            </p:extLst>
          </p:nvPr>
        </p:nvGraphicFramePr>
        <p:xfrm>
          <a:off x="1425808" y="4876801"/>
          <a:ext cx="6400801" cy="1920240"/>
        </p:xfrm>
        <a:graphic>
          <a:graphicData uri="http://schemas.openxmlformats.org/drawingml/2006/table">
            <a:tbl>
              <a:tblPr firstRow="1" bandRow="1">
                <a:tableStyleId>{5C22544A-7EE6-4342-B048-85BDC9FD1C3A}</a:tableStyleId>
              </a:tblPr>
              <a:tblGrid>
                <a:gridCol w="1012907">
                  <a:extLst>
                    <a:ext uri="{9D8B030D-6E8A-4147-A177-3AD203B41FA5}">
                      <a16:colId xmlns:a16="http://schemas.microsoft.com/office/drawing/2014/main" val="3613149036"/>
                    </a:ext>
                  </a:extLst>
                </a:gridCol>
                <a:gridCol w="3118346">
                  <a:extLst>
                    <a:ext uri="{9D8B030D-6E8A-4147-A177-3AD203B41FA5}">
                      <a16:colId xmlns:a16="http://schemas.microsoft.com/office/drawing/2014/main" val="1406143325"/>
                    </a:ext>
                  </a:extLst>
                </a:gridCol>
                <a:gridCol w="2269548">
                  <a:extLst>
                    <a:ext uri="{9D8B030D-6E8A-4147-A177-3AD203B41FA5}">
                      <a16:colId xmlns:a16="http://schemas.microsoft.com/office/drawing/2014/main" val="2224024824"/>
                    </a:ext>
                  </a:extLst>
                </a:gridCol>
              </a:tblGrid>
              <a:tr h="353479">
                <a:tc>
                  <a:txBody>
                    <a:bodyPr/>
                    <a:lstStyle/>
                    <a:p>
                      <a:pPr algn="ctr"/>
                      <a:r>
                        <a:rPr lang="en-US" sz="1600" dirty="0"/>
                        <a:t>MHSAA Class</a:t>
                      </a:r>
                    </a:p>
                  </a:txBody>
                  <a:tcPr>
                    <a:solidFill>
                      <a:schemeClr val="tx2">
                        <a:lumMod val="75000"/>
                      </a:schemeClr>
                    </a:solidFill>
                  </a:tcPr>
                </a:tc>
                <a:tc>
                  <a:txBody>
                    <a:bodyPr/>
                    <a:lstStyle/>
                    <a:p>
                      <a:pPr algn="ctr"/>
                      <a:r>
                        <a:rPr lang="en-US" sz="1600" dirty="0"/>
                        <a:t>Number of HS with at least 1 Dual Enrollment Student in 2022-23</a:t>
                      </a:r>
                    </a:p>
                  </a:txBody>
                  <a:tcPr>
                    <a:solidFill>
                      <a:schemeClr val="tx2">
                        <a:lumMod val="75000"/>
                      </a:schemeClr>
                    </a:solidFill>
                  </a:tcPr>
                </a:tc>
                <a:tc>
                  <a:txBody>
                    <a:bodyPr/>
                    <a:lstStyle/>
                    <a:p>
                      <a:pPr algn="ctr"/>
                      <a:r>
                        <a:rPr lang="en-US" sz="1600" dirty="0"/>
                        <a:t>Total MHSAA High Schools in 2023</a:t>
                      </a:r>
                    </a:p>
                  </a:txBody>
                  <a:tcPr>
                    <a:solidFill>
                      <a:schemeClr val="tx2">
                        <a:lumMod val="75000"/>
                      </a:schemeClr>
                    </a:solidFill>
                  </a:tcPr>
                </a:tc>
                <a:extLst>
                  <a:ext uri="{0D108BD9-81ED-4DB2-BD59-A6C34878D82A}">
                    <a16:rowId xmlns:a16="http://schemas.microsoft.com/office/drawing/2014/main" val="164709646"/>
                  </a:ext>
                </a:extLst>
              </a:tr>
              <a:tr h="277791">
                <a:tc>
                  <a:txBody>
                    <a:bodyPr/>
                    <a:lstStyle/>
                    <a:p>
                      <a:pPr algn="ctr"/>
                      <a:r>
                        <a:rPr lang="en-US" sz="1600" b="1" dirty="0"/>
                        <a:t>AA</a:t>
                      </a:r>
                    </a:p>
                  </a:txBody>
                  <a:tcPr/>
                </a:tc>
                <a:tc>
                  <a:txBody>
                    <a:bodyPr/>
                    <a:lstStyle/>
                    <a:p>
                      <a:pPr algn="ctr"/>
                      <a:r>
                        <a:rPr lang="en-US" sz="1600" b="1" dirty="0"/>
                        <a:t>16</a:t>
                      </a:r>
                    </a:p>
                  </a:txBody>
                  <a:tcPr/>
                </a:tc>
                <a:tc>
                  <a:txBody>
                    <a:bodyPr/>
                    <a:lstStyle/>
                    <a:p>
                      <a:pPr algn="ctr"/>
                      <a:r>
                        <a:rPr lang="en-US" sz="1600" b="1" dirty="0"/>
                        <a:t>16</a:t>
                      </a:r>
                    </a:p>
                  </a:txBody>
                  <a:tcPr/>
                </a:tc>
                <a:extLst>
                  <a:ext uri="{0D108BD9-81ED-4DB2-BD59-A6C34878D82A}">
                    <a16:rowId xmlns:a16="http://schemas.microsoft.com/office/drawing/2014/main" val="3757532583"/>
                  </a:ext>
                </a:extLst>
              </a:tr>
              <a:tr h="277791">
                <a:tc>
                  <a:txBody>
                    <a:bodyPr/>
                    <a:lstStyle/>
                    <a:p>
                      <a:pPr algn="ctr"/>
                      <a:r>
                        <a:rPr lang="en-US" sz="1600" b="1" dirty="0"/>
                        <a:t>A</a:t>
                      </a:r>
                    </a:p>
                  </a:txBody>
                  <a:tcPr/>
                </a:tc>
                <a:tc>
                  <a:txBody>
                    <a:bodyPr/>
                    <a:lstStyle/>
                    <a:p>
                      <a:pPr algn="ctr"/>
                      <a:r>
                        <a:rPr lang="en-US" sz="1600" b="1" dirty="0"/>
                        <a:t>23</a:t>
                      </a:r>
                    </a:p>
                  </a:txBody>
                  <a:tcPr/>
                </a:tc>
                <a:tc>
                  <a:txBody>
                    <a:bodyPr/>
                    <a:lstStyle/>
                    <a:p>
                      <a:pPr algn="ctr"/>
                      <a:r>
                        <a:rPr lang="en-US" sz="1600" b="1" dirty="0"/>
                        <a:t>23</a:t>
                      </a:r>
                    </a:p>
                  </a:txBody>
                  <a:tcPr/>
                </a:tc>
                <a:extLst>
                  <a:ext uri="{0D108BD9-81ED-4DB2-BD59-A6C34878D82A}">
                    <a16:rowId xmlns:a16="http://schemas.microsoft.com/office/drawing/2014/main" val="3700102492"/>
                  </a:ext>
                </a:extLst>
              </a:tr>
              <a:tr h="277791">
                <a:tc>
                  <a:txBody>
                    <a:bodyPr/>
                    <a:lstStyle/>
                    <a:p>
                      <a:pPr algn="ctr"/>
                      <a:r>
                        <a:rPr lang="en-US" sz="1600" b="1" dirty="0"/>
                        <a:t>B</a:t>
                      </a:r>
                    </a:p>
                  </a:txBody>
                  <a:tcPr/>
                </a:tc>
                <a:tc>
                  <a:txBody>
                    <a:bodyPr/>
                    <a:lstStyle/>
                    <a:p>
                      <a:pPr algn="ctr"/>
                      <a:r>
                        <a:rPr lang="en-US" sz="1600" b="1" dirty="0"/>
                        <a:t>36</a:t>
                      </a:r>
                    </a:p>
                  </a:txBody>
                  <a:tcPr/>
                </a:tc>
                <a:tc>
                  <a:txBody>
                    <a:bodyPr/>
                    <a:lstStyle/>
                    <a:p>
                      <a:pPr algn="ctr"/>
                      <a:r>
                        <a:rPr lang="en-US" sz="1600" b="1" dirty="0"/>
                        <a:t>40</a:t>
                      </a:r>
                    </a:p>
                  </a:txBody>
                  <a:tcPr/>
                </a:tc>
                <a:extLst>
                  <a:ext uri="{0D108BD9-81ED-4DB2-BD59-A6C34878D82A}">
                    <a16:rowId xmlns:a16="http://schemas.microsoft.com/office/drawing/2014/main" val="1997123412"/>
                  </a:ext>
                </a:extLst>
              </a:tr>
              <a:tr h="277791">
                <a:tc>
                  <a:txBody>
                    <a:bodyPr/>
                    <a:lstStyle/>
                    <a:p>
                      <a:pPr algn="ctr"/>
                      <a:r>
                        <a:rPr lang="en-US" sz="1600" b="1" dirty="0"/>
                        <a:t>C</a:t>
                      </a:r>
                    </a:p>
                  </a:txBody>
                  <a:tcPr/>
                </a:tc>
                <a:tc>
                  <a:txBody>
                    <a:bodyPr/>
                    <a:lstStyle/>
                    <a:p>
                      <a:pPr algn="ctr"/>
                      <a:r>
                        <a:rPr lang="en-US" sz="1600" b="1" dirty="0"/>
                        <a:t>83</a:t>
                      </a:r>
                    </a:p>
                  </a:txBody>
                  <a:tcPr/>
                </a:tc>
                <a:tc>
                  <a:txBody>
                    <a:bodyPr/>
                    <a:lstStyle/>
                    <a:p>
                      <a:pPr algn="ctr"/>
                      <a:r>
                        <a:rPr lang="en-US" sz="1600" b="1" dirty="0"/>
                        <a:t>103</a:t>
                      </a:r>
                    </a:p>
                  </a:txBody>
                  <a:tcPr/>
                </a:tc>
                <a:extLst>
                  <a:ext uri="{0D108BD9-81ED-4DB2-BD59-A6C34878D82A}">
                    <a16:rowId xmlns:a16="http://schemas.microsoft.com/office/drawing/2014/main" val="795338121"/>
                  </a:ext>
                </a:extLst>
              </a:tr>
            </a:tbl>
          </a:graphicData>
        </a:graphic>
      </p:graphicFrame>
      <p:pic>
        <p:nvPicPr>
          <p:cNvPr id="4098" name="Picture 2" descr="This multi-line chart displays the ratio of MHSAA high schools by class that have at least one dual enrollment student.">
            <a:extLst>
              <a:ext uri="{FF2B5EF4-FFF2-40B4-BE49-F238E27FC236}">
                <a16:creationId xmlns:a16="http://schemas.microsoft.com/office/drawing/2014/main" id="{BECEDEC5-2AC6-91F4-4EE6-E4377385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8569"/>
            <a:ext cx="8490419" cy="354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0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33400"/>
            <a:ext cx="9372600" cy="1295400"/>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Dual Enrollment Count by County</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
        <p:nvSpPr>
          <p:cNvPr id="9" name="Title 1">
            <a:extLst>
              <a:ext uri="{FF2B5EF4-FFF2-40B4-BE49-F238E27FC236}">
                <a16:creationId xmlns:a16="http://schemas.microsoft.com/office/drawing/2014/main" id="{9E5FF69A-EE85-FF3F-B556-9BDF1F02F6F7}"/>
              </a:ext>
            </a:extLst>
          </p:cNvPr>
          <p:cNvSpPr txBox="1">
            <a:spLocks/>
          </p:cNvSpPr>
          <p:nvPr/>
        </p:nvSpPr>
        <p:spPr>
          <a:xfrm>
            <a:off x="-266700" y="6299030"/>
            <a:ext cx="9677400" cy="914397"/>
          </a:xfrm>
          <a:prstGeom prst="rect">
            <a:avLst/>
          </a:prstGeom>
        </p:spPr>
        <p:txBody>
          <a:bodyPr vert="horz" lIns="91440" tIns="45720" rIns="91440" bIns="45720" rtlCol="0" anchor="t">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2250" b="1" dirty="0">
                <a:solidFill>
                  <a:schemeClr val="accent2">
                    <a:lumMod val="50000"/>
                  </a:schemeClr>
                </a:solidFill>
                <a:effectLst>
                  <a:outerShdw blurRad="38100" dist="38100" dir="2700000" algn="tl">
                    <a:srgbClr val="000000">
                      <a:alpha val="43137"/>
                    </a:srgbClr>
                  </a:outerShdw>
                </a:effectLst>
              </a:rPr>
              <a:t>Every county had at least one student participate in DE in 2022-23</a:t>
            </a: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pic>
        <p:nvPicPr>
          <p:cNvPr id="13" name="Picture 12" descr="This visualization is a county heat map of Montana that displays the total number of dual enrollment students by county. ">
            <a:extLst>
              <a:ext uri="{FF2B5EF4-FFF2-40B4-BE49-F238E27FC236}">
                <a16:creationId xmlns:a16="http://schemas.microsoft.com/office/drawing/2014/main" id="{53382EB0-DBB8-A111-945F-EC43967BFF3A}"/>
              </a:ext>
            </a:extLst>
          </p:cNvPr>
          <p:cNvPicPr>
            <a:picLocks noChangeAspect="1"/>
          </p:cNvPicPr>
          <p:nvPr/>
        </p:nvPicPr>
        <p:blipFill>
          <a:blip r:embed="rId4"/>
          <a:stretch>
            <a:fillRect/>
          </a:stretch>
        </p:blipFill>
        <p:spPr>
          <a:xfrm>
            <a:off x="188014" y="1619250"/>
            <a:ext cx="8767972" cy="4755979"/>
          </a:xfrm>
          <a:prstGeom prst="rect">
            <a:avLst/>
          </a:prstGeom>
        </p:spPr>
      </p:pic>
      <p:sp>
        <p:nvSpPr>
          <p:cNvPr id="3" name="Title 1">
            <a:extLst>
              <a:ext uri="{FF2B5EF4-FFF2-40B4-BE49-F238E27FC236}">
                <a16:creationId xmlns:a16="http://schemas.microsoft.com/office/drawing/2014/main" id="{18856103-8410-55C8-DB9F-43A3307EA106}"/>
              </a:ext>
            </a:extLst>
          </p:cNvPr>
          <p:cNvSpPr txBox="1">
            <a:spLocks/>
          </p:cNvSpPr>
          <p:nvPr/>
        </p:nvSpPr>
        <p:spPr>
          <a:xfrm>
            <a:off x="2562245" y="1447800"/>
            <a:ext cx="4458729" cy="457199"/>
          </a:xfrm>
          <a:prstGeom prst="rect">
            <a:avLst/>
          </a:prstGeom>
        </p:spPr>
        <p:txBody>
          <a:bodyPr vert="horz" lIns="91440" tIns="45720" rIns="91440" bIns="45720" rtlCol="0" anchor="t">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chemeClr val="accent2">
                    <a:lumMod val="50000"/>
                  </a:schemeClr>
                </a:solidFill>
                <a:effectLst>
                  <a:outerShdw blurRad="38100" dist="38100" dir="2700000" algn="tl">
                    <a:srgbClr val="000000">
                      <a:alpha val="43137"/>
                    </a:srgbClr>
                  </a:outerShdw>
                </a:effectLst>
              </a:rPr>
              <a:t>Number </a:t>
            </a:r>
            <a:r>
              <a:rPr lang="en-US" sz="1500" b="1" dirty="0">
                <a:solidFill>
                  <a:schemeClr val="accent2">
                    <a:lumMod val="50000"/>
                  </a:schemeClr>
                </a:solidFill>
                <a:effectLst>
                  <a:outerShdw blurRad="38100" dist="38100" dir="2700000" algn="tl">
                    <a:srgbClr val="000000">
                      <a:alpha val="43137"/>
                    </a:srgbClr>
                  </a:outerShdw>
                </a:effectLst>
                <a:latin typeface="+mn-lt"/>
              </a:rPr>
              <a:t>displayed</a:t>
            </a:r>
            <a:r>
              <a:rPr lang="en-US" sz="1500" b="1" dirty="0">
                <a:solidFill>
                  <a:schemeClr val="accent2">
                    <a:lumMod val="50000"/>
                  </a:schemeClr>
                </a:solidFill>
                <a:effectLst>
                  <a:outerShdw blurRad="38100" dist="38100" dir="2700000" algn="tl">
                    <a:srgbClr val="000000">
                      <a:alpha val="43137"/>
                    </a:srgbClr>
                  </a:outerShdw>
                </a:effectLst>
              </a:rPr>
              <a:t> = total dual enrollment students</a:t>
            </a:r>
          </a:p>
          <a:p>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29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33400"/>
            <a:ext cx="9372600" cy="1295400"/>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Participation Rates by County</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
        <p:nvSpPr>
          <p:cNvPr id="6" name="Title 1">
            <a:extLst>
              <a:ext uri="{FF2B5EF4-FFF2-40B4-BE49-F238E27FC236}">
                <a16:creationId xmlns:a16="http://schemas.microsoft.com/office/drawing/2014/main" id="{2A0C9E02-C59C-6655-A9CA-6BE21A0D10A7}"/>
              </a:ext>
            </a:extLst>
          </p:cNvPr>
          <p:cNvSpPr txBox="1">
            <a:spLocks/>
          </p:cNvSpPr>
          <p:nvPr/>
        </p:nvSpPr>
        <p:spPr>
          <a:xfrm>
            <a:off x="-377037" y="6248400"/>
            <a:ext cx="9898073" cy="914397"/>
          </a:xfrm>
          <a:prstGeom prst="rect">
            <a:avLst/>
          </a:prstGeom>
        </p:spPr>
        <p:txBody>
          <a:bodyPr vert="horz" lIns="91440" tIns="45720" rIns="91440" bIns="45720" rtlCol="0" anchor="t">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accent2">
                    <a:lumMod val="50000"/>
                  </a:schemeClr>
                </a:solidFill>
                <a:effectLst>
                  <a:outerShdw blurRad="38100" dist="38100" dir="2700000" algn="tl">
                    <a:srgbClr val="000000">
                      <a:alpha val="43137"/>
                    </a:srgbClr>
                  </a:outerShdw>
                </a:effectLst>
              </a:rPr>
              <a:t>31% of MT </a:t>
            </a:r>
            <a:r>
              <a:rPr lang="en-US" sz="2200" b="1" u="sng" dirty="0">
                <a:solidFill>
                  <a:schemeClr val="accent2">
                    <a:lumMod val="50000"/>
                  </a:schemeClr>
                </a:solidFill>
                <a:effectLst>
                  <a:outerShdw blurRad="38100" dist="38100" dir="2700000" algn="tl">
                    <a:srgbClr val="000000">
                      <a:alpha val="43137"/>
                    </a:srgbClr>
                  </a:outerShdw>
                </a:effectLst>
              </a:rPr>
              <a:t>public high school</a:t>
            </a:r>
            <a:r>
              <a:rPr lang="en-US" sz="2200" b="1" dirty="0">
                <a:solidFill>
                  <a:schemeClr val="accent2">
                    <a:lumMod val="50000"/>
                  </a:schemeClr>
                </a:solidFill>
                <a:effectLst>
                  <a:outerShdw blurRad="38100" dist="38100" dir="2700000" algn="tl">
                    <a:srgbClr val="000000">
                      <a:alpha val="43137"/>
                    </a:srgbClr>
                  </a:outerShdw>
                </a:effectLst>
              </a:rPr>
              <a:t> junior and seniors participated in DE in 2022-23</a:t>
            </a:r>
          </a:p>
          <a:p>
            <a:endParaRPr lang="en-US" sz="2250" b="1" dirty="0">
              <a:solidFill>
                <a:schemeClr val="accent2">
                  <a:lumMod val="50000"/>
                </a:schemeClr>
              </a:solidFill>
              <a:effectLst>
                <a:outerShdw blurRad="38100" dist="38100" dir="2700000" algn="tl">
                  <a:srgbClr val="000000">
                    <a:alpha val="43137"/>
                  </a:srgbClr>
                </a:outerShdw>
              </a:effectLst>
            </a:endParaRPr>
          </a:p>
          <a:p>
            <a:pPr algn="l"/>
            <a:endParaRPr lang="en-US" sz="2250" b="1" dirty="0">
              <a:solidFill>
                <a:schemeClr val="accent2">
                  <a:lumMod val="50000"/>
                </a:schemeClr>
              </a:solidFill>
              <a:effectLst>
                <a:outerShdw blurRad="38100" dist="38100" dir="2700000" algn="tl">
                  <a:srgbClr val="000000">
                    <a:alpha val="43137"/>
                  </a:srgbClr>
                </a:outerShdw>
              </a:effectLst>
            </a:endParaRPr>
          </a:p>
          <a:p>
            <a:pPr algn="l"/>
            <a:endParaRPr lang="en-US" sz="2250" b="1" dirty="0">
              <a:solidFill>
                <a:schemeClr val="accent2">
                  <a:lumMod val="50000"/>
                </a:schemeClr>
              </a:solidFill>
              <a:effectLst>
                <a:outerShdw blurRad="38100" dist="38100" dir="2700000" algn="tl">
                  <a:srgbClr val="000000">
                    <a:alpha val="43137"/>
                  </a:srgbClr>
                </a:outerShdw>
              </a:effectLst>
            </a:endParaRPr>
          </a:p>
          <a:p>
            <a:pPr algn="l"/>
            <a:endParaRPr lang="en-US" sz="2250" b="1" dirty="0">
              <a:solidFill>
                <a:schemeClr val="tx2"/>
              </a:solidFill>
              <a:effectLst>
                <a:outerShdw blurRad="38100" dist="38100" dir="2700000" algn="tl">
                  <a:srgbClr val="000000">
                    <a:alpha val="43137"/>
                  </a:srgbClr>
                </a:outerShdw>
              </a:effectLst>
            </a:endParaRPr>
          </a:p>
        </p:txBody>
      </p:sp>
      <p:sp>
        <p:nvSpPr>
          <p:cNvPr id="3" name="Title 1">
            <a:extLst>
              <a:ext uri="{FF2B5EF4-FFF2-40B4-BE49-F238E27FC236}">
                <a16:creationId xmlns:a16="http://schemas.microsoft.com/office/drawing/2014/main" id="{5B3209B3-8BBA-CD3F-ECBD-94DFE14B915A}"/>
              </a:ext>
            </a:extLst>
          </p:cNvPr>
          <p:cNvSpPr txBox="1">
            <a:spLocks/>
          </p:cNvSpPr>
          <p:nvPr/>
        </p:nvSpPr>
        <p:spPr>
          <a:xfrm>
            <a:off x="304800" y="1524000"/>
            <a:ext cx="8285879" cy="457199"/>
          </a:xfrm>
          <a:prstGeom prst="rect">
            <a:avLst/>
          </a:prstGeom>
        </p:spPr>
        <p:txBody>
          <a:bodyPr vert="horz" lIns="91440" tIns="45720" rIns="91440" bIns="45720" rtlCol="0" anchor="t">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chemeClr val="accent2">
                    <a:lumMod val="50000"/>
                  </a:schemeClr>
                </a:solidFill>
                <a:effectLst>
                  <a:outerShdw blurRad="38100" dist="38100" dir="2700000" algn="tl">
                    <a:srgbClr val="000000">
                      <a:alpha val="43137"/>
                    </a:srgbClr>
                  </a:outerShdw>
                </a:effectLst>
              </a:rPr>
              <a:t>Participation Rates = total </a:t>
            </a:r>
            <a:r>
              <a:rPr lang="en-US" sz="1500" b="1" u="sng" dirty="0">
                <a:solidFill>
                  <a:schemeClr val="accent2">
                    <a:lumMod val="50000"/>
                  </a:schemeClr>
                </a:solidFill>
                <a:effectLst>
                  <a:outerShdw blurRad="38100" dist="38100" dir="2700000" algn="tl">
                    <a:srgbClr val="000000">
                      <a:alpha val="43137"/>
                    </a:srgbClr>
                  </a:outerShdw>
                </a:effectLst>
              </a:rPr>
              <a:t>public</a:t>
            </a:r>
            <a:r>
              <a:rPr lang="en-US" sz="1500" b="1" dirty="0">
                <a:solidFill>
                  <a:schemeClr val="accent2">
                    <a:lumMod val="50000"/>
                  </a:schemeClr>
                </a:solidFill>
                <a:effectLst>
                  <a:outerShdw blurRad="38100" dist="38100" dir="2700000" algn="tl">
                    <a:srgbClr val="000000">
                      <a:alpha val="43137"/>
                    </a:srgbClr>
                  </a:outerShdw>
                </a:effectLst>
              </a:rPr>
              <a:t> dual enrollment students / total </a:t>
            </a:r>
            <a:r>
              <a:rPr lang="en-US" sz="1500" b="1" u="sng" dirty="0">
                <a:solidFill>
                  <a:schemeClr val="accent2">
                    <a:lumMod val="50000"/>
                  </a:schemeClr>
                </a:solidFill>
                <a:effectLst>
                  <a:outerShdw blurRad="38100" dist="38100" dir="2700000" algn="tl">
                    <a:srgbClr val="000000">
                      <a:alpha val="43137"/>
                    </a:srgbClr>
                  </a:outerShdw>
                </a:effectLst>
              </a:rPr>
              <a:t>public</a:t>
            </a:r>
            <a:r>
              <a:rPr lang="en-US" sz="1500" b="1" dirty="0">
                <a:solidFill>
                  <a:schemeClr val="accent2">
                    <a:lumMod val="50000"/>
                  </a:schemeClr>
                </a:solidFill>
                <a:effectLst>
                  <a:outerShdw blurRad="38100" dist="38100" dir="2700000" algn="tl">
                    <a:srgbClr val="000000">
                      <a:alpha val="43137"/>
                    </a:srgbClr>
                  </a:outerShdw>
                </a:effectLst>
              </a:rPr>
              <a:t> high school junior and seniors</a:t>
            </a:r>
          </a:p>
          <a:p>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pic>
        <p:nvPicPr>
          <p:cNvPr id="7" name="Picture 6" descr="This visualization is a county heat map that displays the public participation rates of dual enrollment students.  Public participation is the total enrollment of public students divided by the total number of public high school juniors and seniors.  ">
            <a:extLst>
              <a:ext uri="{FF2B5EF4-FFF2-40B4-BE49-F238E27FC236}">
                <a16:creationId xmlns:a16="http://schemas.microsoft.com/office/drawing/2014/main" id="{F2E4A096-6684-2989-2CE8-497F230E51FB}"/>
              </a:ext>
            </a:extLst>
          </p:cNvPr>
          <p:cNvPicPr>
            <a:picLocks noChangeAspect="1"/>
          </p:cNvPicPr>
          <p:nvPr/>
        </p:nvPicPr>
        <p:blipFill>
          <a:blip r:embed="rId4"/>
          <a:stretch>
            <a:fillRect/>
          </a:stretch>
        </p:blipFill>
        <p:spPr>
          <a:xfrm>
            <a:off x="535033" y="1865376"/>
            <a:ext cx="7877415" cy="4459224"/>
          </a:xfrm>
          <a:prstGeom prst="rect">
            <a:avLst/>
          </a:prstGeom>
        </p:spPr>
      </p:pic>
    </p:spTree>
    <p:extLst>
      <p:ext uri="{BB962C8B-B14F-4D97-AF65-F5344CB8AC3E}">
        <p14:creationId xmlns:p14="http://schemas.microsoft.com/office/powerpoint/2010/main" val="86309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33400"/>
            <a:ext cx="9372600" cy="1295400"/>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Dual Enrollment Participation by Region</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graphicFrame>
        <p:nvGraphicFramePr>
          <p:cNvPr id="4" name="Table 5">
            <a:extLst>
              <a:ext uri="{FF2B5EF4-FFF2-40B4-BE49-F238E27FC236}">
                <a16:creationId xmlns:a16="http://schemas.microsoft.com/office/drawing/2014/main" id="{3145BE76-FA36-077A-D982-566A2072695D}"/>
              </a:ext>
            </a:extLst>
          </p:cNvPr>
          <p:cNvGraphicFramePr>
            <a:graphicFrameLocks noGrp="1"/>
          </p:cNvGraphicFramePr>
          <p:nvPr>
            <p:extLst>
              <p:ext uri="{D42A27DB-BD31-4B8C-83A1-F6EECF244321}">
                <p14:modId xmlns:p14="http://schemas.microsoft.com/office/powerpoint/2010/main" val="1686255422"/>
              </p:ext>
            </p:extLst>
          </p:nvPr>
        </p:nvGraphicFramePr>
        <p:xfrm>
          <a:off x="1236232" y="5410200"/>
          <a:ext cx="7108813" cy="1341120"/>
        </p:xfrm>
        <a:graphic>
          <a:graphicData uri="http://schemas.openxmlformats.org/drawingml/2006/table">
            <a:tbl>
              <a:tblPr firstRow="1" bandRow="1">
                <a:tableStyleId>{5C22544A-7EE6-4342-B048-85BDC9FD1C3A}</a:tableStyleId>
              </a:tblPr>
              <a:tblGrid>
                <a:gridCol w="678180">
                  <a:extLst>
                    <a:ext uri="{9D8B030D-6E8A-4147-A177-3AD203B41FA5}">
                      <a16:colId xmlns:a16="http://schemas.microsoft.com/office/drawing/2014/main" val="3613149036"/>
                    </a:ext>
                  </a:extLst>
                </a:gridCol>
                <a:gridCol w="1115124">
                  <a:extLst>
                    <a:ext uri="{9D8B030D-6E8A-4147-A177-3AD203B41FA5}">
                      <a16:colId xmlns:a16="http://schemas.microsoft.com/office/drawing/2014/main" val="1406143325"/>
                    </a:ext>
                  </a:extLst>
                </a:gridCol>
                <a:gridCol w="2038350">
                  <a:extLst>
                    <a:ext uri="{9D8B030D-6E8A-4147-A177-3AD203B41FA5}">
                      <a16:colId xmlns:a16="http://schemas.microsoft.com/office/drawing/2014/main" val="1525955074"/>
                    </a:ext>
                  </a:extLst>
                </a:gridCol>
                <a:gridCol w="3277159">
                  <a:extLst>
                    <a:ext uri="{9D8B030D-6E8A-4147-A177-3AD203B41FA5}">
                      <a16:colId xmlns:a16="http://schemas.microsoft.com/office/drawing/2014/main" val="1509228697"/>
                    </a:ext>
                  </a:extLst>
                </a:gridCol>
              </a:tblGrid>
              <a:tr h="278130">
                <a:tc>
                  <a:txBody>
                    <a:bodyPr/>
                    <a:lstStyle/>
                    <a:p>
                      <a:pPr algn="ctr"/>
                      <a:r>
                        <a:rPr lang="en-US" sz="1600" dirty="0"/>
                        <a:t>Color</a:t>
                      </a:r>
                    </a:p>
                  </a:txBody>
                  <a:tcPr>
                    <a:solidFill>
                      <a:schemeClr val="tx2">
                        <a:lumMod val="75000"/>
                      </a:schemeClr>
                    </a:solidFill>
                  </a:tcPr>
                </a:tc>
                <a:tc>
                  <a:txBody>
                    <a:bodyPr/>
                    <a:lstStyle/>
                    <a:p>
                      <a:pPr algn="ctr"/>
                      <a:r>
                        <a:rPr lang="en-US" sz="1600" dirty="0"/>
                        <a:t>Region</a:t>
                      </a:r>
                    </a:p>
                  </a:txBody>
                  <a:tcPr>
                    <a:solidFill>
                      <a:schemeClr val="tx2">
                        <a:lumMod val="75000"/>
                      </a:schemeClr>
                    </a:solidFill>
                  </a:tcPr>
                </a:tc>
                <a:tc>
                  <a:txBody>
                    <a:bodyPr/>
                    <a:lstStyle/>
                    <a:p>
                      <a:pPr algn="ctr"/>
                      <a:r>
                        <a:rPr lang="en-US" sz="1600" dirty="0"/>
                        <a:t>Participation Rates</a:t>
                      </a:r>
                    </a:p>
                  </a:txBody>
                  <a:tcPr>
                    <a:solidFill>
                      <a:schemeClr val="tx2">
                        <a:lumMod val="75000"/>
                      </a:schemeClr>
                    </a:solidFill>
                  </a:tcPr>
                </a:tc>
                <a:tc>
                  <a:txBody>
                    <a:bodyPr/>
                    <a:lstStyle/>
                    <a:p>
                      <a:pPr algn="ctr"/>
                      <a:r>
                        <a:rPr lang="en-US" sz="1600" dirty="0"/>
                        <a:t>% of DE Students Taking CTE Courses</a:t>
                      </a:r>
                    </a:p>
                  </a:txBody>
                  <a:tcPr>
                    <a:solidFill>
                      <a:schemeClr val="tx2">
                        <a:lumMod val="75000"/>
                      </a:schemeClr>
                    </a:solidFill>
                  </a:tcPr>
                </a:tc>
                <a:extLst>
                  <a:ext uri="{0D108BD9-81ED-4DB2-BD59-A6C34878D82A}">
                    <a16:rowId xmlns:a16="http://schemas.microsoft.com/office/drawing/2014/main" val="164709646"/>
                  </a:ext>
                </a:extLst>
              </a:tr>
              <a:tr h="278130">
                <a:tc>
                  <a:txBody>
                    <a:bodyPr/>
                    <a:lstStyle/>
                    <a:p>
                      <a:pPr algn="ctr"/>
                      <a:endParaRPr lang="en-US" sz="1600" dirty="0"/>
                    </a:p>
                  </a:txBody>
                  <a:tcPr>
                    <a:solidFill>
                      <a:schemeClr val="accent6">
                        <a:lumMod val="60000"/>
                        <a:lumOff val="40000"/>
                      </a:schemeClr>
                    </a:solidFill>
                  </a:tcPr>
                </a:tc>
                <a:tc>
                  <a:txBody>
                    <a:bodyPr/>
                    <a:lstStyle/>
                    <a:p>
                      <a:pPr algn="ctr"/>
                      <a:r>
                        <a:rPr lang="en-US" sz="1600" b="1" dirty="0"/>
                        <a:t>Urban</a:t>
                      </a:r>
                    </a:p>
                  </a:txBody>
                  <a:tcPr/>
                </a:tc>
                <a:tc>
                  <a:txBody>
                    <a:bodyPr/>
                    <a:lstStyle/>
                    <a:p>
                      <a:pPr algn="ctr"/>
                      <a:r>
                        <a:rPr lang="en-US" sz="1600" b="1" dirty="0"/>
                        <a:t>31.1%</a:t>
                      </a:r>
                    </a:p>
                  </a:txBody>
                  <a:tcPr/>
                </a:tc>
                <a:tc>
                  <a:txBody>
                    <a:bodyPr/>
                    <a:lstStyle/>
                    <a:p>
                      <a:pPr algn="ctr"/>
                      <a:r>
                        <a:rPr lang="en-US" sz="1600" b="1" dirty="0"/>
                        <a:t>43.3%</a:t>
                      </a:r>
                    </a:p>
                  </a:txBody>
                  <a:tcPr/>
                </a:tc>
                <a:extLst>
                  <a:ext uri="{0D108BD9-81ED-4DB2-BD59-A6C34878D82A}">
                    <a16:rowId xmlns:a16="http://schemas.microsoft.com/office/drawing/2014/main" val="3757532583"/>
                  </a:ext>
                </a:extLst>
              </a:tr>
              <a:tr h="278130">
                <a:tc>
                  <a:txBody>
                    <a:bodyPr/>
                    <a:lstStyle/>
                    <a:p>
                      <a:pPr algn="ctr"/>
                      <a:endParaRPr lang="en-US" sz="1600" dirty="0"/>
                    </a:p>
                  </a:txBody>
                  <a:tcPr>
                    <a:solidFill>
                      <a:schemeClr val="accent1">
                        <a:lumMod val="75000"/>
                      </a:schemeClr>
                    </a:solidFill>
                  </a:tcPr>
                </a:tc>
                <a:tc>
                  <a:txBody>
                    <a:bodyPr/>
                    <a:lstStyle/>
                    <a:p>
                      <a:pPr algn="ctr"/>
                      <a:r>
                        <a:rPr lang="en-US" sz="1600" b="1" dirty="0"/>
                        <a:t>Mountains</a:t>
                      </a:r>
                    </a:p>
                  </a:txBody>
                  <a:tcPr/>
                </a:tc>
                <a:tc>
                  <a:txBody>
                    <a:bodyPr/>
                    <a:lstStyle/>
                    <a:p>
                      <a:pPr algn="ctr"/>
                      <a:r>
                        <a:rPr lang="en-US" sz="1600" b="1" dirty="0"/>
                        <a:t>35.7%</a:t>
                      </a:r>
                    </a:p>
                  </a:txBody>
                  <a:tcPr/>
                </a:tc>
                <a:tc>
                  <a:txBody>
                    <a:bodyPr/>
                    <a:lstStyle/>
                    <a:p>
                      <a:pPr algn="ctr"/>
                      <a:r>
                        <a:rPr lang="en-US" sz="1600" b="1" dirty="0"/>
                        <a:t>39.0%</a:t>
                      </a:r>
                    </a:p>
                  </a:txBody>
                  <a:tcPr/>
                </a:tc>
                <a:extLst>
                  <a:ext uri="{0D108BD9-81ED-4DB2-BD59-A6C34878D82A}">
                    <a16:rowId xmlns:a16="http://schemas.microsoft.com/office/drawing/2014/main" val="3700102492"/>
                  </a:ext>
                </a:extLst>
              </a:tr>
              <a:tr h="278130">
                <a:tc>
                  <a:txBody>
                    <a:bodyPr/>
                    <a:lstStyle/>
                    <a:p>
                      <a:pPr algn="ctr"/>
                      <a:endParaRPr lang="en-US" sz="1600" dirty="0"/>
                    </a:p>
                  </a:txBody>
                  <a:tcPr>
                    <a:solidFill>
                      <a:schemeClr val="bg1">
                        <a:lumMod val="85000"/>
                      </a:schemeClr>
                    </a:solidFill>
                  </a:tcPr>
                </a:tc>
                <a:tc>
                  <a:txBody>
                    <a:bodyPr/>
                    <a:lstStyle/>
                    <a:p>
                      <a:pPr algn="ctr"/>
                      <a:r>
                        <a:rPr lang="en-US" sz="1600" b="1" dirty="0"/>
                        <a:t>Prairie</a:t>
                      </a:r>
                    </a:p>
                  </a:txBody>
                  <a:tcPr/>
                </a:tc>
                <a:tc>
                  <a:txBody>
                    <a:bodyPr/>
                    <a:lstStyle/>
                    <a:p>
                      <a:pPr algn="ctr"/>
                      <a:r>
                        <a:rPr lang="en-US" sz="1600" b="1" dirty="0"/>
                        <a:t>33.2%</a:t>
                      </a:r>
                    </a:p>
                  </a:txBody>
                  <a:tcPr/>
                </a:tc>
                <a:tc>
                  <a:txBody>
                    <a:bodyPr/>
                    <a:lstStyle/>
                    <a:p>
                      <a:pPr algn="ctr"/>
                      <a:r>
                        <a:rPr lang="en-US" sz="1600" b="1" dirty="0"/>
                        <a:t>47.6%</a:t>
                      </a:r>
                    </a:p>
                  </a:txBody>
                  <a:tcPr/>
                </a:tc>
                <a:extLst>
                  <a:ext uri="{0D108BD9-81ED-4DB2-BD59-A6C34878D82A}">
                    <a16:rowId xmlns:a16="http://schemas.microsoft.com/office/drawing/2014/main" val="1997123412"/>
                  </a:ext>
                </a:extLst>
              </a:tr>
            </a:tbl>
          </a:graphicData>
        </a:graphic>
      </p:graphicFrame>
      <p:pic>
        <p:nvPicPr>
          <p:cNvPr id="10" name="Picture 9" descr="This map of Montana classifies each county by color as part of a region; urban, rural, and prairie.   ">
            <a:extLst>
              <a:ext uri="{FF2B5EF4-FFF2-40B4-BE49-F238E27FC236}">
                <a16:creationId xmlns:a16="http://schemas.microsoft.com/office/drawing/2014/main" id="{83C0C402-48F2-41FA-A0BE-CA4990203A16}"/>
              </a:ext>
            </a:extLst>
          </p:cNvPr>
          <p:cNvPicPr>
            <a:picLocks noChangeAspect="1"/>
          </p:cNvPicPr>
          <p:nvPr/>
        </p:nvPicPr>
        <p:blipFill>
          <a:blip r:embed="rId3"/>
          <a:stretch>
            <a:fillRect/>
          </a:stretch>
        </p:blipFill>
        <p:spPr>
          <a:xfrm>
            <a:off x="1409700" y="1823262"/>
            <a:ext cx="6324600" cy="3575850"/>
          </a:xfrm>
          <a:prstGeom prst="rect">
            <a:avLst/>
          </a:prstGeom>
        </p:spPr>
      </p:pic>
      <p:sp>
        <p:nvSpPr>
          <p:cNvPr id="6" name="Title 1">
            <a:extLst>
              <a:ext uri="{FF2B5EF4-FFF2-40B4-BE49-F238E27FC236}">
                <a16:creationId xmlns:a16="http://schemas.microsoft.com/office/drawing/2014/main" id="{5EA92EE5-F777-310F-3826-3498B574B953}"/>
              </a:ext>
            </a:extLst>
          </p:cNvPr>
          <p:cNvSpPr txBox="1">
            <a:spLocks/>
          </p:cNvSpPr>
          <p:nvPr/>
        </p:nvSpPr>
        <p:spPr>
          <a:xfrm>
            <a:off x="228600" y="1545954"/>
            <a:ext cx="9124079" cy="457199"/>
          </a:xfrm>
          <a:prstGeom prst="rect">
            <a:avLst/>
          </a:prstGeom>
        </p:spPr>
        <p:txBody>
          <a:bodyPr vert="horz" lIns="91440" tIns="45720" rIns="91440" bIns="45720" rtlCol="0" anchor="t">
            <a:normAutofit fontScale="70000" lnSpcReduction="20000"/>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accent2">
                    <a:lumMod val="50000"/>
                  </a:schemeClr>
                </a:solidFill>
                <a:effectLst>
                  <a:outerShdw blurRad="38100" dist="38100" dir="2700000" algn="tl">
                    <a:srgbClr val="000000">
                      <a:alpha val="43137"/>
                    </a:srgbClr>
                  </a:outerShdw>
                </a:effectLst>
              </a:rPr>
              <a:t>Participation rates = total </a:t>
            </a:r>
            <a:r>
              <a:rPr lang="en-US" sz="2300" b="1" u="sng" dirty="0">
                <a:solidFill>
                  <a:schemeClr val="accent2">
                    <a:lumMod val="50000"/>
                  </a:schemeClr>
                </a:solidFill>
                <a:effectLst>
                  <a:outerShdw blurRad="38100" dist="38100" dir="2700000" algn="tl">
                    <a:srgbClr val="000000">
                      <a:alpha val="43137"/>
                    </a:srgbClr>
                  </a:outerShdw>
                </a:effectLst>
              </a:rPr>
              <a:t>public</a:t>
            </a:r>
            <a:r>
              <a:rPr lang="en-US" sz="2300" b="1" dirty="0">
                <a:solidFill>
                  <a:schemeClr val="accent2">
                    <a:lumMod val="50000"/>
                  </a:schemeClr>
                </a:solidFill>
                <a:effectLst>
                  <a:outerShdw blurRad="38100" dist="38100" dir="2700000" algn="tl">
                    <a:srgbClr val="000000">
                      <a:alpha val="43137"/>
                    </a:srgbClr>
                  </a:outerShdw>
                </a:effectLst>
              </a:rPr>
              <a:t> dual enrollment students / total </a:t>
            </a:r>
            <a:r>
              <a:rPr lang="en-US" sz="2300" b="1" u="sng" dirty="0">
                <a:solidFill>
                  <a:schemeClr val="accent2">
                    <a:lumMod val="50000"/>
                  </a:schemeClr>
                </a:solidFill>
                <a:effectLst>
                  <a:outerShdw blurRad="38100" dist="38100" dir="2700000" algn="tl">
                    <a:srgbClr val="000000">
                      <a:alpha val="43137"/>
                    </a:srgbClr>
                  </a:outerShdw>
                </a:effectLst>
              </a:rPr>
              <a:t>public</a:t>
            </a:r>
            <a:r>
              <a:rPr lang="en-US" sz="2300" b="1" dirty="0">
                <a:solidFill>
                  <a:schemeClr val="accent2">
                    <a:lumMod val="50000"/>
                  </a:schemeClr>
                </a:solidFill>
                <a:effectLst>
                  <a:outerShdw blurRad="38100" dist="38100" dir="2700000" algn="tl">
                    <a:srgbClr val="000000">
                      <a:alpha val="43137"/>
                    </a:srgbClr>
                  </a:outerShdw>
                </a:effectLst>
              </a:rPr>
              <a:t> high school junior and seniors</a:t>
            </a:r>
          </a:p>
          <a:p>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74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62" y="519654"/>
            <a:ext cx="9372600" cy="1295400"/>
          </a:xfrm>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Participation and Matriculation Rates</a:t>
            </a:r>
            <a:endParaRPr lang="en-US" sz="3100" b="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pic>
        <p:nvPicPr>
          <p:cNvPr id="3074" name="Picture 2" descr="This multi-line graph displays the 2 year, 3 year, and 3+ year matriculation rates of dual enrollment students, as well as the participation rates of public school students.">
            <a:extLst>
              <a:ext uri="{FF2B5EF4-FFF2-40B4-BE49-F238E27FC236}">
                <a16:creationId xmlns:a16="http://schemas.microsoft.com/office/drawing/2014/main" id="{E807FD5B-A88B-575E-8D74-8533652F0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73" y="1426324"/>
            <a:ext cx="8662253" cy="49120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AA9EE9D-31D5-5856-09C3-D3B94B3D8E9B}"/>
              </a:ext>
            </a:extLst>
          </p:cNvPr>
          <p:cNvSpPr txBox="1">
            <a:spLocks/>
          </p:cNvSpPr>
          <p:nvPr/>
        </p:nvSpPr>
        <p:spPr>
          <a:xfrm>
            <a:off x="1501274" y="6300246"/>
            <a:ext cx="6429375" cy="557754"/>
          </a:xfrm>
          <a:prstGeom prst="rect">
            <a:avLst/>
          </a:prstGeom>
        </p:spPr>
        <p:txBody>
          <a:bodyPr vert="horz" lIns="91440" tIns="45720" rIns="91440" bIns="45720" rtlCol="0" anchor="t">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accent2">
                    <a:lumMod val="50000"/>
                  </a:schemeClr>
                </a:solidFill>
                <a:effectLst>
                  <a:outerShdw blurRad="38100" dist="38100" dir="2700000" algn="tl">
                    <a:srgbClr val="000000">
                      <a:alpha val="43137"/>
                    </a:srgbClr>
                  </a:outerShdw>
                </a:effectLst>
              </a:rPr>
              <a:t>89% of matriculated DE students enrolled within 2 years </a:t>
            </a: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accent2">
                  <a:lumMod val="50000"/>
                </a:schemeClr>
              </a:solidFill>
              <a:effectLst>
                <a:outerShdw blurRad="38100" dist="38100" dir="2700000" algn="tl">
                  <a:srgbClr val="000000">
                    <a:alpha val="43137"/>
                  </a:srgbClr>
                </a:outerShdw>
              </a:effectLst>
            </a:endParaRPr>
          </a:p>
          <a:p>
            <a:pPr algn="l"/>
            <a:endParaRPr lang="en-US" sz="2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69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11062</TotalTime>
  <Words>415</Words>
  <Application>Microsoft Office PowerPoint</Application>
  <PresentationFormat>On-screen Show (4:3)</PresentationFormat>
  <Paragraphs>117</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2022-2023 Annual Dual Enrollment Report  Office of the Commissioner of Higher Education</vt:lpstr>
      <vt:lpstr>Dual Enrollment Count by Year</vt:lpstr>
      <vt:lpstr>CTE Dual Enrollment Count by Year</vt:lpstr>
      <vt:lpstr>Dual Enrollment Count by MHSAA Class</vt:lpstr>
      <vt:lpstr>Increasing Share of MT High Schools Participating in Dual Enrollment</vt:lpstr>
      <vt:lpstr>Dual Enrollment Count by County</vt:lpstr>
      <vt:lpstr>Participation Rates by County</vt:lpstr>
      <vt:lpstr>Dual Enrollment Participation by Region</vt:lpstr>
      <vt:lpstr>Participation and Matriculation Rates</vt:lpstr>
      <vt:lpstr>Dual Enrollment Students in the MUS by Year</vt:lpstr>
      <vt:lpstr>Dual Enrollment Coursework</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Report</dc:title>
  <dc:creator>OCHE1@montanaedu.onmicrosoft.com</dc:creator>
  <cp:lastModifiedBy>Stahl, Chase</cp:lastModifiedBy>
  <cp:revision>247</cp:revision>
  <cp:lastPrinted>2014-10-24T21:46:20Z</cp:lastPrinted>
  <dcterms:created xsi:type="dcterms:W3CDTF">2011-08-16T15:08:43Z</dcterms:created>
  <dcterms:modified xsi:type="dcterms:W3CDTF">2024-07-04T14:09:15Z</dcterms:modified>
</cp:coreProperties>
</file>