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5" r:id="rId2"/>
    <p:sldId id="337" r:id="rId3"/>
    <p:sldId id="324" r:id="rId4"/>
    <p:sldId id="308" r:id="rId5"/>
    <p:sldId id="330" r:id="rId6"/>
    <p:sldId id="303" r:id="rId7"/>
    <p:sldId id="331" r:id="rId8"/>
    <p:sldId id="301" r:id="rId9"/>
    <p:sldId id="300" r:id="rId10"/>
    <p:sldId id="320" r:id="rId11"/>
    <p:sldId id="311" r:id="rId12"/>
    <p:sldId id="317" r:id="rId13"/>
    <p:sldId id="338" r:id="rId14"/>
    <p:sldId id="332" r:id="rId15"/>
    <p:sldId id="334" r:id="rId16"/>
    <p:sldId id="335" r:id="rId17"/>
    <p:sldId id="326" r:id="rId18"/>
    <p:sldId id="33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39D51E8-E9E3-48C5-A09D-2590B9618688}">
          <p14:sldIdLst>
            <p14:sldId id="295"/>
            <p14:sldId id="337"/>
            <p14:sldId id="324"/>
            <p14:sldId id="308"/>
            <p14:sldId id="330"/>
            <p14:sldId id="303"/>
            <p14:sldId id="331"/>
            <p14:sldId id="301"/>
            <p14:sldId id="300"/>
            <p14:sldId id="320"/>
            <p14:sldId id="311"/>
            <p14:sldId id="317"/>
            <p14:sldId id="338"/>
            <p14:sldId id="332"/>
            <p14:sldId id="334"/>
            <p14:sldId id="335"/>
            <p14:sldId id="326"/>
            <p14:sldId id="3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5BC9D"/>
    <a:srgbClr val="FF9999"/>
    <a:srgbClr val="339933"/>
    <a:srgbClr val="FF9900"/>
    <a:srgbClr val="AADED8"/>
    <a:srgbClr val="89DDFF"/>
    <a:srgbClr val="CCE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BF0AD4-86E8-43FD-8082-1344DA8BB85C}" v="8" dt="2025-11-12T20:20:27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6" autoAdjust="0"/>
    <p:restoredTop sz="92962" autoAdjust="0"/>
  </p:normalViewPr>
  <p:slideViewPr>
    <p:cSldViewPr snapToGrid="0">
      <p:cViewPr varScale="1">
        <p:scale>
          <a:sx n="99" d="100"/>
          <a:sy n="99" d="100"/>
        </p:scale>
        <p:origin x="12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hl, Chase" userId="0fc7603d-52d2-4cf9-b09d-acb1286118dd" providerId="ADAL" clId="{1593AF74-015D-47E2-9028-C89F239987BA}"/>
    <pc:docChg chg="undo custSel addSld delSld modSld modSection">
      <pc:chgData name="Stahl, Chase" userId="0fc7603d-52d2-4cf9-b09d-acb1286118dd" providerId="ADAL" clId="{1593AF74-015D-47E2-9028-C89F239987BA}" dt="2025-11-12T21:22:20.934" v="279" actId="20577"/>
      <pc:docMkLst>
        <pc:docMk/>
      </pc:docMkLst>
      <pc:sldChg chg="add del">
        <pc:chgData name="Stahl, Chase" userId="0fc7603d-52d2-4cf9-b09d-acb1286118dd" providerId="ADAL" clId="{1593AF74-015D-47E2-9028-C89F239987BA}" dt="2025-11-12T18:24:04.962" v="2" actId="47"/>
        <pc:sldMkLst>
          <pc:docMk/>
          <pc:sldMk cId="2818003175" sldId="301"/>
        </pc:sldMkLst>
      </pc:sldChg>
      <pc:sldChg chg="del">
        <pc:chgData name="Stahl, Chase" userId="0fc7603d-52d2-4cf9-b09d-acb1286118dd" providerId="ADAL" clId="{1593AF74-015D-47E2-9028-C89F239987BA}" dt="2025-11-12T18:24:20.045" v="3" actId="47"/>
        <pc:sldMkLst>
          <pc:docMk/>
          <pc:sldMk cId="3108728318" sldId="319"/>
        </pc:sldMkLst>
      </pc:sldChg>
      <pc:sldChg chg="del">
        <pc:chgData name="Stahl, Chase" userId="0fc7603d-52d2-4cf9-b09d-acb1286118dd" providerId="ADAL" clId="{1593AF74-015D-47E2-9028-C89F239987BA}" dt="2025-11-12T18:23:44.342" v="0" actId="47"/>
        <pc:sldMkLst>
          <pc:docMk/>
          <pc:sldMk cId="1098851025" sldId="329"/>
        </pc:sldMkLst>
      </pc:sldChg>
      <pc:sldChg chg="addSp delSp modSp mod">
        <pc:chgData name="Stahl, Chase" userId="0fc7603d-52d2-4cf9-b09d-acb1286118dd" providerId="ADAL" clId="{1593AF74-015D-47E2-9028-C89F239987BA}" dt="2025-11-12T20:20:45.588" v="234" actId="113"/>
        <pc:sldMkLst>
          <pc:docMk/>
          <pc:sldMk cId="2278592001" sldId="332"/>
        </pc:sldMkLst>
        <pc:spChg chg="add mod">
          <ac:chgData name="Stahl, Chase" userId="0fc7603d-52d2-4cf9-b09d-acb1286118dd" providerId="ADAL" clId="{1593AF74-015D-47E2-9028-C89F239987BA}" dt="2025-11-12T20:20:45.588" v="234" actId="113"/>
          <ac:spMkLst>
            <pc:docMk/>
            <pc:sldMk cId="2278592001" sldId="332"/>
            <ac:spMk id="3" creationId="{17FDD30A-5FCA-9666-49D0-049C0C228FC7}"/>
          </ac:spMkLst>
        </pc:spChg>
        <pc:picChg chg="add mod">
          <ac:chgData name="Stahl, Chase" userId="0fc7603d-52d2-4cf9-b09d-acb1286118dd" providerId="ADAL" clId="{1593AF74-015D-47E2-9028-C89F239987BA}" dt="2025-11-12T20:20:27.479" v="230" actId="1076"/>
          <ac:picMkLst>
            <pc:docMk/>
            <pc:sldMk cId="2278592001" sldId="332"/>
            <ac:picMk id="1026" creationId="{F5A4A50F-1A4A-CAFD-D8AD-0EB6546830E0}"/>
          </ac:picMkLst>
        </pc:picChg>
        <pc:picChg chg="del">
          <ac:chgData name="Stahl, Chase" userId="0fc7603d-52d2-4cf9-b09d-acb1286118dd" providerId="ADAL" clId="{1593AF74-015D-47E2-9028-C89F239987BA}" dt="2025-11-12T20:13:58.087" v="4" actId="478"/>
          <ac:picMkLst>
            <pc:docMk/>
            <pc:sldMk cId="2278592001" sldId="332"/>
            <ac:picMk id="1028" creationId="{1A8B009F-D632-CB70-E34D-24361B5A9F79}"/>
          </ac:picMkLst>
        </pc:picChg>
      </pc:sldChg>
      <pc:sldChg chg="modSp mod">
        <pc:chgData name="Stahl, Chase" userId="0fc7603d-52d2-4cf9-b09d-acb1286118dd" providerId="ADAL" clId="{1593AF74-015D-47E2-9028-C89F239987BA}" dt="2025-11-12T21:15:48.673" v="269" actId="20577"/>
        <pc:sldMkLst>
          <pc:docMk/>
          <pc:sldMk cId="1057493580" sldId="334"/>
        </pc:sldMkLst>
        <pc:spChg chg="mod">
          <ac:chgData name="Stahl, Chase" userId="0fc7603d-52d2-4cf9-b09d-acb1286118dd" providerId="ADAL" clId="{1593AF74-015D-47E2-9028-C89F239987BA}" dt="2025-11-12T21:15:48.673" v="269" actId="20577"/>
          <ac:spMkLst>
            <pc:docMk/>
            <pc:sldMk cId="1057493580" sldId="334"/>
            <ac:spMk id="3" creationId="{5DC03E91-D570-4F12-0597-6C8F4AB1FAA3}"/>
          </ac:spMkLst>
        </pc:spChg>
      </pc:sldChg>
      <pc:sldChg chg="modSp mod">
        <pc:chgData name="Stahl, Chase" userId="0fc7603d-52d2-4cf9-b09d-acb1286118dd" providerId="ADAL" clId="{1593AF74-015D-47E2-9028-C89F239987BA}" dt="2025-11-12T21:22:20.934" v="279" actId="20577"/>
        <pc:sldMkLst>
          <pc:docMk/>
          <pc:sldMk cId="2140744878" sldId="337"/>
        </pc:sldMkLst>
        <pc:spChg chg="mod">
          <ac:chgData name="Stahl, Chase" userId="0fc7603d-52d2-4cf9-b09d-acb1286118dd" providerId="ADAL" clId="{1593AF74-015D-47E2-9028-C89F239987BA}" dt="2025-11-12T21:22:20.934" v="279" actId="20577"/>
          <ac:spMkLst>
            <pc:docMk/>
            <pc:sldMk cId="2140744878" sldId="337"/>
            <ac:spMk id="6" creationId="{2ABB7605-AEC9-C889-2386-D189A7ACA765}"/>
          </ac:spMkLst>
        </pc:spChg>
      </pc:sldChg>
      <pc:sldChg chg="modSp">
        <pc:chgData name="Stahl, Chase" userId="0fc7603d-52d2-4cf9-b09d-acb1286118dd" providerId="ADAL" clId="{1593AF74-015D-47E2-9028-C89F239987BA}" dt="2025-11-12T20:18:24.700" v="126" actId="14100"/>
        <pc:sldMkLst>
          <pc:docMk/>
          <pc:sldMk cId="1538287502" sldId="338"/>
        </pc:sldMkLst>
        <pc:picChg chg="mod">
          <ac:chgData name="Stahl, Chase" userId="0fc7603d-52d2-4cf9-b09d-acb1286118dd" providerId="ADAL" clId="{1593AF74-015D-47E2-9028-C89F239987BA}" dt="2025-11-12T20:18:24.700" v="126" actId="14100"/>
          <ac:picMkLst>
            <pc:docMk/>
            <pc:sldMk cId="1538287502" sldId="338"/>
            <ac:picMk id="2058" creationId="{468E3571-7E08-2206-EF51-6E800259FD1A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8T02:55:57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8T02:56:24.7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15D65-487C-4380-AD8E-33090234B28A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2252B-02AB-48FB-B1BC-D7B7FCDE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6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9B565-A114-5F1B-391B-B3C32D199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7898AF-559F-00FB-5303-18C2342C04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4020A8-978A-721C-8854-4E55C3966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FB4A2-AC5A-E84A-F54F-A6CD813AD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1946-1373-4031-98AE-D12862FBDF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77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1946-1373-4031-98AE-D12862FBDFC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95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D67DC-991C-72CA-15AF-6392B99FF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6BB655-5D07-2D4B-1B66-E9BA34D1A0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6FA58C-6D4B-4C28-AB1B-CB59FEA4C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19B7E-5E07-2EDC-A1BE-A3C52847A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1946-1373-4031-98AE-D12862FBDFC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76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0E180-9966-FD75-888E-DBAE73409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E831EE-243A-3056-300D-394C1CAB21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FCF1CE-67BE-82A1-C33D-0145D6551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17AB3-B7A7-26F6-C8CD-49EB9080AE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1946-1373-4031-98AE-D12862FBDFC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1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77941-C10B-560E-6C27-A6AAAD9B9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DA844E-2DEE-3570-01A6-220BA51B62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72B911-55F6-0279-A7D4-98947182B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03A95-A3EB-4F36-2BC2-1290B6149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1946-1373-4031-98AE-D12862FBDFC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20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AEBC3-9A88-5934-5379-B1613F4D3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84BF42-4E6E-3779-E29B-6769F5EBE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A96C3-A9FC-20C0-4687-32F83A1A6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40DBE-DA2E-520D-4D4D-107BE00ACD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1946-1373-4031-98AE-D12862FBDFC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1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9B565-A114-5F1B-391B-B3C32D199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7898AF-559F-00FB-5303-18C2342C04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4020A8-978A-721C-8854-4E55C3966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FB4A2-AC5A-E84A-F54F-A6CD813AD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1946-1373-4031-98AE-D12862FBDFC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77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81F0B-4030-5BF0-6369-A9EAE6EEE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661C84-217D-06F2-14EC-63A248B367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236B0-5779-8624-AE7F-665B38272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D0DD9-955E-1325-06BA-53E4D9F4F0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1946-1373-4031-98AE-D12862FBDFC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6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1946-1373-4031-98AE-D12862FBDF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3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1946-1373-4031-98AE-D12862FBDFC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05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31888-A9C1-4964-661D-A53F18F3B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5D7A91-18EE-E9DF-8AA6-C7C3809424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E94CBC-D4B9-E765-987F-6B643DFAB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F5CE0-D9F8-EB92-CE79-D9C6A2B796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1946-1373-4031-98AE-D12862FBDFC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05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85D4A-3B7B-7656-995B-48902A2EF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FD006C-4F8C-683D-DAAA-711D802C72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2368EF-0E1F-4389-7D80-A9BFC0490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6448A-308C-3873-3A28-003B77DE15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1946-1373-4031-98AE-D12862FBDFC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66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2252B-02AB-48FB-B1BC-D7B7FCDE7E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92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1946-1373-4031-98AE-D12862FBDFC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22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2252B-02AB-48FB-B1BC-D7B7FCDE7E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7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1946-1373-4031-98AE-D12862FBDFC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5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B7BD-5686-4032-B9A2-3790C617936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EC98-E661-4F13-A558-E05E2B36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1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B7BD-5686-4032-B9A2-3790C617936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EC98-E661-4F13-A558-E05E2B36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0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B7BD-5686-4032-B9A2-3790C617936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EC98-E661-4F13-A558-E05E2B36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7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B7BD-5686-4032-B9A2-3790C617936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EC98-E661-4F13-A558-E05E2B36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9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B7BD-5686-4032-B9A2-3790C617936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EC98-E661-4F13-A558-E05E2B36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4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B7BD-5686-4032-B9A2-3790C617936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EC98-E661-4F13-A558-E05E2B36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4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B7BD-5686-4032-B9A2-3790C617936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EC98-E661-4F13-A558-E05E2B36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5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B7BD-5686-4032-B9A2-3790C617936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EC98-E661-4F13-A558-E05E2B36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6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B7BD-5686-4032-B9A2-3790C617936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EC98-E661-4F13-A558-E05E2B36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8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B7BD-5686-4032-B9A2-3790C617936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EC98-E661-4F13-A558-E05E2B36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3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B7BD-5686-4032-B9A2-3790C617936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EC98-E661-4F13-A558-E05E2B36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0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96B7BD-5686-4032-B9A2-3790C617936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5CEC98-E661-4F13-A558-E05E2B36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6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693987"/>
            <a:ext cx="7315200" cy="147002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2024-2025 Dual Enrollment Report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of the Commissioner of Higher Education</a:t>
            </a:r>
          </a:p>
        </p:txBody>
      </p:sp>
      <p:pic>
        <p:nvPicPr>
          <p:cNvPr id="6148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2"/>
            <a:ext cx="9144000" cy="1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981200" y="5867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Chase Stahl, Data Specialist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6DD51-52FA-34F7-9862-9F993EB8A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2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FB4C814-2285-16B7-C7FD-4E02C175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17" y="1600191"/>
            <a:ext cx="3505204" cy="525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88299" y="405355"/>
            <a:ext cx="9601200" cy="12954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Modality &amp; Credit Type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6DD51-52FA-34F7-9862-9F993EB8A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EBA7A15-CB7B-E513-1613-BF7C806D1717}"/>
              </a:ext>
            </a:extLst>
          </p:cNvPr>
          <p:cNvSpPr txBox="1">
            <a:spLocks/>
          </p:cNvSpPr>
          <p:nvPr/>
        </p:nvSpPr>
        <p:spPr>
          <a:xfrm>
            <a:off x="198936" y="3166647"/>
            <a:ext cx="5314565" cy="122124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                                  Online</a:t>
            </a:r>
          </a:p>
          <a:p>
            <a:pPr algn="l"/>
            <a:endParaRPr lang="en-US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In-Person				              In-Person</a:t>
            </a:r>
            <a:endParaRPr lang="en-US" sz="225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25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25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25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DA67A1-E254-9BE5-8077-076BE80C5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142" y="1391942"/>
            <a:ext cx="2772461" cy="525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56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0039180-21CB-02CF-50CB-3A232CC26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560"/>
            <a:ext cx="9144000" cy="33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9208"/>
            <a:ext cx="9258300" cy="12954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Course Modality &amp; Credit Type by Year</a:t>
            </a:r>
            <a:endParaRPr lang="en-US" sz="3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6DD51-52FA-34F7-9862-9F993EB8A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DC2FFFE8-EFA2-A384-CC48-64644AB3C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003606"/>
              </p:ext>
            </p:extLst>
          </p:nvPr>
        </p:nvGraphicFramePr>
        <p:xfrm>
          <a:off x="1256196" y="4998611"/>
          <a:ext cx="6933155" cy="1755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997">
                  <a:extLst>
                    <a:ext uri="{9D8B030D-6E8A-4147-A177-3AD203B41FA5}">
                      <a16:colId xmlns:a16="http://schemas.microsoft.com/office/drawing/2014/main" val="3613149036"/>
                    </a:ext>
                  </a:extLst>
                </a:gridCol>
                <a:gridCol w="2430050">
                  <a:extLst>
                    <a:ext uri="{9D8B030D-6E8A-4147-A177-3AD203B41FA5}">
                      <a16:colId xmlns:a16="http://schemas.microsoft.com/office/drawing/2014/main" val="2245119535"/>
                    </a:ext>
                  </a:extLst>
                </a:gridCol>
                <a:gridCol w="2098108">
                  <a:extLst>
                    <a:ext uri="{9D8B030D-6E8A-4147-A177-3AD203B41FA5}">
                      <a16:colId xmlns:a16="http://schemas.microsoft.com/office/drawing/2014/main" val="295305442"/>
                    </a:ext>
                  </a:extLst>
                </a:gridCol>
              </a:tblGrid>
              <a:tr h="3510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Modality &amp; Credit Type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Pass Rates (all years)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2024-25 Pass Rates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9646"/>
                  </a:ext>
                </a:extLst>
              </a:tr>
              <a:tr h="3510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In-Person Concurrent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73.2%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82.8%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532583"/>
                  </a:ext>
                </a:extLst>
              </a:tr>
              <a:tr h="3510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In-Person Early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49.4%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102492"/>
                  </a:ext>
                </a:extLst>
              </a:tr>
              <a:tr h="3510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Online Early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123412"/>
                  </a:ext>
                </a:extLst>
              </a:tr>
              <a:tr h="3510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 (all modes)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69.9%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82.3%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04959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68D9EBA9-2220-FD4E-F76E-0D3F94382091}"/>
              </a:ext>
            </a:extLst>
          </p:cNvPr>
          <p:cNvSpPr txBox="1">
            <a:spLocks/>
          </p:cNvSpPr>
          <p:nvPr/>
        </p:nvSpPr>
        <p:spPr>
          <a:xfrm>
            <a:off x="2336764" y="4660787"/>
            <a:ext cx="4912030" cy="4053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 Rates = Credit Hours Earned / Credit Hours Taken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888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6B3AA03-6102-79DD-4E9F-75642C72A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0957"/>
            <a:ext cx="9144000" cy="378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8764" y="210458"/>
            <a:ext cx="12201525" cy="1200499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2024-25 DE Course Modality &amp; Credit Type by HS Type</a:t>
            </a:r>
            <a:endParaRPr lang="en-US" sz="29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6DD51-52FA-34F7-9862-9F993EB8A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14BF94B5-5BBB-F3B3-6796-BE8CF00DB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366278"/>
              </p:ext>
            </p:extLst>
          </p:nvPr>
        </p:nvGraphicFramePr>
        <p:xfrm>
          <a:off x="92466" y="5396121"/>
          <a:ext cx="8959063" cy="1393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372">
                  <a:extLst>
                    <a:ext uri="{9D8B030D-6E8A-4147-A177-3AD203B41FA5}">
                      <a16:colId xmlns:a16="http://schemas.microsoft.com/office/drawing/2014/main" val="3613149036"/>
                    </a:ext>
                  </a:extLst>
                </a:gridCol>
                <a:gridCol w="964061">
                  <a:extLst>
                    <a:ext uri="{9D8B030D-6E8A-4147-A177-3AD203B41FA5}">
                      <a16:colId xmlns:a16="http://schemas.microsoft.com/office/drawing/2014/main" val="2915987882"/>
                    </a:ext>
                  </a:extLst>
                </a:gridCol>
                <a:gridCol w="985234">
                  <a:extLst>
                    <a:ext uri="{9D8B030D-6E8A-4147-A177-3AD203B41FA5}">
                      <a16:colId xmlns:a16="http://schemas.microsoft.com/office/drawing/2014/main" val="1525955074"/>
                    </a:ext>
                  </a:extLst>
                </a:gridCol>
                <a:gridCol w="953037">
                  <a:extLst>
                    <a:ext uri="{9D8B030D-6E8A-4147-A177-3AD203B41FA5}">
                      <a16:colId xmlns:a16="http://schemas.microsoft.com/office/drawing/2014/main" val="2245119535"/>
                    </a:ext>
                  </a:extLst>
                </a:gridCol>
                <a:gridCol w="869324">
                  <a:extLst>
                    <a:ext uri="{9D8B030D-6E8A-4147-A177-3AD203B41FA5}">
                      <a16:colId xmlns:a16="http://schemas.microsoft.com/office/drawing/2014/main" val="1631712529"/>
                    </a:ext>
                  </a:extLst>
                </a:gridCol>
                <a:gridCol w="1513267">
                  <a:extLst>
                    <a:ext uri="{9D8B030D-6E8A-4147-A177-3AD203B41FA5}">
                      <a16:colId xmlns:a16="http://schemas.microsoft.com/office/drawing/2014/main" val="587087394"/>
                    </a:ext>
                  </a:extLst>
                </a:gridCol>
                <a:gridCol w="1317768">
                  <a:extLst>
                    <a:ext uri="{9D8B030D-6E8A-4147-A177-3AD203B41FA5}">
                      <a16:colId xmlns:a16="http://schemas.microsoft.com/office/drawing/2014/main" val="3447567786"/>
                    </a:ext>
                  </a:extLst>
                </a:gridCol>
              </a:tblGrid>
              <a:tr h="3872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Modality &amp; Credit Type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Home School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Private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9646"/>
                  </a:ext>
                </a:extLst>
              </a:tr>
              <a:tr h="3248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In-Person Concurrent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82.7%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82.6%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85.3%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85.5%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88.5%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532583"/>
                  </a:ext>
                </a:extLst>
              </a:tr>
              <a:tr h="3248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In-Person Early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67.1%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86.3%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73.9%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76.1%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63.4%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56.4%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102492"/>
                  </a:ext>
                </a:extLst>
              </a:tr>
              <a:tr h="3248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Online Early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78.1%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78.8%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83.5%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82.1%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79.5%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123412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E27E5638-81CC-A7B7-0142-D1B946BE6FAF}"/>
              </a:ext>
            </a:extLst>
          </p:cNvPr>
          <p:cNvSpPr txBox="1">
            <a:spLocks/>
          </p:cNvSpPr>
          <p:nvPr/>
        </p:nvSpPr>
        <p:spPr>
          <a:xfrm>
            <a:off x="2540336" y="5123067"/>
            <a:ext cx="4912030" cy="32397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 Rates = Credit Hours Earned / Credit Hours Taken </a:t>
            </a:r>
          </a:p>
        </p:txBody>
      </p:sp>
    </p:spTree>
    <p:extLst>
      <p:ext uri="{BB962C8B-B14F-4D97-AF65-F5344CB8AC3E}">
        <p14:creationId xmlns:p14="http://schemas.microsoft.com/office/powerpoint/2010/main" val="3430142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57DB8-2D81-ADE7-19B3-20D2F38B0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6A602-E987-8AE5-B089-10EE30CB5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2044" y="210458"/>
            <a:ext cx="9908088" cy="1200499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2024-25 Top 10 Enrolled General &amp; CTE Courses</a:t>
            </a:r>
            <a:endParaRPr lang="en-US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1DD67-5AEF-B9D8-294D-94040AA6F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1FED61CD-7C28-2B40-34C7-24711586C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55268"/>
              </p:ext>
            </p:extLst>
          </p:nvPr>
        </p:nvGraphicFramePr>
        <p:xfrm>
          <a:off x="448906" y="1398480"/>
          <a:ext cx="3156559" cy="3426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559">
                  <a:extLst>
                    <a:ext uri="{9D8B030D-6E8A-4147-A177-3AD203B41FA5}">
                      <a16:colId xmlns:a16="http://schemas.microsoft.com/office/drawing/2014/main" val="3613149036"/>
                    </a:ext>
                  </a:extLst>
                </a:gridCol>
              </a:tblGrid>
              <a:tr h="364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Top 10 General Courses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9646"/>
                  </a:ext>
                </a:extLst>
              </a:tr>
              <a:tr h="3060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College Writing 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532583"/>
                  </a:ext>
                </a:extLst>
              </a:tr>
              <a:tr h="3060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College Algebra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102492"/>
                  </a:ext>
                </a:extLst>
              </a:tr>
              <a:tr h="3060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Intro to Statistics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123412"/>
                  </a:ext>
                </a:extLst>
              </a:tr>
              <a:tr h="3060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Precalculus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720206"/>
                  </a:ext>
                </a:extLst>
              </a:tr>
              <a:tr h="3060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Intro to American Government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860481"/>
                  </a:ext>
                </a:extLst>
              </a:tr>
              <a:tr h="3060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American History 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778025"/>
                  </a:ext>
                </a:extLst>
              </a:tr>
              <a:tr h="3060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American History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473775"/>
                  </a:ext>
                </a:extLst>
              </a:tr>
              <a:tr h="3060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Intro to Literature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358539"/>
                  </a:ext>
                </a:extLst>
              </a:tr>
              <a:tr h="3060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Intro to Psychology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455549"/>
                  </a:ext>
                </a:extLst>
              </a:tr>
              <a:tr h="3060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Probability and Linear Math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899446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DB73127-ADDB-0FA6-1809-D8D8AAF29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772650"/>
              </p:ext>
            </p:extLst>
          </p:nvPr>
        </p:nvGraphicFramePr>
        <p:xfrm>
          <a:off x="4602816" y="1409909"/>
          <a:ext cx="4152673" cy="3416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673">
                  <a:extLst>
                    <a:ext uri="{9D8B030D-6E8A-4147-A177-3AD203B41FA5}">
                      <a16:colId xmlns:a16="http://schemas.microsoft.com/office/drawing/2014/main" val="3613149036"/>
                    </a:ext>
                  </a:extLst>
                </a:gridCol>
              </a:tblGrid>
              <a:tr h="363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Top 10 CTE Courses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9646"/>
                  </a:ext>
                </a:extLst>
              </a:tr>
              <a:tr h="3050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Intro to Public Speaking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532583"/>
                  </a:ext>
                </a:extLst>
              </a:tr>
              <a:tr h="3050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Medical Terminology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102492"/>
                  </a:ext>
                </a:extLst>
              </a:tr>
              <a:tr h="3050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Welding Theory I Practical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123412"/>
                  </a:ext>
                </a:extLst>
              </a:tr>
              <a:tr h="3050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Intro to Business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720206"/>
                  </a:ext>
                </a:extLst>
              </a:tr>
              <a:tr h="3050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Welding Theory 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860481"/>
                  </a:ext>
                </a:extLst>
              </a:tr>
              <a:tr h="3050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Welding Qualification Test Prep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778025"/>
                  </a:ext>
                </a:extLst>
              </a:tr>
              <a:tr h="3050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Career Development &amp; Interpersonal Skills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473775"/>
                  </a:ext>
                </a:extLst>
              </a:tr>
              <a:tr h="3050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Intro to Interpersonal 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358539"/>
                  </a:ext>
                </a:extLst>
              </a:tr>
              <a:tr h="3050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Basic Microsoft Office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455549"/>
                  </a:ext>
                </a:extLst>
              </a:tr>
              <a:tr h="30503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Child and Adolescent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899446"/>
                  </a:ext>
                </a:extLst>
              </a:tr>
            </a:tbl>
          </a:graphicData>
        </a:graphic>
      </p:graphicFrame>
      <p:pic>
        <p:nvPicPr>
          <p:cNvPr id="2058" name="Picture 10">
            <a:extLst>
              <a:ext uri="{FF2B5EF4-FFF2-40B4-BE49-F238E27FC236}">
                <a16:creationId xmlns:a16="http://schemas.microsoft.com/office/drawing/2014/main" id="{468E3571-7E08-2206-EF51-6E800259F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0" y="4885152"/>
            <a:ext cx="8406530" cy="197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EF8DFE7-C5A8-BCB6-C2BD-8232A9E132EE}"/>
              </a:ext>
            </a:extLst>
          </p:cNvPr>
          <p:cNvSpPr txBox="1">
            <a:spLocks/>
          </p:cNvSpPr>
          <p:nvPr/>
        </p:nvSpPr>
        <p:spPr>
          <a:xfrm>
            <a:off x="6679152" y="4824950"/>
            <a:ext cx="2136732" cy="4053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NCES 2-digit CTE CIP Codes</a:t>
            </a: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8287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5D096-5598-8233-E37A-CC6A0C34D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2F1B-E75E-597E-454E-B5066F260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5451"/>
            <a:ext cx="9258300" cy="12954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Matriculated DE Students by Year</a:t>
            </a:r>
            <a:endParaRPr lang="en-US" sz="3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C22E0-7E68-2370-8B99-C52356563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63B03B2-BB95-F154-404F-BA0937028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684486"/>
              </p:ext>
            </p:extLst>
          </p:nvPr>
        </p:nvGraphicFramePr>
        <p:xfrm>
          <a:off x="802437" y="5082967"/>
          <a:ext cx="781088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221">
                  <a:extLst>
                    <a:ext uri="{9D8B030D-6E8A-4147-A177-3AD203B41FA5}">
                      <a16:colId xmlns:a16="http://schemas.microsoft.com/office/drawing/2014/main" val="3613149036"/>
                    </a:ext>
                  </a:extLst>
                </a:gridCol>
                <a:gridCol w="3004664">
                  <a:extLst>
                    <a:ext uri="{9D8B030D-6E8A-4147-A177-3AD203B41FA5}">
                      <a16:colId xmlns:a16="http://schemas.microsoft.com/office/drawing/2014/main" val="1959282381"/>
                    </a:ext>
                  </a:extLst>
                </a:gridCol>
              </a:tblGrid>
              <a:tr h="2733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Questions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Color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9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Did the student ever enroll in the MUS?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OCHE Data (includes Fall 2025 CENSUS)</a:t>
                      </a:r>
                    </a:p>
                  </a:txBody>
                  <a:tcP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532583"/>
                  </a:ext>
                </a:extLst>
              </a:tr>
              <a:tr h="25551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If not, did the student ever enroll outside of the MUS?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Spring 2025 NSC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02492"/>
                  </a:ext>
                </a:extLst>
              </a:tr>
              <a:tr h="25551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If neither, then categorized as 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06138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375709E-EE03-58C7-F458-76AADCC23655}"/>
              </a:ext>
            </a:extLst>
          </p:cNvPr>
          <p:cNvSpPr txBox="1">
            <a:spLocks/>
          </p:cNvSpPr>
          <p:nvPr/>
        </p:nvSpPr>
        <p:spPr>
          <a:xfrm>
            <a:off x="802437" y="6214795"/>
            <a:ext cx="8014304" cy="753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68.3% of all DE students continue their education and enroll after DE</a:t>
            </a:r>
          </a:p>
          <a:p>
            <a:r>
              <a:rPr lang="en-US" sz="1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52.3% of all DE students matriculate into the MUS</a:t>
            </a:r>
          </a:p>
          <a:p>
            <a:pPr algn="l"/>
            <a:endParaRPr lang="en-U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A4A50F-1A4A-CAFD-D8AD-0EB654683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609"/>
            <a:ext cx="9144000" cy="373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FDD30A-5FCA-9666-49D0-049C0C228FC7}"/>
              </a:ext>
            </a:extLst>
          </p:cNvPr>
          <p:cNvSpPr txBox="1"/>
          <p:nvPr/>
        </p:nvSpPr>
        <p:spPr>
          <a:xfrm>
            <a:off x="7255306" y="4686830"/>
            <a:ext cx="1805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*Shading indicates expected growth*</a:t>
            </a:r>
          </a:p>
        </p:txBody>
      </p:sp>
    </p:spTree>
    <p:extLst>
      <p:ext uri="{BB962C8B-B14F-4D97-AF65-F5344CB8AC3E}">
        <p14:creationId xmlns:p14="http://schemas.microsoft.com/office/powerpoint/2010/main" val="2278592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4F690-77E1-49CC-8A4F-3C8AD2012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6836D4-7AF7-37DE-FE60-81325B350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98" y="1411460"/>
            <a:ext cx="8858875" cy="48675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360B25-D1B2-1F63-4F04-D22FE2635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6233"/>
            <a:ext cx="9258300" cy="1295400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Non-MUS Matriculation</a:t>
            </a:r>
            <a:endParaRPr lang="en-US" sz="3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9E7779-923F-03BB-B487-8CE9CE1B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DC03E91-D570-4F12-0597-6C8F4AB1FAA3}"/>
              </a:ext>
            </a:extLst>
          </p:cNvPr>
          <p:cNvSpPr txBox="1">
            <a:spLocks/>
          </p:cNvSpPr>
          <p:nvPr/>
        </p:nvSpPr>
        <p:spPr>
          <a:xfrm>
            <a:off x="-300631" y="6352976"/>
            <a:ext cx="9745262" cy="5577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16.0% of total DE students matriculated outside the MUS</a:t>
            </a: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14B28-5716-F074-3DF6-0E0D2D930528}"/>
              </a:ext>
            </a:extLst>
          </p:cNvPr>
          <p:cNvSpPr txBox="1"/>
          <p:nvPr/>
        </p:nvSpPr>
        <p:spPr>
          <a:xfrm>
            <a:off x="0" y="4831187"/>
            <a:ext cx="10560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Alaska- 19</a:t>
            </a:r>
          </a:p>
          <a:p>
            <a:r>
              <a:rPr lang="en-US" sz="1200" b="1" dirty="0"/>
              <a:t>Hawaii- 53</a:t>
            </a:r>
          </a:p>
          <a:p>
            <a:endParaRPr lang="en-US" sz="1200" b="1" u="sng" dirty="0"/>
          </a:p>
          <a:p>
            <a:r>
              <a:rPr lang="en-US" sz="800" dirty="0"/>
              <a:t>   50 Students</a:t>
            </a:r>
            <a:endParaRPr lang="en-US" sz="1200" b="1" u="sng" dirty="0"/>
          </a:p>
          <a:p>
            <a:r>
              <a:rPr lang="en-US" sz="800" dirty="0"/>
              <a:t>   250 Students</a:t>
            </a:r>
            <a:endParaRPr lang="en-US" sz="800" b="1" u="sng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F6FBA1-8424-F42C-8B61-91568CFFC41B}"/>
              </a:ext>
            </a:extLst>
          </p:cNvPr>
          <p:cNvSpPr txBox="1">
            <a:spLocks/>
          </p:cNvSpPr>
          <p:nvPr/>
        </p:nvSpPr>
        <p:spPr>
          <a:xfrm>
            <a:off x="7076941" y="6694818"/>
            <a:ext cx="2118574" cy="2026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NSC Spring 2025 data</a:t>
            </a: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39E610-08EF-3C01-BD87-F2ED773AF15C}"/>
              </a:ext>
            </a:extLst>
          </p:cNvPr>
          <p:cNvSpPr txBox="1"/>
          <p:nvPr/>
        </p:nvSpPr>
        <p:spPr>
          <a:xfrm>
            <a:off x="1560488" y="2090595"/>
            <a:ext cx="9423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Carroll College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471568-AFD4-9281-8B31-24007032F6FF}"/>
              </a:ext>
            </a:extLst>
          </p:cNvPr>
          <p:cNvSpPr txBox="1"/>
          <p:nvPr/>
        </p:nvSpPr>
        <p:spPr>
          <a:xfrm>
            <a:off x="2300560" y="2041143"/>
            <a:ext cx="13501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Rocky Mountain College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93B9B9-5432-F245-4E24-85702D7D5FD0}"/>
              </a:ext>
            </a:extLst>
          </p:cNvPr>
          <p:cNvSpPr txBox="1"/>
          <p:nvPr/>
        </p:nvSpPr>
        <p:spPr>
          <a:xfrm>
            <a:off x="2902846" y="1891438"/>
            <a:ext cx="13995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Dickinson SU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FBED0C-3CE7-7EED-63CE-4D89321D2DE6}"/>
              </a:ext>
            </a:extLst>
          </p:cNvPr>
          <p:cNvSpPr txBox="1"/>
          <p:nvPr/>
        </p:nvSpPr>
        <p:spPr>
          <a:xfrm>
            <a:off x="3192285" y="1522576"/>
            <a:ext cx="12632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Williston State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17DE46-D019-866E-190B-182C8A2AFAF4}"/>
              </a:ext>
            </a:extLst>
          </p:cNvPr>
          <p:cNvSpPr txBox="1"/>
          <p:nvPr/>
        </p:nvSpPr>
        <p:spPr>
          <a:xfrm>
            <a:off x="2119646" y="4537524"/>
            <a:ext cx="15197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Grand Canyon University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06A22D-1994-F2C5-F28A-3BBC992B55AC}"/>
              </a:ext>
            </a:extLst>
          </p:cNvPr>
          <p:cNvSpPr txBox="1"/>
          <p:nvPr/>
        </p:nvSpPr>
        <p:spPr>
          <a:xfrm>
            <a:off x="748040" y="2681095"/>
            <a:ext cx="12342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Boise State University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2AC845-DC68-CA0B-6623-A91A655CC13D}"/>
              </a:ext>
            </a:extLst>
          </p:cNvPr>
          <p:cNvSpPr txBox="1"/>
          <p:nvPr/>
        </p:nvSpPr>
        <p:spPr>
          <a:xfrm>
            <a:off x="2309734" y="2441571"/>
            <a:ext cx="12964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Northwest College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BE868B-9ABE-64C6-197F-4D288996A282}"/>
              </a:ext>
            </a:extLst>
          </p:cNvPr>
          <p:cNvSpPr txBox="1"/>
          <p:nvPr/>
        </p:nvSpPr>
        <p:spPr>
          <a:xfrm>
            <a:off x="2204894" y="3290058"/>
            <a:ext cx="984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Brigham Young University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023AF2-32E4-4B2C-A8B0-FEDB82648EE8}"/>
              </a:ext>
            </a:extLst>
          </p:cNvPr>
          <p:cNvSpPr txBox="1"/>
          <p:nvPr/>
        </p:nvSpPr>
        <p:spPr>
          <a:xfrm>
            <a:off x="2171055" y="2576348"/>
            <a:ext cx="9423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BYU-Idaho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E64DF4-E943-CF62-ADBB-73A099174BCF}"/>
              </a:ext>
            </a:extLst>
          </p:cNvPr>
          <p:cNvSpPr txBox="1"/>
          <p:nvPr/>
        </p:nvSpPr>
        <p:spPr>
          <a:xfrm>
            <a:off x="2255903" y="1757795"/>
            <a:ext cx="11083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University of Providence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C7A776-1D8F-050D-37EF-272551B27CC0}"/>
              </a:ext>
            </a:extLst>
          </p:cNvPr>
          <p:cNvSpPr txBox="1"/>
          <p:nvPr/>
        </p:nvSpPr>
        <p:spPr>
          <a:xfrm>
            <a:off x="2141961" y="3158361"/>
            <a:ext cx="14172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University of Utah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15BCF3-1BB9-34D2-ED29-08CFCBA1D715}"/>
              </a:ext>
            </a:extLst>
          </p:cNvPr>
          <p:cNvSpPr txBox="1"/>
          <p:nvPr/>
        </p:nvSpPr>
        <p:spPr>
          <a:xfrm>
            <a:off x="1239720" y="2999136"/>
            <a:ext cx="12342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Utah State University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45B250-943B-BA5D-3ABD-2C3F2E168E33}"/>
              </a:ext>
            </a:extLst>
          </p:cNvPr>
          <p:cNvSpPr txBox="1"/>
          <p:nvPr/>
        </p:nvSpPr>
        <p:spPr>
          <a:xfrm>
            <a:off x="2119645" y="4634955"/>
            <a:ext cx="12342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Arizona State University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4446EA-40CE-2B96-C2F9-A8BC899BA91A}"/>
              </a:ext>
            </a:extLst>
          </p:cNvPr>
          <p:cNvSpPr txBox="1"/>
          <p:nvPr/>
        </p:nvSpPr>
        <p:spPr>
          <a:xfrm>
            <a:off x="590264" y="1648555"/>
            <a:ext cx="14486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Gonzaga University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4D8CD8-032F-3EE1-2B4F-430FC2D4FDE8}"/>
              </a:ext>
            </a:extLst>
          </p:cNvPr>
          <p:cNvSpPr txBox="1"/>
          <p:nvPr/>
        </p:nvSpPr>
        <p:spPr>
          <a:xfrm>
            <a:off x="3541024" y="2011300"/>
            <a:ext cx="9841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University of Mary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4E0171-1D72-6C49-B82F-514C2D99631D}"/>
              </a:ext>
            </a:extLst>
          </p:cNvPr>
          <p:cNvSpPr txBox="1"/>
          <p:nvPr/>
        </p:nvSpPr>
        <p:spPr>
          <a:xfrm>
            <a:off x="493066" y="2021544"/>
            <a:ext cx="14417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Washington State University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827D49-BAD1-1BBF-8706-02389AD63C16}"/>
              </a:ext>
            </a:extLst>
          </p:cNvPr>
          <p:cNvSpPr txBox="1"/>
          <p:nvPr/>
        </p:nvSpPr>
        <p:spPr>
          <a:xfrm>
            <a:off x="535656" y="1506021"/>
            <a:ext cx="15594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Western Washington University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DFA52C-B4B3-20F9-7D1E-968D8C73DA74}"/>
              </a:ext>
            </a:extLst>
          </p:cNvPr>
          <p:cNvSpPr txBox="1"/>
          <p:nvPr/>
        </p:nvSpPr>
        <p:spPr>
          <a:xfrm>
            <a:off x="1477962" y="4888252"/>
            <a:ext cx="12342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University of Arizona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91FDD6-0FBE-5E71-09FF-F5BF8EAFEAF2}"/>
              </a:ext>
            </a:extLst>
          </p:cNvPr>
          <p:cNvSpPr txBox="1"/>
          <p:nvPr/>
        </p:nvSpPr>
        <p:spPr>
          <a:xfrm>
            <a:off x="1527218" y="4146336"/>
            <a:ext cx="14928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Northern Arizona University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F641E0-E637-72D7-F64F-F6AD434934DF}"/>
              </a:ext>
            </a:extLst>
          </p:cNvPr>
          <p:cNvSpPr txBox="1"/>
          <p:nvPr/>
        </p:nvSpPr>
        <p:spPr>
          <a:xfrm>
            <a:off x="2902846" y="2339205"/>
            <a:ext cx="12342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Northern Wy CC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FC3BBA-6686-68E4-26A2-ED2407ED5DEB}"/>
              </a:ext>
            </a:extLst>
          </p:cNvPr>
          <p:cNvSpPr txBox="1"/>
          <p:nvPr/>
        </p:nvSpPr>
        <p:spPr>
          <a:xfrm>
            <a:off x="406026" y="2407092"/>
            <a:ext cx="12342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Oregon State University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4DB193-6A89-E576-E41E-1D4B0D9E164B}"/>
              </a:ext>
            </a:extLst>
          </p:cNvPr>
          <p:cNvSpPr txBox="1"/>
          <p:nvPr/>
        </p:nvSpPr>
        <p:spPr>
          <a:xfrm>
            <a:off x="3337439" y="2425929"/>
            <a:ext cx="754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Black Hills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79C7D7-F25F-360B-30BC-93D8B4443168}"/>
              </a:ext>
            </a:extLst>
          </p:cNvPr>
          <p:cNvSpPr txBox="1"/>
          <p:nvPr/>
        </p:nvSpPr>
        <p:spPr>
          <a:xfrm>
            <a:off x="1206987" y="1849232"/>
            <a:ext cx="12342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North Idaho College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C5D1BA-CDD0-84AF-1AA8-2E10B0E31995}"/>
              </a:ext>
            </a:extLst>
          </p:cNvPr>
          <p:cNvSpPr txBox="1"/>
          <p:nvPr/>
        </p:nvSpPr>
        <p:spPr>
          <a:xfrm>
            <a:off x="3581277" y="1858386"/>
            <a:ext cx="12342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Bismark State College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DDF735-831E-5E4B-5568-124BAC1CA4A3}"/>
              </a:ext>
            </a:extLst>
          </p:cNvPr>
          <p:cNvSpPr txBox="1"/>
          <p:nvPr/>
        </p:nvSpPr>
        <p:spPr>
          <a:xfrm>
            <a:off x="2519024" y="2974594"/>
            <a:ext cx="12342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University of Wyoming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8DAF1C-E1F4-B807-C3B2-B86E284E6C74}"/>
              </a:ext>
            </a:extLst>
          </p:cNvPr>
          <p:cNvSpPr txBox="1"/>
          <p:nvPr/>
        </p:nvSpPr>
        <p:spPr>
          <a:xfrm>
            <a:off x="1381347" y="1688210"/>
            <a:ext cx="12342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Salish Kootenai College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EE5E2A-6E3E-CD5C-C060-862DB96F47CF}"/>
              </a:ext>
            </a:extLst>
          </p:cNvPr>
          <p:cNvSpPr txBox="1"/>
          <p:nvPr/>
        </p:nvSpPr>
        <p:spPr>
          <a:xfrm>
            <a:off x="7524993" y="3674588"/>
            <a:ext cx="1730349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Top Majors</a:t>
            </a:r>
          </a:p>
          <a:p>
            <a:pPr algn="ctr"/>
            <a:r>
              <a:rPr lang="en-US" sz="1050" dirty="0"/>
              <a:t>Undeclared</a:t>
            </a:r>
          </a:p>
          <a:p>
            <a:pPr algn="ctr"/>
            <a:r>
              <a:rPr lang="en-US" sz="1050" dirty="0"/>
              <a:t>Biology</a:t>
            </a:r>
          </a:p>
          <a:p>
            <a:pPr algn="ctr"/>
            <a:r>
              <a:rPr lang="en-US" sz="1050" dirty="0"/>
              <a:t>Nursing</a:t>
            </a:r>
          </a:p>
          <a:p>
            <a:pPr algn="ctr"/>
            <a:r>
              <a:rPr lang="en-US" sz="1050" dirty="0"/>
              <a:t>Psychology</a:t>
            </a:r>
          </a:p>
          <a:p>
            <a:pPr algn="ctr"/>
            <a:r>
              <a:rPr lang="en-US" sz="1050" dirty="0"/>
              <a:t>Business</a:t>
            </a:r>
          </a:p>
          <a:p>
            <a:pPr algn="ctr"/>
            <a:r>
              <a:rPr lang="en-US" sz="1050" dirty="0"/>
              <a:t>Exercise Science</a:t>
            </a:r>
          </a:p>
          <a:p>
            <a:pPr algn="ctr"/>
            <a:r>
              <a:rPr lang="en-US" sz="1050" dirty="0"/>
              <a:t>Elementary Education</a:t>
            </a:r>
          </a:p>
          <a:p>
            <a:pPr algn="ctr"/>
            <a:endParaRPr lang="en-US" sz="1050" dirty="0"/>
          </a:p>
          <a:p>
            <a:pPr algn="ctr"/>
            <a:endParaRPr lang="en-US" sz="105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210D148A-B705-6226-2F9F-21D04EB6A88C}"/>
              </a:ext>
            </a:extLst>
          </p:cNvPr>
          <p:cNvSpPr txBox="1">
            <a:spLocks/>
          </p:cNvSpPr>
          <p:nvPr/>
        </p:nvSpPr>
        <p:spPr>
          <a:xfrm>
            <a:off x="2615578" y="1251330"/>
            <a:ext cx="3902047" cy="2408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30 Matriculated Institutions Indicated by Name</a:t>
            </a:r>
          </a:p>
          <a:p>
            <a:endParaRPr lang="en-US" sz="5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E16E8CA-55A4-15FA-768C-8D4224FE9B4F}"/>
                  </a:ext>
                </a:extLst>
              </p14:cNvPr>
              <p14:cNvContentPartPr/>
              <p14:nvPr/>
            </p14:nvContentPartPr>
            <p14:xfrm>
              <a:off x="77314" y="5479930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E16E8CA-55A4-15FA-768C-8D4224FE9B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14" y="546193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901DA60-B7AF-7214-D2EE-6EEAD26669CE}"/>
                  </a:ext>
                </a:extLst>
              </p14:cNvPr>
              <p14:cNvContentPartPr/>
              <p14:nvPr/>
            </p14:nvContentPartPr>
            <p14:xfrm>
              <a:off x="77314" y="5614930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901DA60-B7AF-7214-D2EE-6EEAD26669C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314" y="5578930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7493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A242C-8CA9-FD8D-06DF-A5D86EFF3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F770B-7323-25A3-4878-F5523C3C6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3008"/>
            <a:ext cx="9258300" cy="12954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Montana Non-MUS Matriculation</a:t>
            </a:r>
            <a:endParaRPr lang="en-US" sz="3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4D0A6-98BE-11A0-158B-47B5DC123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8EE199-AB43-BAE4-FABB-CA696A166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81" y="1380210"/>
            <a:ext cx="8655485" cy="49200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79B2C9-14F0-CE87-4F48-9F44B62E55DC}"/>
              </a:ext>
            </a:extLst>
          </p:cNvPr>
          <p:cNvSpPr txBox="1"/>
          <p:nvPr/>
        </p:nvSpPr>
        <p:spPr>
          <a:xfrm>
            <a:off x="1493949" y="1621413"/>
            <a:ext cx="19640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Blackfeet Community 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6CF4F-BE03-2B0D-93D4-328AD4EBFE00}"/>
              </a:ext>
            </a:extLst>
          </p:cNvPr>
          <p:cNvSpPr txBox="1"/>
          <p:nvPr/>
        </p:nvSpPr>
        <p:spPr>
          <a:xfrm>
            <a:off x="4202805" y="4298071"/>
            <a:ext cx="1964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Rocky Mountain College</a:t>
            </a:r>
          </a:p>
          <a:p>
            <a:pPr algn="ctr"/>
            <a:r>
              <a:rPr lang="en-US" sz="1100" dirty="0"/>
              <a:t>473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A85559-DDBD-0FFD-0298-E3FB7441AFEC}"/>
              </a:ext>
            </a:extLst>
          </p:cNvPr>
          <p:cNvSpPr txBox="1"/>
          <p:nvPr/>
        </p:nvSpPr>
        <p:spPr>
          <a:xfrm>
            <a:off x="6486658" y="4785322"/>
            <a:ext cx="1964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Chief Dull Knife College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7759EB-FE5B-2210-BB1A-200F26AE49A3}"/>
              </a:ext>
            </a:extLst>
          </p:cNvPr>
          <p:cNvSpPr txBox="1"/>
          <p:nvPr/>
        </p:nvSpPr>
        <p:spPr>
          <a:xfrm>
            <a:off x="3028681" y="2225893"/>
            <a:ext cx="1964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Stone Child College</a:t>
            </a:r>
          </a:p>
          <a:p>
            <a:pPr algn="ctr"/>
            <a:r>
              <a:rPr lang="en-US" sz="1100" dirty="0"/>
              <a:t>19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B9942B7-703E-D9A7-CFE7-693EDE804212}"/>
              </a:ext>
            </a:extLst>
          </p:cNvPr>
          <p:cNvSpPr txBox="1">
            <a:spLocks/>
          </p:cNvSpPr>
          <p:nvPr/>
        </p:nvSpPr>
        <p:spPr>
          <a:xfrm>
            <a:off x="135781" y="6256836"/>
            <a:ext cx="9144000" cy="5577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16.8% of non-MUS matriculated students enroll in Montana institutions</a:t>
            </a:r>
          </a:p>
          <a:p>
            <a:pPr algn="l"/>
            <a:endParaRPr lang="en-U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D0DB88-5121-D703-BEE0-08EB08F9BDE9}"/>
              </a:ext>
            </a:extLst>
          </p:cNvPr>
          <p:cNvSpPr txBox="1"/>
          <p:nvPr/>
        </p:nvSpPr>
        <p:spPr>
          <a:xfrm>
            <a:off x="3935124" y="5616434"/>
            <a:ext cx="451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*Only National Student Clearinghouse participating institutions matriculated student count displayed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7223586-D3E6-BAF9-D171-A76C0D88B7BD}"/>
              </a:ext>
            </a:extLst>
          </p:cNvPr>
          <p:cNvSpPr txBox="1">
            <a:spLocks/>
          </p:cNvSpPr>
          <p:nvPr/>
        </p:nvSpPr>
        <p:spPr>
          <a:xfrm>
            <a:off x="7076941" y="6694818"/>
            <a:ext cx="2118574" cy="2026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NSC Spring 2025 data</a:t>
            </a: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6029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FCEB2-1A38-7866-BC61-E7513340F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147B4-8DBB-066D-54BB-F3F3AC930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2337" y="-112104"/>
            <a:ext cx="9588674" cy="1470025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Students in the MUS: Graduation Rates</a:t>
            </a:r>
            <a:endParaRPr lang="en-US" sz="3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This chart displays the unduplicated enrollment counts by year.  It also displays the average credits attempted per student and the average credits earned per student by year.">
            <a:extLst>
              <a:ext uri="{FF2B5EF4-FFF2-40B4-BE49-F238E27FC236}">
                <a16:creationId xmlns:a16="http://schemas.microsoft.com/office/drawing/2014/main" id="{573CCA74-B496-45A8-F6C1-F5A942DEEB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0A0880EB-7C93-A65D-505A-B79C7B051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0" y="4095747"/>
            <a:ext cx="846772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72983906-64E3-E1E7-BAF9-723839D5A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5" y="1226107"/>
            <a:ext cx="8477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39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BB0C6-EE98-79E0-7142-6756B1853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1C48-35E4-AE8D-78B2-0D0FA5E95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5312"/>
            <a:ext cx="91440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Takeaways</a:t>
            </a:r>
            <a:endParaRPr lang="en-US" sz="3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This chart displays the unduplicated enrollment counts by year.  It also displays the average credits attempted per student and the average credits earned per student by year.">
            <a:extLst>
              <a:ext uri="{FF2B5EF4-FFF2-40B4-BE49-F238E27FC236}">
                <a16:creationId xmlns:a16="http://schemas.microsoft.com/office/drawing/2014/main" id="{FCF964C6-A7AD-11DD-C39F-43AD6C85B3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91693-A749-D900-4B3D-98B69C9EF783}"/>
              </a:ext>
            </a:extLst>
          </p:cNvPr>
          <p:cNvSpPr txBox="1"/>
          <p:nvPr/>
        </p:nvSpPr>
        <p:spPr>
          <a:xfrm>
            <a:off x="304622" y="1661223"/>
            <a:ext cx="883937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Continued and sustained growth in Dual Enrollment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Public participation rates continue to rise (~3% per year)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In-person concurrent enrollment is the primary credit type for Class AA &amp; 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Online early college is the primary credit type for Class B &amp; C schools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Pass rates continue to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7/10 students enroll after 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MUS students that participated in DE have higher graduation and retention rates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A9AD68-078E-9EFA-292F-F573C36889DB}"/>
              </a:ext>
            </a:extLst>
          </p:cNvPr>
          <p:cNvSpPr txBox="1">
            <a:spLocks/>
          </p:cNvSpPr>
          <p:nvPr/>
        </p:nvSpPr>
        <p:spPr>
          <a:xfrm>
            <a:off x="174232" y="5991471"/>
            <a:ext cx="8795536" cy="4053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Upon graduation, DE students average $570 less in student loans </a:t>
            </a:r>
            <a:r>
              <a:rPr lang="en-US" sz="88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DE credit</a:t>
            </a:r>
            <a:r>
              <a:rPr lang="en-US" sz="8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than non-DE graduates </a:t>
            </a:r>
          </a:p>
          <a:p>
            <a:endParaRPr lang="en-US" sz="2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953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FCEB2-1A38-7866-BC61-E7513340F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147B4-8DBB-066D-54BB-F3F3AC930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1200"/>
            <a:ext cx="91440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sz="3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This chart displays the unduplicated enrollment counts by year.  It also displays the average credits attempted per student and the average credits earned per student by year.">
            <a:extLst>
              <a:ext uri="{FF2B5EF4-FFF2-40B4-BE49-F238E27FC236}">
                <a16:creationId xmlns:a16="http://schemas.microsoft.com/office/drawing/2014/main" id="{573CCA74-B496-45A8-F6C1-F5A942DEEB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9144000" cy="8107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BB7605-AEC9-C889-2386-D189A7ACA765}"/>
              </a:ext>
            </a:extLst>
          </p:cNvPr>
          <p:cNvSpPr txBox="1"/>
          <p:nvPr/>
        </p:nvSpPr>
        <p:spPr>
          <a:xfrm>
            <a:off x="248502" y="1661223"/>
            <a:ext cx="86469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DE 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Participation Rates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Course Modality &amp; Credit Type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Pass Rates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Top Courses &amp;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Matriculation Rates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New National Student Clearinghouse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Graduation Rates: DE Students in the 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Key Takeaways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4074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61A6E55-8609-D700-4F3A-B53631A2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1" y="1387746"/>
            <a:ext cx="8225238" cy="490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657" y="0"/>
            <a:ext cx="73152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 Enrollment Count by Year</a:t>
            </a:r>
            <a:endParaRPr lang="en-US" sz="3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This chart displays the unduplicated enrollment counts by year.  It also displays the average credits attempted per student and the average credits earned per student by year.">
            <a:extLst>
              <a:ext uri="{FF2B5EF4-FFF2-40B4-BE49-F238E27FC236}">
                <a16:creationId xmlns:a16="http://schemas.microsoft.com/office/drawing/2014/main" id="{9086DD51-52FA-34F7-9862-9F993EB8AC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61F316-A83C-9918-486C-8D949D5037CC}"/>
              </a:ext>
            </a:extLst>
          </p:cNvPr>
          <p:cNvSpPr txBox="1">
            <a:spLocks/>
          </p:cNvSpPr>
          <p:nvPr/>
        </p:nvSpPr>
        <p:spPr>
          <a:xfrm>
            <a:off x="0" y="6248400"/>
            <a:ext cx="9144000" cy="5577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15.2% enrollment growth per year</a:t>
            </a:r>
          </a:p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11.4% enrollment growth from 2023-24 (7% US Avg - NSC) </a:t>
            </a: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02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5AEA0DD-CAC3-E79C-43FE-32FC02F87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6" y="1388124"/>
            <a:ext cx="8293768" cy="494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286"/>
            <a:ext cx="89916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 Dual Enrollment Count by Year</a:t>
            </a:r>
            <a:endParaRPr lang="en-US" sz="3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6DD51-52FA-34F7-9862-9F993EB8A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21E6DA1-AE44-B436-C203-0EB22E2F2A0A}"/>
              </a:ext>
            </a:extLst>
          </p:cNvPr>
          <p:cNvSpPr txBox="1">
            <a:spLocks/>
          </p:cNvSpPr>
          <p:nvPr/>
        </p:nvSpPr>
        <p:spPr>
          <a:xfrm>
            <a:off x="0" y="6248400"/>
            <a:ext cx="9144000" cy="5577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14.6% CTE growth per year since 2016-17</a:t>
            </a:r>
          </a:p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10.3% increase from 2023-24 </a:t>
            </a: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876B20-E247-7430-A623-8B9A8D3E6140}"/>
              </a:ext>
            </a:extLst>
          </p:cNvPr>
          <p:cNvSpPr txBox="1">
            <a:spLocks/>
          </p:cNvSpPr>
          <p:nvPr/>
        </p:nvSpPr>
        <p:spPr>
          <a:xfrm>
            <a:off x="7083468" y="6650055"/>
            <a:ext cx="2136732" cy="4053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NCES 2-digit CTE CIP Codes</a:t>
            </a: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649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4F065-4A89-3644-BDD1-8DE6FE0BB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8D37A11B-55EA-8E8A-B696-6E20CD36C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90" y="1324099"/>
            <a:ext cx="8449019" cy="503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17D997-FD66-F18D-4EE1-D2F792BB0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3764" y="0"/>
            <a:ext cx="10303877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Student Participation in DE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4A394E-A7B8-0672-E58F-D7CAB7528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810302E-1D7E-D592-57EC-3CA8E188A9F1}"/>
              </a:ext>
            </a:extLst>
          </p:cNvPr>
          <p:cNvSpPr txBox="1">
            <a:spLocks/>
          </p:cNvSpPr>
          <p:nvPr/>
        </p:nvSpPr>
        <p:spPr>
          <a:xfrm>
            <a:off x="116175" y="6207336"/>
            <a:ext cx="9144000" cy="5577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87.1% of DE students attended a public high school in 2024-25</a:t>
            </a: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7E830E-2ADB-A8BE-F317-01648D49DDA7}"/>
              </a:ext>
            </a:extLst>
          </p:cNvPr>
          <p:cNvSpPr txBox="1">
            <a:spLocks/>
          </p:cNvSpPr>
          <p:nvPr/>
        </p:nvSpPr>
        <p:spPr>
          <a:xfrm>
            <a:off x="7124700" y="6655338"/>
            <a:ext cx="2070100" cy="4053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used to determine grade </a:t>
            </a: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661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4300" y="163488"/>
            <a:ext cx="9372600" cy="12954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2024-25 DE Participation Rates by Region</a:t>
            </a:r>
            <a:endParaRPr lang="en-US" sz="3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6DD51-52FA-34F7-9862-9F993EB8A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pic>
        <p:nvPicPr>
          <p:cNvPr id="10" name="Picture 9" descr="This map of Montana classifies each county by color as part of a region; urban, rural, and prairie.   ">
            <a:extLst>
              <a:ext uri="{FF2B5EF4-FFF2-40B4-BE49-F238E27FC236}">
                <a16:creationId xmlns:a16="http://schemas.microsoft.com/office/drawing/2014/main" id="{83C0C402-48F2-41FA-A0BE-CA4990203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825" y="1702411"/>
            <a:ext cx="6538350" cy="36967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EA92EE5-F777-310F-3826-3498B574B953}"/>
              </a:ext>
            </a:extLst>
          </p:cNvPr>
          <p:cNvSpPr txBox="1">
            <a:spLocks/>
          </p:cNvSpPr>
          <p:nvPr/>
        </p:nvSpPr>
        <p:spPr>
          <a:xfrm>
            <a:off x="228598" y="1412476"/>
            <a:ext cx="9124079" cy="4571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 rates = total </a:t>
            </a:r>
            <a:r>
              <a:rPr lang="en-US" sz="23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dual enrollment students / total </a:t>
            </a:r>
            <a:r>
              <a:rPr lang="en-US" sz="23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high school junior and seniors</a:t>
            </a:r>
          </a:p>
          <a:p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B303B939-B4B8-A8DE-896D-D2D742FE0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318832"/>
              </p:ext>
            </p:extLst>
          </p:nvPr>
        </p:nvGraphicFramePr>
        <p:xfrm>
          <a:off x="1208449" y="5399112"/>
          <a:ext cx="7164375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742">
                  <a:extLst>
                    <a:ext uri="{9D8B030D-6E8A-4147-A177-3AD203B41FA5}">
                      <a16:colId xmlns:a16="http://schemas.microsoft.com/office/drawing/2014/main" val="3613149036"/>
                    </a:ext>
                  </a:extLst>
                </a:gridCol>
                <a:gridCol w="1243769">
                  <a:extLst>
                    <a:ext uri="{9D8B030D-6E8A-4147-A177-3AD203B41FA5}">
                      <a16:colId xmlns:a16="http://schemas.microsoft.com/office/drawing/2014/main" val="1406143325"/>
                    </a:ext>
                  </a:extLst>
                </a:gridCol>
                <a:gridCol w="2165686">
                  <a:extLst>
                    <a:ext uri="{9D8B030D-6E8A-4147-A177-3AD203B41FA5}">
                      <a16:colId xmlns:a16="http://schemas.microsoft.com/office/drawing/2014/main" val="1525955074"/>
                    </a:ext>
                  </a:extLst>
                </a:gridCol>
                <a:gridCol w="3021178">
                  <a:extLst>
                    <a:ext uri="{9D8B030D-6E8A-4147-A177-3AD203B41FA5}">
                      <a16:colId xmlns:a16="http://schemas.microsoft.com/office/drawing/2014/main" val="150922869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Color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Region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Participation Rates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 Change from Last Year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964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F5BC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Urban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37.3%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+4.7%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5325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Mountains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37.6%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+2.0%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10249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Plains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38.3%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+2.1%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123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74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7FBB8-A929-F4B2-B3C4-21D74FBED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C48E4-8AC6-8C30-9BFC-7D972FD4B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4300" y="247650"/>
            <a:ext cx="9372600" cy="1295400"/>
          </a:xfrm>
        </p:spPr>
        <p:txBody>
          <a:bodyPr>
            <a:normAutofit/>
          </a:bodyPr>
          <a:lstStyle/>
          <a:p>
            <a:r>
              <a:rPr lang="en-US" sz="39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2024-25 Dual Enrollment Count by District</a:t>
            </a:r>
            <a:endParaRPr lang="en-US" sz="39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0D609-F269-7782-ECFF-B3609BD7D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9E59789-1673-6A24-4F68-EC2E7541430A}"/>
              </a:ext>
            </a:extLst>
          </p:cNvPr>
          <p:cNvSpPr txBox="1">
            <a:spLocks/>
          </p:cNvSpPr>
          <p:nvPr/>
        </p:nvSpPr>
        <p:spPr>
          <a:xfrm>
            <a:off x="1888662" y="1459412"/>
            <a:ext cx="6010184" cy="4571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displayed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total </a:t>
            </a:r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dual enrollment students</a:t>
            </a:r>
          </a:p>
          <a:p>
            <a:endParaRPr lang="en-US" sz="1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1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1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806DA5-7637-82F9-3B73-56523EB85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20" y="1746856"/>
            <a:ext cx="8341854" cy="4702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7A0342-5428-D354-F8F1-4CEA1F04A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108" y="5868684"/>
            <a:ext cx="1416266" cy="5876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1A4A46-4653-D05A-9E00-9AA09BF11390}"/>
              </a:ext>
            </a:extLst>
          </p:cNvPr>
          <p:cNvSpPr txBox="1">
            <a:spLocks/>
          </p:cNvSpPr>
          <p:nvPr/>
        </p:nvSpPr>
        <p:spPr>
          <a:xfrm>
            <a:off x="195719" y="6435577"/>
            <a:ext cx="9144000" cy="5577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87.1% of DE students attended a public high school in 2024-25</a:t>
            </a: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922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52397"/>
            <a:ext cx="9601200" cy="1295400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HS Participating in DE by MHSA Class</a:t>
            </a:r>
            <a:endParaRPr lang="en-US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6DD51-52FA-34F7-9862-9F993EB8A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74E80AC-70D4-3955-4038-C753E57F9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398733"/>
              </p:ext>
            </p:extLst>
          </p:nvPr>
        </p:nvGraphicFramePr>
        <p:xfrm>
          <a:off x="1502040" y="4335631"/>
          <a:ext cx="6955667" cy="225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255">
                  <a:extLst>
                    <a:ext uri="{9D8B030D-6E8A-4147-A177-3AD203B41FA5}">
                      <a16:colId xmlns:a16="http://schemas.microsoft.com/office/drawing/2014/main" val="3613149036"/>
                    </a:ext>
                  </a:extLst>
                </a:gridCol>
                <a:gridCol w="2453599">
                  <a:extLst>
                    <a:ext uri="{9D8B030D-6E8A-4147-A177-3AD203B41FA5}">
                      <a16:colId xmlns:a16="http://schemas.microsoft.com/office/drawing/2014/main" val="1406143325"/>
                    </a:ext>
                  </a:extLst>
                </a:gridCol>
                <a:gridCol w="1992405">
                  <a:extLst>
                    <a:ext uri="{9D8B030D-6E8A-4147-A177-3AD203B41FA5}">
                      <a16:colId xmlns:a16="http://schemas.microsoft.com/office/drawing/2014/main" val="2224024824"/>
                    </a:ext>
                  </a:extLst>
                </a:gridCol>
                <a:gridCol w="1446408">
                  <a:extLst>
                    <a:ext uri="{9D8B030D-6E8A-4147-A177-3AD203B41FA5}">
                      <a16:colId xmlns:a16="http://schemas.microsoft.com/office/drawing/2014/main" val="154285110"/>
                    </a:ext>
                  </a:extLst>
                </a:gridCol>
              </a:tblGrid>
              <a:tr h="5791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MHSA Class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HS with at least 1 DE Student in 2024-25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MHSA High Schools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09646"/>
                  </a:ext>
                </a:extLst>
              </a:tr>
              <a:tr h="3353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532583"/>
                  </a:ext>
                </a:extLst>
              </a:tr>
              <a:tr h="3353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102492"/>
                  </a:ext>
                </a:extLst>
              </a:tr>
              <a:tr h="3353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41 (+2)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7123412"/>
                  </a:ext>
                </a:extLst>
              </a:tr>
              <a:tr h="3353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US Avg 90%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38121"/>
                  </a:ext>
                </a:extLst>
              </a:tr>
              <a:tr h="29508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155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172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90.1%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575622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EB233E9-23FF-EAEB-EF62-2BBDF2C95905}"/>
              </a:ext>
            </a:extLst>
          </p:cNvPr>
          <p:cNvSpPr txBox="1">
            <a:spLocks/>
          </p:cNvSpPr>
          <p:nvPr/>
        </p:nvSpPr>
        <p:spPr>
          <a:xfrm>
            <a:off x="6237962" y="6655341"/>
            <a:ext cx="2906038" cy="4053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23-24 MHSA classes applied to all years </a:t>
            </a: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5BBDEEC-175B-A24C-0E00-E6F2A0466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3999" cy="296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00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7C71875-89C5-5775-22A7-CEB3F64E3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970"/>
            <a:ext cx="9144000" cy="264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1300" y="-50800"/>
            <a:ext cx="97917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 Enrollment Count by HS Types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6DD51-52FA-34F7-9862-9F993EB8A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B3EE2F8-3ABE-B92B-E646-0EE3D8150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05090"/>
              </p:ext>
            </p:extLst>
          </p:nvPr>
        </p:nvGraphicFramePr>
        <p:xfrm>
          <a:off x="784723" y="3956572"/>
          <a:ext cx="7739654" cy="2698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889">
                  <a:extLst>
                    <a:ext uri="{9D8B030D-6E8A-4147-A177-3AD203B41FA5}">
                      <a16:colId xmlns:a16="http://schemas.microsoft.com/office/drawing/2014/main" val="3613149036"/>
                    </a:ext>
                  </a:extLst>
                </a:gridCol>
                <a:gridCol w="2570745">
                  <a:extLst>
                    <a:ext uri="{9D8B030D-6E8A-4147-A177-3AD203B41FA5}">
                      <a16:colId xmlns:a16="http://schemas.microsoft.com/office/drawing/2014/main" val="1525955074"/>
                    </a:ext>
                  </a:extLst>
                </a:gridCol>
                <a:gridCol w="2339995">
                  <a:extLst>
                    <a:ext uri="{9D8B030D-6E8A-4147-A177-3AD203B41FA5}">
                      <a16:colId xmlns:a16="http://schemas.microsoft.com/office/drawing/2014/main" val="2245119535"/>
                    </a:ext>
                  </a:extLst>
                </a:gridCol>
                <a:gridCol w="1215025">
                  <a:extLst>
                    <a:ext uri="{9D8B030D-6E8A-4147-A177-3AD203B41FA5}">
                      <a16:colId xmlns:a16="http://schemas.microsoft.com/office/drawing/2014/main" val="1389036119"/>
                    </a:ext>
                  </a:extLst>
                </a:gridCol>
              </a:tblGrid>
              <a:tr h="33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HS Type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Avg % Change per Year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 Change from 2023-24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Pass Rates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9646"/>
                  </a:ext>
                </a:extLst>
              </a:tr>
              <a:tr h="3248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12.6%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13.2%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532583"/>
                  </a:ext>
                </a:extLst>
              </a:tr>
              <a:tr h="3248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27.4%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82.9%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102492"/>
                  </a:ext>
                </a:extLst>
              </a:tr>
              <a:tr h="3248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17.6%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80.4%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123412"/>
                  </a:ext>
                </a:extLst>
              </a:tr>
              <a:tr h="3248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15.2%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17.1%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88.2%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338121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Home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73.1%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755303"/>
                  </a:ext>
                </a:extLst>
              </a:tr>
              <a:tr h="3248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Private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12.1%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-17.5%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88.4%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326598"/>
                  </a:ext>
                </a:extLst>
              </a:tr>
              <a:tr h="3248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25.6%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119.6%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028634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DD20D7D0-3D0C-7414-8153-CD4C587450F6}"/>
              </a:ext>
            </a:extLst>
          </p:cNvPr>
          <p:cNvSpPr txBox="1">
            <a:spLocks/>
          </p:cNvSpPr>
          <p:nvPr/>
        </p:nvSpPr>
        <p:spPr>
          <a:xfrm>
            <a:off x="6293632" y="6655341"/>
            <a:ext cx="2850368" cy="4053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23-24 MHSA classes applied to all years </a:t>
            </a: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0478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24601</TotalTime>
  <Words>913</Words>
  <Application>Microsoft Office PowerPoint</Application>
  <PresentationFormat>On-screen Show (4:3)</PresentationFormat>
  <Paragraphs>300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  2024-2025 Dual Enrollment Report  Office of the Commissioner of Higher Education</vt:lpstr>
      <vt:lpstr>Overview</vt:lpstr>
      <vt:lpstr>Dual Enrollment Count by Year</vt:lpstr>
      <vt:lpstr>CTE Dual Enrollment Count by Year</vt:lpstr>
      <vt:lpstr>Public Student Participation in DE</vt:lpstr>
      <vt:lpstr>2024-25 DE Participation Rates by Region</vt:lpstr>
      <vt:lpstr>2024-25 Dual Enrollment Count by District</vt:lpstr>
      <vt:lpstr>Public HS Participating in DE by MHSA Class</vt:lpstr>
      <vt:lpstr>Dual Enrollment Count by HS Types</vt:lpstr>
      <vt:lpstr>DE Modality &amp; Credit Type</vt:lpstr>
      <vt:lpstr>DE Course Modality &amp; Credit Type by Year</vt:lpstr>
      <vt:lpstr>2024-25 DE Course Modality &amp; Credit Type by HS Type</vt:lpstr>
      <vt:lpstr>2024-25 Top 10 Enrolled General &amp; CTE Courses</vt:lpstr>
      <vt:lpstr>Matriculated DE Students by Year</vt:lpstr>
      <vt:lpstr>Non-MUS Matriculation</vt:lpstr>
      <vt:lpstr>Montana Non-MUS Matriculation</vt:lpstr>
      <vt:lpstr>DE Students in the MUS: Graduation Rates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Stahl</dc:creator>
  <cp:lastModifiedBy>Stahl, Chase</cp:lastModifiedBy>
  <cp:revision>3</cp:revision>
  <dcterms:created xsi:type="dcterms:W3CDTF">2024-06-18T22:31:01Z</dcterms:created>
  <dcterms:modified xsi:type="dcterms:W3CDTF">2025-11-12T21:22:25Z</dcterms:modified>
</cp:coreProperties>
</file>