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5" r:id="rId2"/>
    <p:sldId id="256" r:id="rId3"/>
    <p:sldId id="496" r:id="rId4"/>
    <p:sldId id="494" r:id="rId5"/>
    <p:sldId id="488" r:id="rId6"/>
    <p:sldId id="489" r:id="rId7"/>
    <p:sldId id="490" r:id="rId8"/>
    <p:sldId id="487" r:id="rId9"/>
    <p:sldId id="491" r:id="rId10"/>
    <p:sldId id="4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895D-6203-49B9-B385-A2536F2DF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8584E-F066-48A0-8EA1-94C9DC186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3AD30-946B-4598-93DD-17E9C462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7996C-455D-4934-A87B-730899AD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31F3E-3618-4980-B32B-7DCB9E99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F814-1156-4C47-8B45-5B359BCA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0A98A-71BA-40D3-A9D0-147BBB175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269D7-A7B7-4461-88CD-AC0367264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0100E-DB66-470A-BE9B-A68B246AF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D2199-98BF-4BC9-8949-E0F930346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1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087BC-6A35-4390-B484-9301E5988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47AC6-87F0-40C2-B56E-D75BDCE2D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36802-81B0-4DCC-B7D8-BA377C26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ADB8F-480F-420C-8C70-37BC42B65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E2C19-CA34-4F5B-A5C0-A8A6CA89E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2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1095-F9A9-4669-A4EE-AC8C51CDD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398C5-B658-448A-B5C4-33F440EB9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16C55-08F4-46B9-B127-CBFD092B1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6E024-F82A-4FFB-B0F4-2209CA73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6340-BFB4-4E5D-BA60-18A0A6241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3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F366-7033-41AC-B53B-73F056CEE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1E53D-4D68-44C6-9BF4-20592FD6F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2DB69-8DDE-401F-8BF7-5F6F7CF58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CBA50-F469-47AC-96BD-DF8CD990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0C155-ACE1-499A-B147-A5ED6A59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2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A2BB-2EFF-4FDA-B454-BD625209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835BA-25EC-4F78-94DE-649BBCCD7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1460B-AF12-4D87-8294-6BB15A29F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686E9-2DE1-4B07-9DEE-98DC1FE3D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4FA6CF-9CF0-4192-99C3-92C3D799D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E25A2-E93B-4792-87AF-47A3574FA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7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BF60-0D2B-4309-A6F0-10E05C1E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93892-046E-4D27-8044-ECC505668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93075-A3D0-4013-BCBF-A37556ECB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DADAE-3506-45D6-87A1-775FC9AA5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83F0F-B224-4202-9E8C-325D89BFB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9DF02-ADEB-40B3-82FE-681F9554D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B6BED-F0FF-4998-B82E-E41076918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2C439-EAAE-473C-A2EF-AF615443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3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6B1F-06CB-41DC-95AE-A2EE10A1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51C1C-F472-4AEB-820F-FE831520F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82F32-F895-48B1-A9D7-60C739E1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D50A7-A641-421E-8DE0-3B6A3A166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0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EB03D-1992-428C-945E-3A0824B5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7FB2E-911D-4CCD-8A9E-D90B0AF2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EF0AB-E397-467E-B626-B192CA5C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98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37055-07D6-4B53-BC8C-A6039ADF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E31FE-4B23-485C-B4C9-256C2BC48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DDBDA-2F4E-48A9-AAD7-CE60C8E2C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EB173-5F38-4111-B65E-33FDCCE5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AC39C-19EB-4A44-87FB-8A1F39B0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25B63-E1B0-40F0-B211-40584B03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9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B2C8-E45C-4824-81F9-15EDCC34A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B5035-05AA-4E97-B6EB-6999967B3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DBAFE-75D5-40AB-8395-9B08E6792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365C9-B118-4CF9-86AA-50FFDC02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D8C3F-BF5E-492E-B17C-C817A472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43A76-D693-47DD-B451-5C3D19B55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4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0FD4F6-371F-46E6-B037-0CC251F2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DE792-3715-45EC-8116-C57F8D78F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BD215-AEFF-446C-B8A6-95ACB1547B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FA57D-8530-46B7-870E-237AFEDC9B2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ADC7F-4FE2-4E04-8C96-7C184BFBE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D75FB-5DF9-49ED-BE44-9EBEBD6B6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02E5B-BAEB-4A53-A843-5110792D3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4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057400" y="3163068"/>
            <a:ext cx="8077200" cy="3075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6F818-943F-439C-A433-E80A97BA5A14}"/>
              </a:ext>
            </a:extLst>
          </p:cNvPr>
          <p:cNvSpPr txBox="1"/>
          <p:nvPr/>
        </p:nvSpPr>
        <p:spPr>
          <a:xfrm>
            <a:off x="6608726" y="5589389"/>
            <a:ext cx="5005634" cy="87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200" dirty="0"/>
              <a:t>Nathalie Wolfram </a:t>
            </a:r>
          </a:p>
          <a:p>
            <a:pPr>
              <a:lnSpc>
                <a:spcPts val="3000"/>
              </a:lnSpc>
            </a:pPr>
            <a:r>
              <a:rPr lang="en-US" sz="3200" dirty="0"/>
              <a:t>Director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48C0FA-4E2D-4148-804A-6865CF54F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781" y="5180313"/>
            <a:ext cx="4675219" cy="1464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7B4C6E-87F2-4861-B484-7F7824B89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74" y="1766819"/>
            <a:ext cx="4551326" cy="34134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D2B95E-5B7D-4274-BE1B-D2F44A70B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726" y="1760968"/>
            <a:ext cx="4551327" cy="34134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AC630C-BFEA-48F2-9B32-99A9214C1B9C}"/>
              </a:ext>
            </a:extLst>
          </p:cNvPr>
          <p:cNvSpPr txBox="1"/>
          <p:nvPr/>
        </p:nvSpPr>
        <p:spPr>
          <a:xfrm>
            <a:off x="-1571" y="191308"/>
            <a:ext cx="11915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iGraduate</a:t>
            </a:r>
            <a:r>
              <a:rPr lang="en-US" sz="4800" dirty="0"/>
              <a:t> Project:</a:t>
            </a:r>
          </a:p>
          <a:p>
            <a:pPr algn="ctr"/>
            <a:r>
              <a:rPr lang="en-US" sz="4800" dirty="0"/>
              <a:t>The Bitterroot After-School Career Academy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385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32"/>
    </mc:Choice>
    <mc:Fallback xmlns="">
      <p:transition spd="slow" advTm="9313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C5D438-F5B2-4F89-91E9-56E77D1479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8132" y="635213"/>
            <a:ext cx="4455736" cy="1306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Lessons Learned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6AFAA-113D-4340-88ED-FB01E9B5BDDD}"/>
              </a:ext>
            </a:extLst>
          </p:cNvPr>
          <p:cNvSpPr txBox="1"/>
          <p:nvPr/>
        </p:nvSpPr>
        <p:spPr>
          <a:xfrm>
            <a:off x="1021237" y="2217747"/>
            <a:ext cx="9781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Doing a hands-on activity together builds connections between students and role models.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Despite its limitations, Zoom expands the possibilities.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Consider ways to extend impact with inexpensive, take-home activities.</a:t>
            </a:r>
          </a:p>
        </p:txBody>
      </p:sp>
    </p:spTree>
    <p:extLst>
      <p:ext uri="{BB962C8B-B14F-4D97-AF65-F5344CB8AC3E}">
        <p14:creationId xmlns:p14="http://schemas.microsoft.com/office/powerpoint/2010/main" val="137175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FCB1-8124-413E-ACCE-A60128A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002" y="318974"/>
            <a:ext cx="9165996" cy="97038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Partners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8D51E-9E8A-4AC2-A378-5C088088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16" y="1623327"/>
            <a:ext cx="3195556" cy="1802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5F74F3-E6CD-4A1E-A8D1-D858C1D65DB6}"/>
              </a:ext>
            </a:extLst>
          </p:cNvPr>
          <p:cNvSpPr txBox="1"/>
          <p:nvPr/>
        </p:nvSpPr>
        <p:spPr>
          <a:xfrm>
            <a:off x="4618786" y="1882686"/>
            <a:ext cx="6315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Office of the Commissioner of Higher Education, Office of Public Instruction, Dennis and Phyllis Washington Foundation, and Montana Department of Labor and Industry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11862-2B78-448C-B49D-BEA537752D81}"/>
              </a:ext>
            </a:extLst>
          </p:cNvPr>
          <p:cNvSpPr txBox="1"/>
          <p:nvPr/>
        </p:nvSpPr>
        <p:spPr>
          <a:xfrm>
            <a:off x="5126879" y="5970180"/>
            <a:ext cx="245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Hamilton Middle School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DCA82-E389-41C4-890C-9C756BEA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38" y="4162888"/>
            <a:ext cx="1732472" cy="1706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AA7EF0-8F37-4AEA-B5CB-4E42E4488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2847" y="4162888"/>
            <a:ext cx="1923598" cy="19235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24A656-2D75-4992-BEE5-7A617478B0B9}"/>
              </a:ext>
            </a:extLst>
          </p:cNvPr>
          <p:cNvSpPr txBox="1"/>
          <p:nvPr/>
        </p:nvSpPr>
        <p:spPr>
          <a:xfrm>
            <a:off x="7682847" y="5965218"/>
            <a:ext cx="245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Corvallis Middle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D90AAF-9022-412F-9524-D0BD57461613}"/>
              </a:ext>
            </a:extLst>
          </p:cNvPr>
          <p:cNvSpPr txBox="1"/>
          <p:nvPr/>
        </p:nvSpPr>
        <p:spPr>
          <a:xfrm>
            <a:off x="365285" y="3703749"/>
            <a:ext cx="3801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AY21-22 Project Partners: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B1EC9-6115-472A-8463-F7732F24C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531" y="4162888"/>
            <a:ext cx="1780429" cy="18532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6661C3-AFE2-4A47-9119-D662AE8F975C}"/>
              </a:ext>
            </a:extLst>
          </p:cNvPr>
          <p:cNvSpPr txBox="1"/>
          <p:nvPr/>
        </p:nvSpPr>
        <p:spPr>
          <a:xfrm>
            <a:off x="10141673" y="5965218"/>
            <a:ext cx="245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Ravalli County 4H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4F4304-B485-494C-973C-4BFFAB863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09" y="4249295"/>
            <a:ext cx="4901770" cy="15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7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FCB1-8124-413E-ACCE-A60128AE6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002" y="703758"/>
            <a:ext cx="9165996" cy="970388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Project Goals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F74F3-E6CD-4A1E-A8D1-D858C1D65DB6}"/>
              </a:ext>
            </a:extLst>
          </p:cNvPr>
          <p:cNvSpPr txBox="1"/>
          <p:nvPr/>
        </p:nvSpPr>
        <p:spPr>
          <a:xfrm>
            <a:off x="771252" y="2298245"/>
            <a:ext cx="103666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Increase eighth-grade students’ awareness of and interest in: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Locally in-demand careers in technical fields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Relevant post-secondary educational pathways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CTE and other educational opportunities available locally for high school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30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F3720B-2AB4-45C1-9E22-D9AD00984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386" y="1135581"/>
            <a:ext cx="7491374" cy="49942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EB7FA0A-3010-4EF2-965B-BF52833983E4}"/>
              </a:ext>
            </a:extLst>
          </p:cNvPr>
          <p:cNvSpPr txBox="1">
            <a:spLocks/>
          </p:cNvSpPr>
          <p:nvPr/>
        </p:nvSpPr>
        <p:spPr>
          <a:xfrm>
            <a:off x="4457192" y="241195"/>
            <a:ext cx="2485761" cy="894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+mn-lt"/>
              </a:rPr>
              <a:t>AY20-21</a:t>
            </a:r>
          </a:p>
        </p:txBody>
      </p:sp>
    </p:spTree>
    <p:extLst>
      <p:ext uri="{BB962C8B-B14F-4D97-AF65-F5344CB8AC3E}">
        <p14:creationId xmlns:p14="http://schemas.microsoft.com/office/powerpoint/2010/main" val="135245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3A5B86-A3CA-4513-A59C-B6ECB2A6F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118" y="1118051"/>
            <a:ext cx="2585493" cy="3184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704912-CA05-44C5-AB44-99DF87D7A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36" t="18086" r="20282" b="11110"/>
          <a:stretch/>
        </p:blipFill>
        <p:spPr>
          <a:xfrm>
            <a:off x="4773398" y="4430599"/>
            <a:ext cx="2585493" cy="2062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34F07D-4508-466B-A462-E7208A737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659" y="1118051"/>
            <a:ext cx="4117128" cy="537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F4437F-3562-4478-AFD3-35769938E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707" y="1121790"/>
            <a:ext cx="3536085" cy="54653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AC475E-472B-4216-BE63-615847AB39B3}"/>
              </a:ext>
            </a:extLst>
          </p:cNvPr>
          <p:cNvSpPr txBox="1">
            <a:spLocks/>
          </p:cNvSpPr>
          <p:nvPr/>
        </p:nvSpPr>
        <p:spPr>
          <a:xfrm>
            <a:off x="2773051" y="57676"/>
            <a:ext cx="9165996" cy="970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+mn-lt"/>
              </a:rPr>
              <a:t>Welding with Chocolate</a:t>
            </a:r>
          </a:p>
        </p:txBody>
      </p:sp>
    </p:spTree>
    <p:extLst>
      <p:ext uri="{BB962C8B-B14F-4D97-AF65-F5344CB8AC3E}">
        <p14:creationId xmlns:p14="http://schemas.microsoft.com/office/powerpoint/2010/main" val="1545563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EA6A0A-9982-449B-9D48-F1A236332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3167" y="1043337"/>
            <a:ext cx="3493652" cy="2329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905CB-6DB6-436B-A7D8-325662D29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8" t="27627" r="-155" b="20056"/>
          <a:stretch/>
        </p:blipFill>
        <p:spPr>
          <a:xfrm>
            <a:off x="6343168" y="3460318"/>
            <a:ext cx="3493652" cy="3285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B9FB9E-6DE7-435F-BFF4-F4AAB5B88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471" y="1159497"/>
            <a:ext cx="3533362" cy="54611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F8CBF85-0A26-41F7-AFFA-FE487729F8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275" y="-435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Engineering a Tensegrity Table</a:t>
            </a:r>
          </a:p>
        </p:txBody>
      </p:sp>
    </p:spTree>
    <p:extLst>
      <p:ext uri="{BB962C8B-B14F-4D97-AF65-F5344CB8AC3E}">
        <p14:creationId xmlns:p14="http://schemas.microsoft.com/office/powerpoint/2010/main" val="3485322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AF2C7C-6817-4C9A-839F-1B449EEE6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804" y="1355102"/>
            <a:ext cx="653108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463BD-46C4-4D2F-9584-513274C56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49" y="1136269"/>
            <a:ext cx="3393129" cy="50896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5C5D438-F5B2-4F89-91E9-56E77D1479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22275" y="-435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Build a Sensor-Activated Night Light</a:t>
            </a:r>
          </a:p>
        </p:txBody>
      </p:sp>
    </p:spTree>
    <p:extLst>
      <p:ext uri="{BB962C8B-B14F-4D97-AF65-F5344CB8AC3E}">
        <p14:creationId xmlns:p14="http://schemas.microsoft.com/office/powerpoint/2010/main" val="1765652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BAB857-F5F1-4212-BBDD-4C0D50FC5DA6}"/>
              </a:ext>
            </a:extLst>
          </p:cNvPr>
          <p:cNvGrpSpPr/>
          <p:nvPr/>
        </p:nvGrpSpPr>
        <p:grpSpPr>
          <a:xfrm>
            <a:off x="963561" y="776748"/>
            <a:ext cx="10615696" cy="5614626"/>
            <a:chOff x="867265" y="726739"/>
            <a:chExt cx="11145625" cy="57147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A10218B-3DC5-4260-AA87-43929A4B7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7265" y="726739"/>
              <a:ext cx="11145625" cy="5714795"/>
            </a:xfrm>
            <a:prstGeom prst="rect">
              <a:avLst/>
            </a:prstGeom>
          </p:spPr>
        </p:pic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EB0DC950-3E0F-488F-8D93-ED81DABACA98}"/>
                </a:ext>
              </a:extLst>
            </p:cNvPr>
            <p:cNvSpPr/>
            <p:nvPr/>
          </p:nvSpPr>
          <p:spPr>
            <a:xfrm>
              <a:off x="1809945" y="1687398"/>
              <a:ext cx="970961" cy="9144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tar: 5 Points 8">
              <a:extLst>
                <a:ext uri="{FF2B5EF4-FFF2-40B4-BE49-F238E27FC236}">
                  <a16:creationId xmlns:a16="http://schemas.microsoft.com/office/drawing/2014/main" id="{8B49D28D-D22B-4D06-81B6-F7A200BDB040}"/>
                </a:ext>
              </a:extLst>
            </p:cNvPr>
            <p:cNvSpPr/>
            <p:nvPr/>
          </p:nvSpPr>
          <p:spPr>
            <a:xfrm>
              <a:off x="6911417" y="915972"/>
              <a:ext cx="970961" cy="9144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tar: 5 Points 9">
              <a:extLst>
                <a:ext uri="{FF2B5EF4-FFF2-40B4-BE49-F238E27FC236}">
                  <a16:creationId xmlns:a16="http://schemas.microsoft.com/office/drawing/2014/main" id="{A28D9811-6F37-4ECB-A983-1A3E1B835EE7}"/>
                </a:ext>
              </a:extLst>
            </p:cNvPr>
            <p:cNvSpPr/>
            <p:nvPr/>
          </p:nvSpPr>
          <p:spPr>
            <a:xfrm>
              <a:off x="2037760" y="2763625"/>
              <a:ext cx="970961" cy="9144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Star: 5 Points 10">
              <a:extLst>
                <a:ext uri="{FF2B5EF4-FFF2-40B4-BE49-F238E27FC236}">
                  <a16:creationId xmlns:a16="http://schemas.microsoft.com/office/drawing/2014/main" id="{E8B8ECF8-0C98-474B-97C5-FF0FD58612DB}"/>
                </a:ext>
              </a:extLst>
            </p:cNvPr>
            <p:cNvSpPr/>
            <p:nvPr/>
          </p:nvSpPr>
          <p:spPr>
            <a:xfrm>
              <a:off x="4469875" y="3220825"/>
              <a:ext cx="970961" cy="9144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57621934-A63A-428F-935C-53D505CEC6B3}"/>
                </a:ext>
              </a:extLst>
            </p:cNvPr>
            <p:cNvSpPr/>
            <p:nvPr/>
          </p:nvSpPr>
          <p:spPr>
            <a:xfrm>
              <a:off x="7396897" y="3126936"/>
              <a:ext cx="970961" cy="9144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486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5C5D438-F5B2-4F89-91E9-56E77D1479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65715" y="578653"/>
            <a:ext cx="5660570" cy="12690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</a:rPr>
              <a:t>AY21-22: What’s Next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6AFAA-113D-4340-88ED-FB01E9B5BDDD}"/>
              </a:ext>
            </a:extLst>
          </p:cNvPr>
          <p:cNvSpPr txBox="1"/>
          <p:nvPr/>
        </p:nvSpPr>
        <p:spPr>
          <a:xfrm>
            <a:off x="1445443" y="2227174"/>
            <a:ext cx="9781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Fall 2021: Health Careers Club (6 weeks, in person)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Spring 2022: Trades Club (6 weeks, in person)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Hands-on activities connected to careers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Field trip to Missoula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Visits with career role models</a:t>
            </a:r>
          </a:p>
        </p:txBody>
      </p:sp>
    </p:spTree>
    <p:extLst>
      <p:ext uri="{BB962C8B-B14F-4D97-AF65-F5344CB8AC3E}">
        <p14:creationId xmlns:p14="http://schemas.microsoft.com/office/powerpoint/2010/main" val="3400192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176</Words>
  <Application>Microsoft Office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Partners</vt:lpstr>
      <vt:lpstr>Project Goals</vt:lpstr>
      <vt:lpstr>PowerPoint Presentation</vt:lpstr>
      <vt:lpstr>PowerPoint Presentation</vt:lpstr>
      <vt:lpstr>Engineering a Tensegrity Table</vt:lpstr>
      <vt:lpstr>Build a Sensor-Activated Night Light</vt:lpstr>
      <vt:lpstr>PowerPoint Presentation</vt:lpstr>
      <vt:lpstr>AY21-22: What’s Next</vt:lpstr>
      <vt:lpstr>Lessons Learned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Wolfram, Nathalie</dc:creator>
  <cp:lastModifiedBy>McLean, Angela</cp:lastModifiedBy>
  <cp:revision>26</cp:revision>
  <dcterms:created xsi:type="dcterms:W3CDTF">2021-06-16T20:38:01Z</dcterms:created>
  <dcterms:modified xsi:type="dcterms:W3CDTF">2021-10-01T16:11:18Z</dcterms:modified>
</cp:coreProperties>
</file>