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Cinzel" panose="020B0604020202020204" charset="0"/>
      <p:regular r:id="rId20"/>
      <p:bold r:id="rId21"/>
    </p:embeddedFont>
    <p:embeddedFont>
      <p:font typeface="Oswald" panose="020B0604020202020204" charset="0"/>
      <p:regular r:id="rId22"/>
      <p:bold r:id="rId23"/>
    </p:embeddedFont>
    <p:embeddedFont>
      <p:font typeface="Average" panose="020B0604020202020204" charset="0"/>
      <p:regular r:id="rId24"/>
    </p:embeddedFont>
    <p:embeddedFont>
      <p:font typeface="Comfortaa" panose="020B0604020202020204" charset="0"/>
      <p:regular r:id="rId25"/>
      <p:bold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p:scale>
          <a:sx n="142" d="100"/>
          <a:sy n="142" d="100"/>
        </p:scale>
        <p:origin x="-756" y="14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93621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f23bb0ee85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f23bb0ee85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ebb93ffbc9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ebb93ffbc9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efde744d25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efde744d2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efde744d25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efde744d2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fde744d25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fde744d2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ebb93ffbc9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ebb93ffbc9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efde744d25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efde744d2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ebb93ffbc9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ebb93ffbc9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ebb93ffbc9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ebb93ffbc9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f23bb0ee85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f23bb0ee85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ebb93ffbc9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ebb93ffbc9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ebb93ffbc9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ebb93ffbc9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f23bb0ee85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f23bb0ee85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f23bb0ee85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f23bb0ee85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f50459aee8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f50459aee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f50459aee8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f50459aee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 Id="rId9" Type="http://schemas.openxmlformats.org/officeDocument/2006/relationships/image" Target="../media/image36.jp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hyperlink" Target="https://docs.google.com/document/d/11hCCxXxn2y1qLRQ4IMD2qY0eiOwukZxaykxSOExvB60/edit" TargetMode="External"/><Relationship Id="rId13" Type="http://schemas.openxmlformats.org/officeDocument/2006/relationships/image" Target="../media/image38.jpg"/><Relationship Id="rId3" Type="http://schemas.openxmlformats.org/officeDocument/2006/relationships/hyperlink" Target="https://docs.google.com/document/d/1-jNN-DXT_iTRz_Ar0PBDjIAUYjrcZZ9e7ji5Ar5K9_8/edit" TargetMode="External"/><Relationship Id="rId7" Type="http://schemas.openxmlformats.org/officeDocument/2006/relationships/hyperlink" Target="https://docs.google.com/document/d/1nYB0uOm2itRp60dP0zenrLHZS4__UKfo_ochrRgusmM/edit" TargetMode="External"/><Relationship Id="rId12" Type="http://schemas.openxmlformats.org/officeDocument/2006/relationships/hyperlink" Target="https://docs.google.com/spreadsheets/d/1VoM4tvqUbWyEJNWNNx50excJ8i7RRQYa/edit#gid=1531166311"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s://docs.google.com/document/d/1vYyCqHH5zte_Qr-rG8TLn-Jkps7OvNPPFSWhDtIXyb0/edit" TargetMode="External"/><Relationship Id="rId11" Type="http://schemas.openxmlformats.org/officeDocument/2006/relationships/hyperlink" Target="https://docs.google.com/spreadsheets/d/1fnI-nUYOzREIuTZ-yaQhP67F16c7wF3lDpp4LHwj2m0/edit#gid=0" TargetMode="External"/><Relationship Id="rId5" Type="http://schemas.openxmlformats.org/officeDocument/2006/relationships/hyperlink" Target="https://docs.google.com/document/d/13eZNHY62fCbiAgJ-iWRKDVU4YgeIAS7evjYrcJpAhGE/edit" TargetMode="External"/><Relationship Id="rId10" Type="http://schemas.openxmlformats.org/officeDocument/2006/relationships/hyperlink" Target="https://docs.google.com/document/d/16JtqI7lsNtEvkw2ghubu2VotS8YoC9tHevjYBRPmZWY/edit" TargetMode="External"/><Relationship Id="rId4" Type="http://schemas.openxmlformats.org/officeDocument/2006/relationships/hyperlink" Target="https://docs.google.com/document/d/1g_LcTd4lDOuRMUp4ODDLi8XwFb9D90wzHuzhB33FeME/edit" TargetMode="External"/><Relationship Id="rId9" Type="http://schemas.openxmlformats.org/officeDocument/2006/relationships/hyperlink" Target="https://docs.google.com/document/d/11kDuw-yXSQeLi0_bIovtlNEh1CgWLSi0m1d5HYOr0Xc/edit"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5.jp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6.jpg"/><Relationship Id="rId7" Type="http://schemas.openxmlformats.org/officeDocument/2006/relationships/image" Target="../media/image49.jp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8.jpg"/><Relationship Id="rId5" Type="http://schemas.openxmlformats.org/officeDocument/2006/relationships/image" Target="../media/image37.jpg"/><Relationship Id="rId4" Type="http://schemas.openxmlformats.org/officeDocument/2006/relationships/image" Target="../media/image47.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drive.google.com/file/d/1R9VW_zEPxPJ0vSX9kCCD4sVCCAV87Pl6/view?usp=sharing"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jpg"/></Relationships>
</file>

<file path=ppt/slides/_rels/slide9.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jpg"/><Relationship Id="rId10" Type="http://schemas.openxmlformats.org/officeDocument/2006/relationships/image" Target="../media/image28.jpg"/><Relationship Id="rId4" Type="http://schemas.openxmlformats.org/officeDocument/2006/relationships/image" Target="../media/image22.jpg"/><Relationship Id="rId9"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932800" y="373100"/>
            <a:ext cx="3028200" cy="166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200" b="1">
                <a:latin typeface="Cinzel"/>
                <a:ea typeface="Cinzel"/>
                <a:cs typeface="Cinzel"/>
                <a:sym typeface="Cinzel"/>
              </a:rPr>
              <a:t>Ronan High School</a:t>
            </a:r>
            <a:endParaRPr sz="3200" b="1">
              <a:latin typeface="Cinzel"/>
              <a:ea typeface="Cinzel"/>
              <a:cs typeface="Cinzel"/>
              <a:sym typeface="Cinzel"/>
            </a:endParaRPr>
          </a:p>
          <a:p>
            <a:pPr marL="0" lvl="0" indent="0" algn="ctr" rtl="0">
              <a:spcBef>
                <a:spcPts val="0"/>
              </a:spcBef>
              <a:spcAft>
                <a:spcPts val="0"/>
              </a:spcAft>
              <a:buSzPts val="990"/>
              <a:buNone/>
            </a:pPr>
            <a:r>
              <a:rPr lang="en" sz="3200" b="1">
                <a:latin typeface="Cinzel"/>
                <a:ea typeface="Cinzel"/>
                <a:cs typeface="Cinzel"/>
                <a:sym typeface="Cinzel"/>
              </a:rPr>
              <a:t>iGraduate</a:t>
            </a:r>
            <a:endParaRPr sz="3200" b="1">
              <a:latin typeface="Cinzel"/>
              <a:ea typeface="Cinzel"/>
              <a:cs typeface="Cinzel"/>
              <a:sym typeface="Cinzel"/>
            </a:endParaRPr>
          </a:p>
        </p:txBody>
      </p:sp>
      <p:pic>
        <p:nvPicPr>
          <p:cNvPr id="60" name="Google Shape;60;p13"/>
          <p:cNvPicPr preferRelativeResize="0"/>
          <p:nvPr/>
        </p:nvPicPr>
        <p:blipFill>
          <a:blip r:embed="rId3">
            <a:alphaModFix/>
          </a:blip>
          <a:stretch>
            <a:fillRect/>
          </a:stretch>
        </p:blipFill>
        <p:spPr>
          <a:xfrm>
            <a:off x="4815949" y="1145574"/>
            <a:ext cx="4127652" cy="2646299"/>
          </a:xfrm>
          <a:prstGeom prst="rect">
            <a:avLst/>
          </a:prstGeom>
          <a:noFill/>
          <a:ln>
            <a:noFill/>
          </a:ln>
        </p:spPr>
      </p:pic>
      <p:sp>
        <p:nvSpPr>
          <p:cNvPr id="61" name="Google Shape;61;p13"/>
          <p:cNvSpPr txBox="1"/>
          <p:nvPr/>
        </p:nvSpPr>
        <p:spPr>
          <a:xfrm>
            <a:off x="857900" y="3970575"/>
            <a:ext cx="4217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9900"/>
                </a:solidFill>
                <a:latin typeface="Comfortaa"/>
                <a:ea typeface="Comfortaa"/>
                <a:cs typeface="Comfortaa"/>
                <a:sym typeface="Comfortaa"/>
              </a:rPr>
              <a:t>Jessica Johnson	RHS Vice Principal</a:t>
            </a:r>
            <a:endParaRPr>
              <a:solidFill>
                <a:srgbClr val="FF9900"/>
              </a:solidFill>
              <a:latin typeface="Comfortaa"/>
              <a:ea typeface="Comfortaa"/>
              <a:cs typeface="Comfortaa"/>
              <a:sym typeface="Comfortaa"/>
            </a:endParaRPr>
          </a:p>
          <a:p>
            <a:pPr marL="0" lvl="0" indent="0" algn="l" rtl="0">
              <a:spcBef>
                <a:spcPts val="0"/>
              </a:spcBef>
              <a:spcAft>
                <a:spcPts val="0"/>
              </a:spcAft>
              <a:buNone/>
            </a:pPr>
            <a:r>
              <a:rPr lang="en">
                <a:solidFill>
                  <a:srgbClr val="FF9900"/>
                </a:solidFill>
                <a:latin typeface="Comfortaa"/>
                <a:ea typeface="Comfortaa"/>
                <a:cs typeface="Comfortaa"/>
                <a:sym typeface="Comfortaa"/>
              </a:rPr>
              <a:t>Heather Gray		Business Ed Teacher</a:t>
            </a:r>
            <a:endParaRPr>
              <a:solidFill>
                <a:srgbClr val="FF9900"/>
              </a:solidFill>
              <a:latin typeface="Comfortaa"/>
              <a:ea typeface="Comfortaa"/>
              <a:cs typeface="Comfortaa"/>
              <a:sym typeface="Comfortaa"/>
            </a:endParaRPr>
          </a:p>
          <a:p>
            <a:pPr marL="0" lvl="0" indent="0" algn="l" rtl="0">
              <a:spcBef>
                <a:spcPts val="0"/>
              </a:spcBef>
              <a:spcAft>
                <a:spcPts val="0"/>
              </a:spcAft>
              <a:buNone/>
            </a:pPr>
            <a:r>
              <a:rPr lang="en">
                <a:solidFill>
                  <a:srgbClr val="FF9900"/>
                </a:solidFill>
                <a:latin typeface="Comfortaa"/>
                <a:ea typeface="Comfortaa"/>
                <a:cs typeface="Comfortaa"/>
                <a:sym typeface="Comfortaa"/>
              </a:rPr>
              <a:t>Julian Strait		RHS Senior/Intern</a:t>
            </a:r>
            <a:endParaRPr>
              <a:solidFill>
                <a:srgbClr val="FF9900"/>
              </a:solidFill>
              <a:latin typeface="Comfortaa"/>
              <a:ea typeface="Comfortaa"/>
              <a:cs typeface="Comfortaa"/>
              <a:sym typeface="Comforta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2"/>
          <p:cNvPicPr preferRelativeResize="0"/>
          <p:nvPr/>
        </p:nvPicPr>
        <p:blipFill rotWithShape="1">
          <a:blip r:embed="rId3">
            <a:alphaModFix/>
          </a:blip>
          <a:srcRect l="15215" r="10451"/>
          <a:stretch/>
        </p:blipFill>
        <p:spPr>
          <a:xfrm>
            <a:off x="4838600" y="2276676"/>
            <a:ext cx="1888688" cy="1693850"/>
          </a:xfrm>
          <a:prstGeom prst="rect">
            <a:avLst/>
          </a:prstGeom>
          <a:noFill/>
          <a:ln w="19050" cap="flat" cmpd="sng">
            <a:solidFill>
              <a:schemeClr val="dk2"/>
            </a:solidFill>
            <a:prstDash val="solid"/>
            <a:round/>
            <a:headEnd type="none" w="sm" len="sm"/>
            <a:tailEnd type="none" w="sm" len="sm"/>
          </a:ln>
        </p:spPr>
      </p:pic>
      <p:pic>
        <p:nvPicPr>
          <p:cNvPr id="146" name="Google Shape;146;p22"/>
          <p:cNvPicPr preferRelativeResize="0"/>
          <p:nvPr/>
        </p:nvPicPr>
        <p:blipFill rotWithShape="1">
          <a:blip r:embed="rId4">
            <a:alphaModFix/>
          </a:blip>
          <a:srcRect l="10307" r="8530"/>
          <a:stretch/>
        </p:blipFill>
        <p:spPr>
          <a:xfrm>
            <a:off x="3410900" y="152400"/>
            <a:ext cx="1982527" cy="1848503"/>
          </a:xfrm>
          <a:prstGeom prst="rect">
            <a:avLst/>
          </a:prstGeom>
          <a:noFill/>
          <a:ln w="19050" cap="flat" cmpd="sng">
            <a:solidFill>
              <a:schemeClr val="dk2"/>
            </a:solidFill>
            <a:prstDash val="solid"/>
            <a:round/>
            <a:headEnd type="none" w="sm" len="sm"/>
            <a:tailEnd type="none" w="sm" len="sm"/>
          </a:ln>
        </p:spPr>
      </p:pic>
      <p:pic>
        <p:nvPicPr>
          <p:cNvPr id="147" name="Google Shape;147;p22"/>
          <p:cNvPicPr preferRelativeResize="0"/>
          <p:nvPr/>
        </p:nvPicPr>
        <p:blipFill rotWithShape="1">
          <a:blip r:embed="rId5">
            <a:alphaModFix/>
          </a:blip>
          <a:srcRect l="5853" r="14509"/>
          <a:stretch/>
        </p:blipFill>
        <p:spPr>
          <a:xfrm>
            <a:off x="1056919" y="152400"/>
            <a:ext cx="2208183" cy="1848500"/>
          </a:xfrm>
          <a:prstGeom prst="rect">
            <a:avLst/>
          </a:prstGeom>
          <a:noFill/>
          <a:ln w="19050" cap="flat" cmpd="sng">
            <a:solidFill>
              <a:schemeClr val="dk2"/>
            </a:solidFill>
            <a:prstDash val="solid"/>
            <a:round/>
            <a:headEnd type="none" w="sm" len="sm"/>
            <a:tailEnd type="none" w="sm" len="sm"/>
          </a:ln>
        </p:spPr>
      </p:pic>
      <p:pic>
        <p:nvPicPr>
          <p:cNvPr id="148" name="Google Shape;148;p22"/>
          <p:cNvPicPr preferRelativeResize="0"/>
          <p:nvPr/>
        </p:nvPicPr>
        <p:blipFill rotWithShape="1">
          <a:blip r:embed="rId6">
            <a:alphaModFix/>
          </a:blip>
          <a:srcRect l="18845" r="3121"/>
          <a:stretch/>
        </p:blipFill>
        <p:spPr>
          <a:xfrm>
            <a:off x="2470612" y="2276675"/>
            <a:ext cx="1982527" cy="1693850"/>
          </a:xfrm>
          <a:prstGeom prst="rect">
            <a:avLst/>
          </a:prstGeom>
          <a:noFill/>
          <a:ln w="19050" cap="flat" cmpd="sng">
            <a:solidFill>
              <a:schemeClr val="dk2"/>
            </a:solidFill>
            <a:prstDash val="solid"/>
            <a:round/>
            <a:headEnd type="none" w="sm" len="sm"/>
            <a:tailEnd type="none" w="sm" len="sm"/>
          </a:ln>
        </p:spPr>
      </p:pic>
      <p:pic>
        <p:nvPicPr>
          <p:cNvPr id="149" name="Google Shape;149;p22"/>
          <p:cNvPicPr preferRelativeResize="0"/>
          <p:nvPr/>
        </p:nvPicPr>
        <p:blipFill rotWithShape="1">
          <a:blip r:embed="rId7">
            <a:alphaModFix/>
          </a:blip>
          <a:srcRect r="11063"/>
          <a:stretch/>
        </p:blipFill>
        <p:spPr>
          <a:xfrm>
            <a:off x="7133950" y="2276675"/>
            <a:ext cx="1545075" cy="2316450"/>
          </a:xfrm>
          <a:prstGeom prst="rect">
            <a:avLst/>
          </a:prstGeom>
          <a:noFill/>
          <a:ln w="19050" cap="flat" cmpd="sng">
            <a:solidFill>
              <a:schemeClr val="dk2"/>
            </a:solidFill>
            <a:prstDash val="solid"/>
            <a:round/>
            <a:headEnd type="none" w="sm" len="sm"/>
            <a:tailEnd type="none" w="sm" len="sm"/>
          </a:ln>
        </p:spPr>
      </p:pic>
      <p:pic>
        <p:nvPicPr>
          <p:cNvPr id="150" name="Google Shape;150;p22"/>
          <p:cNvPicPr preferRelativeResize="0"/>
          <p:nvPr/>
        </p:nvPicPr>
        <p:blipFill>
          <a:blip r:embed="rId8">
            <a:alphaModFix/>
          </a:blip>
          <a:stretch>
            <a:fillRect/>
          </a:stretch>
        </p:blipFill>
        <p:spPr>
          <a:xfrm>
            <a:off x="715747" y="2276675"/>
            <a:ext cx="1293202" cy="1724265"/>
          </a:xfrm>
          <a:prstGeom prst="rect">
            <a:avLst/>
          </a:prstGeom>
          <a:noFill/>
          <a:ln w="19050" cap="flat" cmpd="sng">
            <a:solidFill>
              <a:schemeClr val="dk2"/>
            </a:solidFill>
            <a:prstDash val="solid"/>
            <a:round/>
            <a:headEnd type="none" w="sm" len="sm"/>
            <a:tailEnd type="none" w="sm" len="sm"/>
          </a:ln>
        </p:spPr>
      </p:pic>
      <p:pic>
        <p:nvPicPr>
          <p:cNvPr id="151" name="Google Shape;151;p22"/>
          <p:cNvPicPr preferRelativeResize="0"/>
          <p:nvPr/>
        </p:nvPicPr>
        <p:blipFill rotWithShape="1">
          <a:blip r:embed="rId9">
            <a:alphaModFix/>
          </a:blip>
          <a:srcRect l="5813" r="15197"/>
          <a:stretch/>
        </p:blipFill>
        <p:spPr>
          <a:xfrm>
            <a:off x="5539225" y="152400"/>
            <a:ext cx="2190281" cy="1848500"/>
          </a:xfrm>
          <a:prstGeom prst="rect">
            <a:avLst/>
          </a:prstGeom>
          <a:noFill/>
          <a:ln w="19050" cap="flat" cmpd="sng">
            <a:solidFill>
              <a:schemeClr val="dk2"/>
            </a:solidFill>
            <a:prstDash val="solid"/>
            <a:round/>
            <a:headEnd type="none" w="sm" len="sm"/>
            <a:tailEnd type="none" w="sm" len="sm"/>
          </a:ln>
        </p:spPr>
      </p:pic>
      <p:sp>
        <p:nvSpPr>
          <p:cNvPr id="152" name="Google Shape;152;p22"/>
          <p:cNvSpPr/>
          <p:nvPr/>
        </p:nvSpPr>
        <p:spPr>
          <a:xfrm>
            <a:off x="470175" y="4246300"/>
            <a:ext cx="6203053" cy="853500"/>
          </a:xfrm>
          <a:prstGeom prst="rect">
            <a:avLst/>
          </a:prstGeom>
        </p:spPr>
        <p:txBody>
          <a:bodyPr>
            <a:prstTxWarp prst="textPlain">
              <a:avLst/>
            </a:prstTxWarp>
          </a:bodyPr>
          <a:lstStyle/>
          <a:p>
            <a:pPr lvl="0" algn="ctr"/>
            <a:r>
              <a:rPr b="0" i="0">
                <a:ln w="9525" cap="flat" cmpd="sng">
                  <a:solidFill>
                    <a:srgbClr val="FFFF00"/>
                  </a:solidFill>
                  <a:prstDash val="solid"/>
                  <a:round/>
                  <a:headEnd type="none" w="sm" len="sm"/>
                  <a:tailEnd type="none" w="sm" len="sm"/>
                </a:ln>
                <a:solidFill>
                  <a:srgbClr val="FF9900"/>
                </a:solidFill>
                <a:latin typeface="Arial"/>
              </a:rPr>
              <a:t>College Signing Day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3"/>
          <p:cNvSpPr txBox="1">
            <a:spLocks noGrp="1"/>
          </p:cNvSpPr>
          <p:nvPr>
            <p:ph type="title"/>
          </p:nvPr>
        </p:nvSpPr>
        <p:spPr>
          <a:xfrm>
            <a:off x="768575" y="199475"/>
            <a:ext cx="7098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b="1">
                <a:latin typeface="Cinzel"/>
                <a:ea typeface="Cinzel"/>
                <a:cs typeface="Cinzel"/>
                <a:sym typeface="Cinzel"/>
              </a:rPr>
              <a:t>Career Exploration Internships</a:t>
            </a:r>
            <a:endParaRPr b="1">
              <a:latin typeface="Cinzel"/>
              <a:ea typeface="Cinzel"/>
              <a:cs typeface="Cinzel"/>
              <a:sym typeface="Cinzel"/>
            </a:endParaRPr>
          </a:p>
        </p:txBody>
      </p:sp>
      <p:pic>
        <p:nvPicPr>
          <p:cNvPr id="158" name="Google Shape;158;p23"/>
          <p:cNvPicPr preferRelativeResize="0"/>
          <p:nvPr/>
        </p:nvPicPr>
        <p:blipFill rotWithShape="1">
          <a:blip r:embed="rId3">
            <a:alphaModFix/>
          </a:blip>
          <a:srcRect l="5589" t="4561"/>
          <a:stretch/>
        </p:blipFill>
        <p:spPr>
          <a:xfrm>
            <a:off x="4920900" y="1901900"/>
            <a:ext cx="3945475" cy="2991226"/>
          </a:xfrm>
          <a:prstGeom prst="rect">
            <a:avLst/>
          </a:prstGeom>
          <a:noFill/>
          <a:ln w="28575" cap="flat" cmpd="sng">
            <a:solidFill>
              <a:schemeClr val="dk2"/>
            </a:solidFill>
            <a:prstDash val="solid"/>
            <a:round/>
            <a:headEnd type="none" w="sm" len="sm"/>
            <a:tailEnd type="none" w="sm" len="sm"/>
          </a:ln>
        </p:spPr>
      </p:pic>
      <p:sp>
        <p:nvSpPr>
          <p:cNvPr id="159" name="Google Shape;159;p23"/>
          <p:cNvSpPr txBox="1"/>
          <p:nvPr/>
        </p:nvSpPr>
        <p:spPr>
          <a:xfrm>
            <a:off x="371175" y="1217225"/>
            <a:ext cx="4572600" cy="332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latin typeface="Comfortaa"/>
                <a:ea typeface="Comfortaa"/>
                <a:cs typeface="Comfortaa"/>
                <a:sym typeface="Comfortaa"/>
              </a:rPr>
              <a:t>Internships provide students with hands-on experiences that enhance their learning and assist them in developing professional skills. </a:t>
            </a:r>
            <a:endParaRPr sz="1800">
              <a:solidFill>
                <a:schemeClr val="dk1"/>
              </a:solidFill>
              <a:latin typeface="Comfortaa"/>
              <a:ea typeface="Comfortaa"/>
              <a:cs typeface="Comfortaa"/>
              <a:sym typeface="Comfortaa"/>
            </a:endParaRPr>
          </a:p>
          <a:p>
            <a:pPr marL="0" lvl="0" indent="0" algn="l" rtl="0">
              <a:lnSpc>
                <a:spcPct val="115000"/>
              </a:lnSpc>
              <a:spcBef>
                <a:spcPts val="0"/>
              </a:spcBef>
              <a:spcAft>
                <a:spcPts val="0"/>
              </a:spcAft>
              <a:buNone/>
            </a:pPr>
            <a:endParaRPr sz="1800">
              <a:solidFill>
                <a:schemeClr val="dk1"/>
              </a:solidFill>
              <a:latin typeface="Comfortaa"/>
              <a:ea typeface="Comfortaa"/>
              <a:cs typeface="Comfortaa"/>
              <a:sym typeface="Comfortaa"/>
            </a:endParaRPr>
          </a:p>
          <a:p>
            <a:pPr marL="0" lvl="0" indent="0" algn="l" rtl="0">
              <a:lnSpc>
                <a:spcPct val="115000"/>
              </a:lnSpc>
              <a:spcBef>
                <a:spcPts val="0"/>
              </a:spcBef>
              <a:spcAft>
                <a:spcPts val="0"/>
              </a:spcAft>
              <a:buNone/>
            </a:pPr>
            <a:r>
              <a:rPr lang="en" sz="1800">
                <a:solidFill>
                  <a:schemeClr val="dk1"/>
                </a:solidFill>
                <a:latin typeface="Comfortaa"/>
                <a:ea typeface="Comfortaa"/>
                <a:cs typeface="Comfortaa"/>
                <a:sym typeface="Comfortaa"/>
              </a:rPr>
              <a:t>By connecting the classroom to occupations, internships also help students explore their skills and abilities in the context of career options.</a:t>
            </a:r>
            <a:endParaRPr sz="1800">
              <a:latin typeface="Comfortaa"/>
              <a:ea typeface="Comfortaa"/>
              <a:cs typeface="Comfortaa"/>
              <a:sym typeface="Comforta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Cinzel"/>
                <a:ea typeface="Cinzel"/>
                <a:cs typeface="Cinzel"/>
                <a:sym typeface="Cinzel"/>
              </a:rPr>
              <a:t>Internship Paperwork and Expectations</a:t>
            </a:r>
            <a:endParaRPr b="1">
              <a:latin typeface="Cinzel"/>
              <a:ea typeface="Cinzel"/>
              <a:cs typeface="Cinzel"/>
              <a:sym typeface="Cinzel"/>
            </a:endParaRPr>
          </a:p>
        </p:txBody>
      </p:sp>
      <p:sp>
        <p:nvSpPr>
          <p:cNvPr id="165" name="Google Shape;165;p2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Font typeface="Comfortaa"/>
              <a:buChar char="●"/>
            </a:pPr>
            <a:r>
              <a:rPr lang="en" u="sng">
                <a:solidFill>
                  <a:schemeClr val="hlink"/>
                </a:solidFill>
                <a:latin typeface="Comfortaa"/>
                <a:ea typeface="Comfortaa"/>
                <a:cs typeface="Comfortaa"/>
                <a:sym typeface="Comfortaa"/>
                <a:hlinkClick r:id="rId3"/>
              </a:rPr>
              <a:t>Vocational Internship Overview</a:t>
            </a:r>
            <a:endParaRPr>
              <a:latin typeface="Comfortaa"/>
              <a:ea typeface="Comfortaa"/>
              <a:cs typeface="Comfortaa"/>
              <a:sym typeface="Comfortaa"/>
            </a:endParaRPr>
          </a:p>
          <a:p>
            <a:pPr marL="457200" lvl="0" indent="-317500" algn="l" rtl="0">
              <a:spcBef>
                <a:spcPts val="0"/>
              </a:spcBef>
              <a:spcAft>
                <a:spcPts val="0"/>
              </a:spcAft>
              <a:buSzPts val="1400"/>
              <a:buFont typeface="Comfortaa"/>
              <a:buChar char="●"/>
            </a:pPr>
            <a:r>
              <a:rPr lang="en" u="sng">
                <a:solidFill>
                  <a:schemeClr val="hlink"/>
                </a:solidFill>
                <a:latin typeface="Comfortaa"/>
                <a:ea typeface="Comfortaa"/>
                <a:cs typeface="Comfortaa"/>
                <a:sym typeface="Comfortaa"/>
                <a:hlinkClick r:id="rId4"/>
              </a:rPr>
              <a:t>Student Paperwork</a:t>
            </a:r>
            <a:endParaRPr>
              <a:latin typeface="Comfortaa"/>
              <a:ea typeface="Comfortaa"/>
              <a:cs typeface="Comfortaa"/>
              <a:sym typeface="Comfortaa"/>
            </a:endParaRPr>
          </a:p>
          <a:p>
            <a:pPr marL="457200" lvl="0" indent="-317500" algn="l" rtl="0">
              <a:spcBef>
                <a:spcPts val="0"/>
              </a:spcBef>
              <a:spcAft>
                <a:spcPts val="0"/>
              </a:spcAft>
              <a:buSzPts val="1400"/>
              <a:buFont typeface="Comfortaa"/>
              <a:buChar char="●"/>
            </a:pPr>
            <a:r>
              <a:rPr lang="en" u="sng">
                <a:solidFill>
                  <a:schemeClr val="hlink"/>
                </a:solidFill>
                <a:latin typeface="Comfortaa"/>
                <a:ea typeface="Comfortaa"/>
                <a:cs typeface="Comfortaa"/>
                <a:sym typeface="Comfortaa"/>
                <a:hlinkClick r:id="rId5"/>
              </a:rPr>
              <a:t>Worksite Paperwork</a:t>
            </a:r>
            <a:endParaRPr>
              <a:latin typeface="Comfortaa"/>
              <a:ea typeface="Comfortaa"/>
              <a:cs typeface="Comfortaa"/>
              <a:sym typeface="Comfortaa"/>
            </a:endParaRPr>
          </a:p>
          <a:p>
            <a:pPr marL="457200" lvl="0" indent="-317500" algn="l" rtl="0">
              <a:spcBef>
                <a:spcPts val="0"/>
              </a:spcBef>
              <a:spcAft>
                <a:spcPts val="0"/>
              </a:spcAft>
              <a:buSzPts val="1400"/>
              <a:buFont typeface="Comfortaa"/>
              <a:buChar char="●"/>
            </a:pPr>
            <a:r>
              <a:rPr lang="en">
                <a:latin typeface="Comfortaa"/>
                <a:ea typeface="Comfortaa"/>
                <a:cs typeface="Comfortaa"/>
                <a:sym typeface="Comfortaa"/>
              </a:rPr>
              <a:t>Evaluations</a:t>
            </a:r>
            <a:endParaRPr>
              <a:latin typeface="Comfortaa"/>
              <a:ea typeface="Comfortaa"/>
              <a:cs typeface="Comfortaa"/>
              <a:sym typeface="Comfortaa"/>
            </a:endParaRPr>
          </a:p>
          <a:p>
            <a:pPr marL="914400" lvl="1" indent="-304800" algn="l" rtl="0">
              <a:spcBef>
                <a:spcPts val="0"/>
              </a:spcBef>
              <a:spcAft>
                <a:spcPts val="0"/>
              </a:spcAft>
              <a:buSzPts val="1200"/>
              <a:buFont typeface="Comfortaa"/>
              <a:buChar char="○"/>
            </a:pPr>
            <a:r>
              <a:rPr lang="en" u="sng">
                <a:solidFill>
                  <a:schemeClr val="hlink"/>
                </a:solidFill>
                <a:latin typeface="Comfortaa"/>
                <a:ea typeface="Comfortaa"/>
                <a:cs typeface="Comfortaa"/>
                <a:sym typeface="Comfortaa"/>
                <a:hlinkClick r:id="rId6"/>
              </a:rPr>
              <a:t>Midterm</a:t>
            </a:r>
            <a:endParaRPr>
              <a:latin typeface="Comfortaa"/>
              <a:ea typeface="Comfortaa"/>
              <a:cs typeface="Comfortaa"/>
              <a:sym typeface="Comfortaa"/>
            </a:endParaRPr>
          </a:p>
          <a:p>
            <a:pPr marL="914400" lvl="1" indent="-304800" algn="l" rtl="0">
              <a:spcBef>
                <a:spcPts val="0"/>
              </a:spcBef>
              <a:spcAft>
                <a:spcPts val="0"/>
              </a:spcAft>
              <a:buSzPts val="1200"/>
              <a:buFont typeface="Comfortaa"/>
              <a:buChar char="○"/>
            </a:pPr>
            <a:r>
              <a:rPr lang="en" u="sng">
                <a:solidFill>
                  <a:schemeClr val="hlink"/>
                </a:solidFill>
                <a:latin typeface="Comfortaa"/>
                <a:ea typeface="Comfortaa"/>
                <a:cs typeface="Comfortaa"/>
                <a:sym typeface="Comfortaa"/>
                <a:hlinkClick r:id="rId7"/>
              </a:rPr>
              <a:t>Quarter</a:t>
            </a:r>
            <a:endParaRPr>
              <a:latin typeface="Comfortaa"/>
              <a:ea typeface="Comfortaa"/>
              <a:cs typeface="Comfortaa"/>
              <a:sym typeface="Comfortaa"/>
            </a:endParaRPr>
          </a:p>
          <a:p>
            <a:pPr marL="914400" lvl="1" indent="-304800" algn="l" rtl="0">
              <a:spcBef>
                <a:spcPts val="0"/>
              </a:spcBef>
              <a:spcAft>
                <a:spcPts val="0"/>
              </a:spcAft>
              <a:buSzPts val="1200"/>
              <a:buFont typeface="Comfortaa"/>
              <a:buChar char="○"/>
            </a:pPr>
            <a:r>
              <a:rPr lang="en" u="sng">
                <a:solidFill>
                  <a:schemeClr val="hlink"/>
                </a:solidFill>
                <a:latin typeface="Comfortaa"/>
                <a:ea typeface="Comfortaa"/>
                <a:cs typeface="Comfortaa"/>
                <a:sym typeface="Comfortaa"/>
                <a:hlinkClick r:id="rId8"/>
              </a:rPr>
              <a:t>Semester/Final</a:t>
            </a:r>
            <a:endParaRPr>
              <a:latin typeface="Comfortaa"/>
              <a:ea typeface="Comfortaa"/>
              <a:cs typeface="Comfortaa"/>
              <a:sym typeface="Comfortaa"/>
            </a:endParaRPr>
          </a:p>
          <a:p>
            <a:pPr marL="914400" lvl="1" indent="-304800" algn="l" rtl="0">
              <a:spcBef>
                <a:spcPts val="0"/>
              </a:spcBef>
              <a:spcAft>
                <a:spcPts val="0"/>
              </a:spcAft>
              <a:buSzPts val="1200"/>
              <a:buFont typeface="Comfortaa"/>
              <a:buChar char="○"/>
            </a:pPr>
            <a:r>
              <a:rPr lang="en" u="sng">
                <a:solidFill>
                  <a:schemeClr val="hlink"/>
                </a:solidFill>
                <a:latin typeface="Comfortaa"/>
                <a:ea typeface="Comfortaa"/>
                <a:cs typeface="Comfortaa"/>
                <a:sym typeface="Comfortaa"/>
                <a:hlinkClick r:id="rId9"/>
              </a:rPr>
              <a:t>K. William Harvey Elementary </a:t>
            </a:r>
            <a:endParaRPr>
              <a:latin typeface="Comfortaa"/>
              <a:ea typeface="Comfortaa"/>
              <a:cs typeface="Comfortaa"/>
              <a:sym typeface="Comfortaa"/>
            </a:endParaRPr>
          </a:p>
          <a:p>
            <a:pPr marL="914400" lvl="1" indent="-304800" algn="l" rtl="0">
              <a:spcBef>
                <a:spcPts val="0"/>
              </a:spcBef>
              <a:spcAft>
                <a:spcPts val="0"/>
              </a:spcAft>
              <a:buSzPts val="1200"/>
              <a:buFont typeface="Comfortaa"/>
              <a:buChar char="○"/>
            </a:pPr>
            <a:r>
              <a:rPr lang="en" u="sng">
                <a:solidFill>
                  <a:schemeClr val="hlink"/>
                </a:solidFill>
                <a:latin typeface="Comfortaa"/>
                <a:ea typeface="Comfortaa"/>
                <a:cs typeface="Comfortaa"/>
                <a:sym typeface="Comfortaa"/>
                <a:hlinkClick r:id="rId10"/>
              </a:rPr>
              <a:t>St. Luke Rotation</a:t>
            </a:r>
            <a:endParaRPr>
              <a:latin typeface="Comfortaa"/>
              <a:ea typeface="Comfortaa"/>
              <a:cs typeface="Comfortaa"/>
              <a:sym typeface="Comfortaa"/>
            </a:endParaRPr>
          </a:p>
          <a:p>
            <a:pPr marL="457200" lvl="0" indent="-317500" algn="l" rtl="0">
              <a:spcBef>
                <a:spcPts val="0"/>
              </a:spcBef>
              <a:spcAft>
                <a:spcPts val="0"/>
              </a:spcAft>
              <a:buSzPts val="1400"/>
              <a:buFont typeface="Comfortaa"/>
              <a:buChar char="●"/>
            </a:pPr>
            <a:r>
              <a:rPr lang="en" u="sng">
                <a:solidFill>
                  <a:schemeClr val="hlink"/>
                </a:solidFill>
                <a:latin typeface="Comfortaa"/>
                <a:ea typeface="Comfortaa"/>
                <a:cs typeface="Comfortaa"/>
                <a:sym typeface="Comfortaa"/>
                <a:hlinkClick r:id="rId11"/>
              </a:rPr>
              <a:t>Vocational Internship Hours</a:t>
            </a:r>
            <a:endParaRPr>
              <a:latin typeface="Comfortaa"/>
              <a:ea typeface="Comfortaa"/>
              <a:cs typeface="Comfortaa"/>
              <a:sym typeface="Comfortaa"/>
            </a:endParaRPr>
          </a:p>
          <a:p>
            <a:pPr marL="457200" lvl="0" indent="-317500" algn="l" rtl="0">
              <a:spcBef>
                <a:spcPts val="0"/>
              </a:spcBef>
              <a:spcAft>
                <a:spcPts val="0"/>
              </a:spcAft>
              <a:buSzPts val="1400"/>
              <a:buFont typeface="Comfortaa"/>
              <a:buChar char="●"/>
            </a:pPr>
            <a:r>
              <a:rPr lang="en">
                <a:latin typeface="Comfortaa"/>
                <a:ea typeface="Comfortaa"/>
                <a:cs typeface="Comfortaa"/>
                <a:sym typeface="Comfortaa"/>
              </a:rPr>
              <a:t>Teacher Recommendations</a:t>
            </a:r>
            <a:endParaRPr>
              <a:latin typeface="Comfortaa"/>
              <a:ea typeface="Comfortaa"/>
              <a:cs typeface="Comfortaa"/>
              <a:sym typeface="Comfortaa"/>
            </a:endParaRPr>
          </a:p>
          <a:p>
            <a:pPr marL="457200" lvl="0" indent="-317500" algn="l" rtl="0">
              <a:spcBef>
                <a:spcPts val="0"/>
              </a:spcBef>
              <a:spcAft>
                <a:spcPts val="0"/>
              </a:spcAft>
              <a:buSzPts val="1400"/>
              <a:buFont typeface="Comfortaa"/>
              <a:buChar char="●"/>
            </a:pPr>
            <a:r>
              <a:rPr lang="en">
                <a:latin typeface="Comfortaa"/>
                <a:ea typeface="Comfortaa"/>
                <a:cs typeface="Comfortaa"/>
                <a:sym typeface="Comfortaa"/>
              </a:rPr>
              <a:t>Entrance and Exit Interviews</a:t>
            </a:r>
            <a:endParaRPr>
              <a:latin typeface="Comfortaa"/>
              <a:ea typeface="Comfortaa"/>
              <a:cs typeface="Comfortaa"/>
              <a:sym typeface="Comfortaa"/>
            </a:endParaRPr>
          </a:p>
          <a:p>
            <a:pPr marL="457200" lvl="0" indent="-317500" algn="l" rtl="0">
              <a:spcBef>
                <a:spcPts val="0"/>
              </a:spcBef>
              <a:spcAft>
                <a:spcPts val="0"/>
              </a:spcAft>
              <a:buSzPts val="1400"/>
              <a:buFont typeface="Comfortaa"/>
              <a:buChar char="●"/>
            </a:pPr>
            <a:r>
              <a:rPr lang="en">
                <a:latin typeface="Comfortaa"/>
                <a:ea typeface="Comfortaa"/>
                <a:cs typeface="Comfortaa"/>
                <a:sym typeface="Comfortaa"/>
              </a:rPr>
              <a:t>Schedules</a:t>
            </a:r>
            <a:endParaRPr>
              <a:latin typeface="Comfortaa"/>
              <a:ea typeface="Comfortaa"/>
              <a:cs typeface="Comfortaa"/>
              <a:sym typeface="Comfortaa"/>
            </a:endParaRPr>
          </a:p>
          <a:p>
            <a:pPr marL="914400" lvl="1" indent="-304800" algn="l" rtl="0">
              <a:spcBef>
                <a:spcPts val="0"/>
              </a:spcBef>
              <a:spcAft>
                <a:spcPts val="0"/>
              </a:spcAft>
              <a:buSzPts val="1200"/>
              <a:buFont typeface="Comfortaa"/>
              <a:buChar char="○"/>
            </a:pPr>
            <a:r>
              <a:rPr lang="en" u="sng">
                <a:solidFill>
                  <a:schemeClr val="hlink"/>
                </a:solidFill>
                <a:latin typeface="Comfortaa"/>
                <a:ea typeface="Comfortaa"/>
                <a:cs typeface="Comfortaa"/>
                <a:sym typeface="Comfortaa"/>
                <a:hlinkClick r:id="rId12"/>
              </a:rPr>
              <a:t>St. Luke Schedule</a:t>
            </a:r>
            <a:endParaRPr>
              <a:latin typeface="Comfortaa"/>
              <a:ea typeface="Comfortaa"/>
              <a:cs typeface="Comfortaa"/>
              <a:sym typeface="Comfortaa"/>
            </a:endParaRPr>
          </a:p>
        </p:txBody>
      </p:sp>
      <p:sp>
        <p:nvSpPr>
          <p:cNvPr id="166" name="Google Shape;166;p2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Font typeface="Comfortaa"/>
              <a:buChar char="●"/>
            </a:pPr>
            <a:r>
              <a:rPr lang="en">
                <a:latin typeface="Comfortaa"/>
                <a:ea typeface="Comfortaa"/>
                <a:cs typeface="Comfortaa"/>
                <a:sym typeface="Comfortaa"/>
              </a:rPr>
              <a:t>Journal and Log sheets</a:t>
            </a:r>
            <a:endParaRPr>
              <a:latin typeface="Comfortaa"/>
              <a:ea typeface="Comfortaa"/>
              <a:cs typeface="Comfortaa"/>
              <a:sym typeface="Comfortaa"/>
            </a:endParaRPr>
          </a:p>
          <a:p>
            <a:pPr marL="457200" lvl="0" indent="-317500" algn="l" rtl="0">
              <a:spcBef>
                <a:spcPts val="0"/>
              </a:spcBef>
              <a:spcAft>
                <a:spcPts val="0"/>
              </a:spcAft>
              <a:buSzPts val="1400"/>
              <a:buFont typeface="Comfortaa"/>
              <a:buChar char="●"/>
            </a:pPr>
            <a:r>
              <a:rPr lang="en">
                <a:latin typeface="Comfortaa"/>
                <a:ea typeface="Comfortaa"/>
                <a:cs typeface="Comfortaa"/>
                <a:sym typeface="Comfortaa"/>
              </a:rPr>
              <a:t>Hours Expectations </a:t>
            </a:r>
            <a:endParaRPr>
              <a:latin typeface="Comfortaa"/>
              <a:ea typeface="Comfortaa"/>
              <a:cs typeface="Comfortaa"/>
              <a:sym typeface="Comfortaa"/>
            </a:endParaRPr>
          </a:p>
          <a:p>
            <a:pPr marL="457200" lvl="0" indent="-317500" algn="l" rtl="0">
              <a:spcBef>
                <a:spcPts val="0"/>
              </a:spcBef>
              <a:spcAft>
                <a:spcPts val="0"/>
              </a:spcAft>
              <a:buSzPts val="1400"/>
              <a:buFont typeface="Comfortaa"/>
              <a:buChar char="●"/>
            </a:pPr>
            <a:r>
              <a:rPr lang="en">
                <a:latin typeface="Comfortaa"/>
                <a:ea typeface="Comfortaa"/>
                <a:cs typeface="Comfortaa"/>
                <a:sym typeface="Comfortaa"/>
              </a:rPr>
              <a:t>Weekly Schedules</a:t>
            </a:r>
            <a:endParaRPr>
              <a:latin typeface="Comfortaa"/>
              <a:ea typeface="Comfortaa"/>
              <a:cs typeface="Comfortaa"/>
              <a:sym typeface="Comfortaa"/>
            </a:endParaRPr>
          </a:p>
          <a:p>
            <a:pPr marL="457200" lvl="0" indent="-317500" algn="l" rtl="0">
              <a:spcBef>
                <a:spcPts val="0"/>
              </a:spcBef>
              <a:spcAft>
                <a:spcPts val="0"/>
              </a:spcAft>
              <a:buSzPts val="1400"/>
              <a:buFont typeface="Comfortaa"/>
              <a:buChar char="●"/>
            </a:pPr>
            <a:r>
              <a:rPr lang="en">
                <a:latin typeface="Comfortaa"/>
                <a:ea typeface="Comfortaa"/>
                <a:cs typeface="Comfortaa"/>
                <a:sym typeface="Comfortaa"/>
              </a:rPr>
              <a:t>In Class Sessions</a:t>
            </a:r>
            <a:endParaRPr>
              <a:latin typeface="Comfortaa"/>
              <a:ea typeface="Comfortaa"/>
              <a:cs typeface="Comfortaa"/>
              <a:sym typeface="Comfortaa"/>
            </a:endParaRPr>
          </a:p>
          <a:p>
            <a:pPr marL="457200" lvl="0" indent="-317500" algn="l" rtl="0">
              <a:spcBef>
                <a:spcPts val="0"/>
              </a:spcBef>
              <a:spcAft>
                <a:spcPts val="0"/>
              </a:spcAft>
              <a:buSzPts val="1400"/>
              <a:buFont typeface="Comfortaa"/>
              <a:buChar char="●"/>
            </a:pPr>
            <a:r>
              <a:rPr lang="en">
                <a:latin typeface="Comfortaa"/>
                <a:ea typeface="Comfortaa"/>
                <a:cs typeface="Comfortaa"/>
                <a:sym typeface="Comfortaa"/>
              </a:rPr>
              <a:t>Guest Speakers</a:t>
            </a:r>
            <a:endParaRPr>
              <a:latin typeface="Comfortaa"/>
              <a:ea typeface="Comfortaa"/>
              <a:cs typeface="Comfortaa"/>
              <a:sym typeface="Comfortaa"/>
            </a:endParaRPr>
          </a:p>
          <a:p>
            <a:pPr marL="457200" lvl="0" indent="-317500" algn="l" rtl="0">
              <a:spcBef>
                <a:spcPts val="0"/>
              </a:spcBef>
              <a:spcAft>
                <a:spcPts val="0"/>
              </a:spcAft>
              <a:buSzPts val="1400"/>
              <a:buFont typeface="Comfortaa"/>
              <a:buChar char="●"/>
            </a:pPr>
            <a:r>
              <a:rPr lang="en">
                <a:latin typeface="Comfortaa"/>
                <a:ea typeface="Comfortaa"/>
                <a:cs typeface="Comfortaa"/>
                <a:sym typeface="Comfortaa"/>
              </a:rPr>
              <a:t>MCIS</a:t>
            </a:r>
            <a:endParaRPr>
              <a:latin typeface="Comfortaa"/>
              <a:ea typeface="Comfortaa"/>
              <a:cs typeface="Comfortaa"/>
              <a:sym typeface="Comfortaa"/>
            </a:endParaRPr>
          </a:p>
          <a:p>
            <a:pPr marL="457200" lvl="0" indent="-317500" algn="l" rtl="0">
              <a:spcBef>
                <a:spcPts val="0"/>
              </a:spcBef>
              <a:spcAft>
                <a:spcPts val="0"/>
              </a:spcAft>
              <a:buSzPts val="1400"/>
              <a:buFont typeface="Comfortaa"/>
              <a:buChar char="●"/>
            </a:pPr>
            <a:r>
              <a:rPr lang="en">
                <a:latin typeface="Comfortaa"/>
                <a:ea typeface="Comfortaa"/>
                <a:cs typeface="Comfortaa"/>
                <a:sym typeface="Comfortaa"/>
              </a:rPr>
              <a:t>Scholarships</a:t>
            </a:r>
            <a:endParaRPr>
              <a:latin typeface="Comfortaa"/>
              <a:ea typeface="Comfortaa"/>
              <a:cs typeface="Comfortaa"/>
              <a:sym typeface="Comfortaa"/>
            </a:endParaRPr>
          </a:p>
        </p:txBody>
      </p:sp>
      <p:pic>
        <p:nvPicPr>
          <p:cNvPr id="167" name="Google Shape;167;p24"/>
          <p:cNvPicPr preferRelativeResize="0"/>
          <p:nvPr/>
        </p:nvPicPr>
        <p:blipFill>
          <a:blip r:embed="rId13">
            <a:alphaModFix/>
          </a:blip>
          <a:stretch>
            <a:fillRect/>
          </a:stretch>
        </p:blipFill>
        <p:spPr>
          <a:xfrm>
            <a:off x="7181900" y="2723025"/>
            <a:ext cx="1359900" cy="1973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200" b="1">
                <a:latin typeface="Cinzel"/>
                <a:ea typeface="Cinzel"/>
                <a:cs typeface="Cinzel"/>
                <a:sym typeface="Cinzel"/>
              </a:rPr>
              <a:t>Local Businesses working w/RHS Vocational Interns</a:t>
            </a:r>
            <a:endParaRPr sz="2200" b="1">
              <a:latin typeface="Cinzel"/>
              <a:ea typeface="Cinzel"/>
              <a:cs typeface="Cinzel"/>
              <a:sym typeface="Cinzel"/>
            </a:endParaRPr>
          </a:p>
        </p:txBody>
      </p:sp>
      <p:sp>
        <p:nvSpPr>
          <p:cNvPr id="173" name="Google Shape;173;p2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457200" lvl="0" indent="-317500" algn="l" rtl="0">
              <a:lnSpc>
                <a:spcPct val="115000"/>
              </a:lnSpc>
              <a:spcBef>
                <a:spcPts val="0"/>
              </a:spcBef>
              <a:spcAft>
                <a:spcPts val="0"/>
              </a:spcAft>
              <a:buSzPts val="1400"/>
              <a:buFont typeface="Comfortaa"/>
              <a:buChar char="●"/>
            </a:pPr>
            <a:r>
              <a:rPr lang="en">
                <a:latin typeface="Comfortaa"/>
                <a:ea typeface="Comfortaa"/>
                <a:cs typeface="Comfortaa"/>
                <a:sym typeface="Comfortaa"/>
              </a:rPr>
              <a:t>St. Luke Hospital</a:t>
            </a:r>
            <a:endParaRPr>
              <a:latin typeface="Comfortaa"/>
              <a:ea typeface="Comfortaa"/>
              <a:cs typeface="Comfortaa"/>
              <a:sym typeface="Comfortaa"/>
            </a:endParaRPr>
          </a:p>
          <a:p>
            <a:pPr marL="914400" lvl="1" indent="-304800" algn="l" rtl="0">
              <a:lnSpc>
                <a:spcPct val="115000"/>
              </a:lnSpc>
              <a:spcBef>
                <a:spcPts val="0"/>
              </a:spcBef>
              <a:spcAft>
                <a:spcPts val="0"/>
              </a:spcAft>
              <a:buSzPts val="1200"/>
              <a:buFont typeface="Comfortaa"/>
              <a:buChar char="○"/>
            </a:pPr>
            <a:r>
              <a:rPr lang="en">
                <a:latin typeface="Comfortaa"/>
                <a:ea typeface="Comfortaa"/>
                <a:cs typeface="Comfortaa"/>
                <a:sym typeface="Comfortaa"/>
              </a:rPr>
              <a:t>Variety of all departments</a:t>
            </a:r>
            <a:endParaRPr>
              <a:latin typeface="Comfortaa"/>
              <a:ea typeface="Comfortaa"/>
              <a:cs typeface="Comfortaa"/>
              <a:sym typeface="Comfortaa"/>
            </a:endParaRPr>
          </a:p>
          <a:p>
            <a:pPr marL="914400" lvl="1" indent="-304800" algn="l" rtl="0">
              <a:lnSpc>
                <a:spcPct val="115000"/>
              </a:lnSpc>
              <a:spcBef>
                <a:spcPts val="0"/>
              </a:spcBef>
              <a:spcAft>
                <a:spcPts val="0"/>
              </a:spcAft>
              <a:buSzPts val="1200"/>
              <a:buFont typeface="Comfortaa"/>
              <a:buChar char="○"/>
            </a:pPr>
            <a:r>
              <a:rPr lang="en">
                <a:latin typeface="Comfortaa"/>
                <a:ea typeface="Comfortaa"/>
                <a:cs typeface="Comfortaa"/>
                <a:sym typeface="Comfortaa"/>
              </a:rPr>
              <a:t>Administration</a:t>
            </a:r>
            <a:endParaRPr>
              <a:latin typeface="Comfortaa"/>
              <a:ea typeface="Comfortaa"/>
              <a:cs typeface="Comfortaa"/>
              <a:sym typeface="Comfortaa"/>
            </a:endParaRPr>
          </a:p>
          <a:p>
            <a:pPr marL="914400" lvl="1" indent="-304800" algn="l" rtl="0">
              <a:lnSpc>
                <a:spcPct val="115000"/>
              </a:lnSpc>
              <a:spcBef>
                <a:spcPts val="0"/>
              </a:spcBef>
              <a:spcAft>
                <a:spcPts val="0"/>
              </a:spcAft>
              <a:buSzPts val="1200"/>
              <a:buFont typeface="Comfortaa"/>
              <a:buChar char="○"/>
            </a:pPr>
            <a:r>
              <a:rPr lang="en">
                <a:latin typeface="Comfortaa"/>
                <a:ea typeface="Comfortaa"/>
                <a:cs typeface="Comfortaa"/>
                <a:sym typeface="Comfortaa"/>
              </a:rPr>
              <a:t>Pharmacy</a:t>
            </a:r>
            <a:endParaRPr>
              <a:latin typeface="Comfortaa"/>
              <a:ea typeface="Comfortaa"/>
              <a:cs typeface="Comfortaa"/>
              <a:sym typeface="Comfortaa"/>
            </a:endParaRPr>
          </a:p>
          <a:p>
            <a:pPr marL="914400" lvl="1" indent="-304800" algn="l" rtl="0">
              <a:lnSpc>
                <a:spcPct val="115000"/>
              </a:lnSpc>
              <a:spcBef>
                <a:spcPts val="0"/>
              </a:spcBef>
              <a:spcAft>
                <a:spcPts val="0"/>
              </a:spcAft>
              <a:buSzPts val="1200"/>
              <a:buFont typeface="Comfortaa"/>
              <a:buChar char="○"/>
            </a:pPr>
            <a:r>
              <a:rPr lang="en">
                <a:latin typeface="Comfortaa"/>
                <a:ea typeface="Comfortaa"/>
                <a:cs typeface="Comfortaa"/>
                <a:sym typeface="Comfortaa"/>
              </a:rPr>
              <a:t>Extended Care </a:t>
            </a:r>
            <a:endParaRPr>
              <a:latin typeface="Comfortaa"/>
              <a:ea typeface="Comfortaa"/>
              <a:cs typeface="Comfortaa"/>
              <a:sym typeface="Comfortaa"/>
            </a:endParaRPr>
          </a:p>
          <a:p>
            <a:pPr marL="457200" lvl="0" indent="-317500" algn="l" rtl="0">
              <a:lnSpc>
                <a:spcPct val="115000"/>
              </a:lnSpc>
              <a:spcBef>
                <a:spcPts val="0"/>
              </a:spcBef>
              <a:spcAft>
                <a:spcPts val="0"/>
              </a:spcAft>
              <a:buSzPts val="1400"/>
              <a:buFont typeface="Comfortaa"/>
              <a:buChar char="●"/>
            </a:pPr>
            <a:r>
              <a:rPr lang="en">
                <a:latin typeface="Comfortaa"/>
                <a:ea typeface="Comfortaa"/>
                <a:cs typeface="Comfortaa"/>
                <a:sym typeface="Comfortaa"/>
              </a:rPr>
              <a:t>Local Banks </a:t>
            </a:r>
            <a:endParaRPr>
              <a:latin typeface="Comfortaa"/>
              <a:ea typeface="Comfortaa"/>
              <a:cs typeface="Comfortaa"/>
              <a:sym typeface="Comfortaa"/>
            </a:endParaRPr>
          </a:p>
          <a:p>
            <a:pPr marL="914400" lvl="1" indent="-304800" algn="l" rtl="0">
              <a:lnSpc>
                <a:spcPct val="115000"/>
              </a:lnSpc>
              <a:spcBef>
                <a:spcPts val="0"/>
              </a:spcBef>
              <a:spcAft>
                <a:spcPts val="0"/>
              </a:spcAft>
              <a:buSzPts val="1200"/>
              <a:buFont typeface="Comfortaa"/>
              <a:buChar char="○"/>
            </a:pPr>
            <a:r>
              <a:rPr lang="en">
                <a:latin typeface="Comfortaa"/>
                <a:ea typeface="Comfortaa"/>
                <a:cs typeface="Comfortaa"/>
                <a:sym typeface="Comfortaa"/>
              </a:rPr>
              <a:t>Valley Banks</a:t>
            </a:r>
            <a:endParaRPr>
              <a:latin typeface="Comfortaa"/>
              <a:ea typeface="Comfortaa"/>
              <a:cs typeface="Comfortaa"/>
              <a:sym typeface="Comfortaa"/>
            </a:endParaRPr>
          </a:p>
          <a:p>
            <a:pPr marL="914400" lvl="1" indent="-304800" algn="l" rtl="0">
              <a:lnSpc>
                <a:spcPct val="115000"/>
              </a:lnSpc>
              <a:spcBef>
                <a:spcPts val="0"/>
              </a:spcBef>
              <a:spcAft>
                <a:spcPts val="0"/>
              </a:spcAft>
              <a:buSzPts val="1200"/>
              <a:buFont typeface="Comfortaa"/>
              <a:buChar char="○"/>
            </a:pPr>
            <a:r>
              <a:rPr lang="en">
                <a:latin typeface="Comfortaa"/>
                <a:ea typeface="Comfortaa"/>
                <a:cs typeface="Comfortaa"/>
                <a:sym typeface="Comfortaa"/>
              </a:rPr>
              <a:t>Eagle Bank</a:t>
            </a:r>
            <a:endParaRPr>
              <a:latin typeface="Comfortaa"/>
              <a:ea typeface="Comfortaa"/>
              <a:cs typeface="Comfortaa"/>
              <a:sym typeface="Comfortaa"/>
            </a:endParaRPr>
          </a:p>
          <a:p>
            <a:pPr marL="457200" lvl="0" indent="-317500" algn="l" rtl="0">
              <a:lnSpc>
                <a:spcPct val="115000"/>
              </a:lnSpc>
              <a:spcBef>
                <a:spcPts val="0"/>
              </a:spcBef>
              <a:spcAft>
                <a:spcPts val="0"/>
              </a:spcAft>
              <a:buSzPts val="1400"/>
              <a:buFont typeface="Comfortaa"/>
              <a:buChar char="●"/>
            </a:pPr>
            <a:r>
              <a:rPr lang="en">
                <a:latin typeface="Comfortaa"/>
                <a:ea typeface="Comfortaa"/>
                <a:cs typeface="Comfortaa"/>
                <a:sym typeface="Comfortaa"/>
              </a:rPr>
              <a:t>Local Veterinarians</a:t>
            </a:r>
            <a:endParaRPr>
              <a:latin typeface="Comfortaa"/>
              <a:ea typeface="Comfortaa"/>
              <a:cs typeface="Comfortaa"/>
              <a:sym typeface="Comfortaa"/>
            </a:endParaRPr>
          </a:p>
          <a:p>
            <a:pPr marL="914400" lvl="1" indent="-304800" algn="l" rtl="0">
              <a:lnSpc>
                <a:spcPct val="115000"/>
              </a:lnSpc>
              <a:spcBef>
                <a:spcPts val="0"/>
              </a:spcBef>
              <a:spcAft>
                <a:spcPts val="0"/>
              </a:spcAft>
              <a:buSzPts val="1200"/>
              <a:buFont typeface="Comfortaa"/>
              <a:buChar char="○"/>
            </a:pPr>
            <a:r>
              <a:rPr lang="en">
                <a:latin typeface="Comfortaa"/>
                <a:ea typeface="Comfortaa"/>
                <a:cs typeface="Comfortaa"/>
                <a:sym typeface="Comfortaa"/>
              </a:rPr>
              <a:t>Dr. Detwiler </a:t>
            </a:r>
            <a:endParaRPr>
              <a:latin typeface="Comfortaa"/>
              <a:ea typeface="Comfortaa"/>
              <a:cs typeface="Comfortaa"/>
              <a:sym typeface="Comfortaa"/>
            </a:endParaRPr>
          </a:p>
          <a:p>
            <a:pPr marL="914400" lvl="1" indent="-304800" algn="l" rtl="0">
              <a:lnSpc>
                <a:spcPct val="115000"/>
              </a:lnSpc>
              <a:spcBef>
                <a:spcPts val="0"/>
              </a:spcBef>
              <a:spcAft>
                <a:spcPts val="0"/>
              </a:spcAft>
              <a:buSzPts val="1200"/>
              <a:buFont typeface="Comfortaa"/>
              <a:buChar char="○"/>
            </a:pPr>
            <a:r>
              <a:rPr lang="en">
                <a:latin typeface="Comfortaa"/>
                <a:ea typeface="Comfortaa"/>
                <a:cs typeface="Comfortaa"/>
                <a:sym typeface="Comfortaa"/>
              </a:rPr>
              <a:t>Dr. Blevins</a:t>
            </a:r>
            <a:endParaRPr>
              <a:latin typeface="Comfortaa"/>
              <a:ea typeface="Comfortaa"/>
              <a:cs typeface="Comfortaa"/>
              <a:sym typeface="Comfortaa"/>
            </a:endParaRPr>
          </a:p>
          <a:p>
            <a:pPr marL="457200" lvl="0" indent="-317500" algn="l" rtl="0">
              <a:lnSpc>
                <a:spcPct val="115000"/>
              </a:lnSpc>
              <a:spcBef>
                <a:spcPts val="0"/>
              </a:spcBef>
              <a:spcAft>
                <a:spcPts val="0"/>
              </a:spcAft>
              <a:buSzPts val="1400"/>
              <a:buFont typeface="Comfortaa"/>
              <a:buChar char="●"/>
            </a:pPr>
            <a:r>
              <a:rPr lang="en" sz="1400">
                <a:latin typeface="Comfortaa"/>
                <a:ea typeface="Comfortaa"/>
                <a:cs typeface="Comfortaa"/>
                <a:sym typeface="Comfortaa"/>
              </a:rPr>
              <a:t>Ronan School District</a:t>
            </a:r>
            <a:endParaRPr sz="1400">
              <a:latin typeface="Comfortaa"/>
              <a:ea typeface="Comfortaa"/>
              <a:cs typeface="Comfortaa"/>
              <a:sym typeface="Comfortaa"/>
            </a:endParaRPr>
          </a:p>
          <a:p>
            <a:pPr marL="914400" lvl="1" indent="-304800" algn="l" rtl="0">
              <a:spcBef>
                <a:spcPts val="0"/>
              </a:spcBef>
              <a:spcAft>
                <a:spcPts val="0"/>
              </a:spcAft>
              <a:buSzPts val="1200"/>
              <a:buFont typeface="Comfortaa"/>
              <a:buChar char="○"/>
            </a:pPr>
            <a:r>
              <a:rPr lang="en">
                <a:latin typeface="Comfortaa"/>
                <a:ea typeface="Comfortaa"/>
                <a:cs typeface="Comfortaa"/>
                <a:sym typeface="Comfortaa"/>
              </a:rPr>
              <a:t>K. William Harvey Elementary</a:t>
            </a:r>
            <a:endParaRPr>
              <a:latin typeface="Comfortaa"/>
              <a:ea typeface="Comfortaa"/>
              <a:cs typeface="Comfortaa"/>
              <a:sym typeface="Comfortaa"/>
            </a:endParaRPr>
          </a:p>
          <a:p>
            <a:pPr marL="914400" lvl="1" indent="-304800" algn="l" rtl="0">
              <a:spcBef>
                <a:spcPts val="0"/>
              </a:spcBef>
              <a:spcAft>
                <a:spcPts val="0"/>
              </a:spcAft>
              <a:buSzPts val="1200"/>
              <a:buFont typeface="Comfortaa"/>
              <a:buChar char="○"/>
            </a:pPr>
            <a:r>
              <a:rPr lang="en">
                <a:latin typeface="Comfortaa"/>
                <a:ea typeface="Comfortaa"/>
                <a:cs typeface="Comfortaa"/>
                <a:sym typeface="Comfortaa"/>
              </a:rPr>
              <a:t>RSD Food Service</a:t>
            </a:r>
            <a:endParaRPr>
              <a:latin typeface="Comfortaa"/>
              <a:ea typeface="Comfortaa"/>
              <a:cs typeface="Comfortaa"/>
              <a:sym typeface="Comfortaa"/>
            </a:endParaRPr>
          </a:p>
        </p:txBody>
      </p:sp>
      <p:sp>
        <p:nvSpPr>
          <p:cNvPr id="174" name="Google Shape;174;p2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Font typeface="Comfortaa"/>
              <a:buChar char="●"/>
            </a:pPr>
            <a:r>
              <a:rPr lang="en">
                <a:latin typeface="Comfortaa"/>
                <a:ea typeface="Comfortaa"/>
                <a:cs typeface="Comfortaa"/>
                <a:sym typeface="Comfortaa"/>
              </a:rPr>
              <a:t>CSKT Tribal Forestry and Fire</a:t>
            </a:r>
            <a:endParaRPr>
              <a:latin typeface="Comfortaa"/>
              <a:ea typeface="Comfortaa"/>
              <a:cs typeface="Comfortaa"/>
              <a:sym typeface="Comfortaa"/>
            </a:endParaRPr>
          </a:p>
          <a:p>
            <a:pPr marL="457200" lvl="0" indent="-317500" algn="l" rtl="0">
              <a:lnSpc>
                <a:spcPct val="115000"/>
              </a:lnSpc>
              <a:spcBef>
                <a:spcPts val="0"/>
              </a:spcBef>
              <a:spcAft>
                <a:spcPts val="0"/>
              </a:spcAft>
              <a:buSzPts val="1400"/>
              <a:buFont typeface="Comfortaa"/>
              <a:buChar char="●"/>
            </a:pPr>
            <a:r>
              <a:rPr lang="en">
                <a:latin typeface="Comfortaa"/>
                <a:ea typeface="Comfortaa"/>
                <a:cs typeface="Comfortaa"/>
                <a:sym typeface="Comfortaa"/>
              </a:rPr>
              <a:t>Family Health Pharmacy</a:t>
            </a:r>
            <a:endParaRPr>
              <a:latin typeface="Comfortaa"/>
              <a:ea typeface="Comfortaa"/>
              <a:cs typeface="Comfortaa"/>
              <a:sym typeface="Comfortaa"/>
            </a:endParaRPr>
          </a:p>
          <a:p>
            <a:pPr marL="457200" lvl="0" indent="-317500" algn="l" rtl="0">
              <a:lnSpc>
                <a:spcPct val="115000"/>
              </a:lnSpc>
              <a:spcBef>
                <a:spcPts val="0"/>
              </a:spcBef>
              <a:spcAft>
                <a:spcPts val="0"/>
              </a:spcAft>
              <a:buSzPts val="1400"/>
              <a:buFont typeface="Comfortaa"/>
              <a:buChar char="●"/>
            </a:pPr>
            <a:r>
              <a:rPr lang="en">
                <a:latin typeface="Comfortaa"/>
                <a:ea typeface="Comfortaa"/>
                <a:cs typeface="Comfortaa"/>
                <a:sym typeface="Comfortaa"/>
              </a:rPr>
              <a:t>Western Building Center &amp; Polson Outdoor Center</a:t>
            </a:r>
            <a:endParaRPr>
              <a:latin typeface="Comfortaa"/>
              <a:ea typeface="Comfortaa"/>
              <a:cs typeface="Comfortaa"/>
              <a:sym typeface="Comfortaa"/>
            </a:endParaRPr>
          </a:p>
          <a:p>
            <a:pPr marL="457200" lvl="0" indent="-317500" algn="l" rtl="0">
              <a:lnSpc>
                <a:spcPct val="115000"/>
              </a:lnSpc>
              <a:spcBef>
                <a:spcPts val="0"/>
              </a:spcBef>
              <a:spcAft>
                <a:spcPts val="0"/>
              </a:spcAft>
              <a:buSzPts val="1400"/>
              <a:buFont typeface="Comfortaa"/>
              <a:buChar char="●"/>
            </a:pPr>
            <a:r>
              <a:rPr lang="en">
                <a:latin typeface="Comfortaa"/>
                <a:ea typeface="Comfortaa"/>
                <a:cs typeface="Comfortaa"/>
                <a:sym typeface="Comfortaa"/>
              </a:rPr>
              <a:t>K-O Auto</a:t>
            </a:r>
            <a:endParaRPr>
              <a:latin typeface="Comfortaa"/>
              <a:ea typeface="Comfortaa"/>
              <a:cs typeface="Comfortaa"/>
              <a:sym typeface="Comfortaa"/>
            </a:endParaRPr>
          </a:p>
          <a:p>
            <a:pPr marL="457200" lvl="0" indent="-317500" algn="l" rtl="0">
              <a:lnSpc>
                <a:spcPct val="115000"/>
              </a:lnSpc>
              <a:spcBef>
                <a:spcPts val="0"/>
              </a:spcBef>
              <a:spcAft>
                <a:spcPts val="0"/>
              </a:spcAft>
              <a:buSzPts val="1400"/>
              <a:buFont typeface="Comfortaa"/>
              <a:buChar char="●"/>
            </a:pPr>
            <a:r>
              <a:rPr lang="en">
                <a:latin typeface="Comfortaa"/>
                <a:ea typeface="Comfortaa"/>
                <a:cs typeface="Comfortaa"/>
                <a:sym typeface="Comfortaa"/>
              </a:rPr>
              <a:t>Ronan Body Shop Towing &amp; Repair</a:t>
            </a:r>
            <a:endParaRPr>
              <a:latin typeface="Comfortaa"/>
              <a:ea typeface="Comfortaa"/>
              <a:cs typeface="Comfortaa"/>
              <a:sym typeface="Comfortaa"/>
            </a:endParaRPr>
          </a:p>
          <a:p>
            <a:pPr marL="457200" lvl="0" indent="-317500" algn="l" rtl="0">
              <a:lnSpc>
                <a:spcPct val="115000"/>
              </a:lnSpc>
              <a:spcBef>
                <a:spcPts val="0"/>
              </a:spcBef>
              <a:spcAft>
                <a:spcPts val="0"/>
              </a:spcAft>
              <a:buSzPts val="1400"/>
              <a:buFont typeface="Comfortaa"/>
              <a:buChar char="●"/>
            </a:pPr>
            <a:r>
              <a:rPr lang="en">
                <a:latin typeface="Comfortaa"/>
                <a:ea typeface="Comfortaa"/>
                <a:cs typeface="Comfortaa"/>
                <a:sym typeface="Comfortaa"/>
              </a:rPr>
              <a:t>Jensen Excavating</a:t>
            </a:r>
            <a:endParaRPr>
              <a:latin typeface="Comfortaa"/>
              <a:ea typeface="Comfortaa"/>
              <a:cs typeface="Comfortaa"/>
              <a:sym typeface="Comfortaa"/>
            </a:endParaRPr>
          </a:p>
          <a:p>
            <a:pPr marL="457200" lvl="0" indent="-317500" algn="l" rtl="0">
              <a:lnSpc>
                <a:spcPct val="115000"/>
              </a:lnSpc>
              <a:spcBef>
                <a:spcPts val="0"/>
              </a:spcBef>
              <a:spcAft>
                <a:spcPts val="0"/>
              </a:spcAft>
              <a:buSzPts val="1400"/>
              <a:buFont typeface="Comfortaa"/>
              <a:buChar char="●"/>
            </a:pPr>
            <a:r>
              <a:rPr lang="en">
                <a:latin typeface="Comfortaa"/>
                <a:ea typeface="Comfortaa"/>
                <a:cs typeface="Comfortaa"/>
                <a:sym typeface="Comfortaa"/>
              </a:rPr>
              <a:t>SKC Science Research Department </a:t>
            </a:r>
            <a:endParaRPr>
              <a:latin typeface="Comfortaa"/>
              <a:ea typeface="Comfortaa"/>
              <a:cs typeface="Comfortaa"/>
              <a:sym typeface="Comfortaa"/>
            </a:endParaRPr>
          </a:p>
          <a:p>
            <a:pPr marL="457200" lvl="0" indent="-317500" algn="l" rtl="0">
              <a:spcBef>
                <a:spcPts val="0"/>
              </a:spcBef>
              <a:spcAft>
                <a:spcPts val="0"/>
              </a:spcAft>
              <a:buSzPts val="1400"/>
              <a:buFont typeface="Comfortaa"/>
              <a:buChar char="●"/>
            </a:pPr>
            <a:r>
              <a:rPr lang="en">
                <a:latin typeface="Comfortaa"/>
                <a:ea typeface="Comfortaa"/>
                <a:cs typeface="Comfortaa"/>
                <a:sym typeface="Comfortaa"/>
              </a:rPr>
              <a:t>Montana Power Products</a:t>
            </a:r>
            <a:endParaRPr>
              <a:latin typeface="Comfortaa"/>
              <a:ea typeface="Comfortaa"/>
              <a:cs typeface="Comfortaa"/>
              <a:sym typeface="Comfortaa"/>
            </a:endParaRPr>
          </a:p>
          <a:p>
            <a:pPr marL="457200" lvl="0" indent="-317500" algn="l" rtl="0">
              <a:spcBef>
                <a:spcPts val="0"/>
              </a:spcBef>
              <a:spcAft>
                <a:spcPts val="0"/>
              </a:spcAft>
              <a:buSzPts val="1400"/>
              <a:buFont typeface="Comfortaa"/>
              <a:buChar char="●"/>
            </a:pPr>
            <a:r>
              <a:rPr lang="en">
                <a:latin typeface="Comfortaa"/>
                <a:ea typeface="Comfortaa"/>
                <a:cs typeface="Comfortaa"/>
                <a:sym typeface="Comfortaa"/>
              </a:rPr>
              <a:t>Total Automotive</a:t>
            </a:r>
            <a:endParaRPr>
              <a:latin typeface="Comfortaa"/>
              <a:ea typeface="Comfortaa"/>
              <a:cs typeface="Comfortaa"/>
              <a:sym typeface="Comforta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Cinzel"/>
                <a:ea typeface="Cinzel"/>
                <a:cs typeface="Cinzel"/>
                <a:sym typeface="Cinzel"/>
              </a:rPr>
              <a:t>Vocational Internships</a:t>
            </a:r>
            <a:endParaRPr b="1">
              <a:latin typeface="Cinzel"/>
              <a:ea typeface="Cinzel"/>
              <a:cs typeface="Cinzel"/>
              <a:sym typeface="Cinzel"/>
            </a:endParaRPr>
          </a:p>
        </p:txBody>
      </p:sp>
      <p:pic>
        <p:nvPicPr>
          <p:cNvPr id="180" name="Google Shape;180;p26"/>
          <p:cNvPicPr preferRelativeResize="0"/>
          <p:nvPr/>
        </p:nvPicPr>
        <p:blipFill>
          <a:blip r:embed="rId3">
            <a:alphaModFix/>
          </a:blip>
          <a:stretch>
            <a:fillRect/>
          </a:stretch>
        </p:blipFill>
        <p:spPr>
          <a:xfrm>
            <a:off x="6435651" y="346050"/>
            <a:ext cx="1737976" cy="2317302"/>
          </a:xfrm>
          <a:prstGeom prst="rect">
            <a:avLst/>
          </a:prstGeom>
          <a:noFill/>
          <a:ln w="28575" cap="flat" cmpd="sng">
            <a:solidFill>
              <a:schemeClr val="dk2"/>
            </a:solidFill>
            <a:prstDash val="solid"/>
            <a:round/>
            <a:headEnd type="none" w="sm" len="sm"/>
            <a:tailEnd type="none" w="sm" len="sm"/>
          </a:ln>
        </p:spPr>
      </p:pic>
      <p:pic>
        <p:nvPicPr>
          <p:cNvPr id="181" name="Google Shape;181;p26"/>
          <p:cNvPicPr preferRelativeResize="0"/>
          <p:nvPr/>
        </p:nvPicPr>
        <p:blipFill rotWithShape="1">
          <a:blip r:embed="rId4">
            <a:alphaModFix/>
          </a:blip>
          <a:srcRect l="4172" r="10320" b="18513"/>
          <a:stretch/>
        </p:blipFill>
        <p:spPr>
          <a:xfrm>
            <a:off x="5137074" y="2931849"/>
            <a:ext cx="3660273" cy="1967274"/>
          </a:xfrm>
          <a:prstGeom prst="rect">
            <a:avLst/>
          </a:prstGeom>
          <a:noFill/>
          <a:ln w="28575" cap="flat" cmpd="sng">
            <a:solidFill>
              <a:schemeClr val="dk2"/>
            </a:solidFill>
            <a:prstDash val="solid"/>
            <a:round/>
            <a:headEnd type="none" w="sm" len="sm"/>
            <a:tailEnd type="none" w="sm" len="sm"/>
          </a:ln>
        </p:spPr>
      </p:pic>
      <p:pic>
        <p:nvPicPr>
          <p:cNvPr id="182" name="Google Shape;182;p26"/>
          <p:cNvPicPr preferRelativeResize="0"/>
          <p:nvPr/>
        </p:nvPicPr>
        <p:blipFill>
          <a:blip r:embed="rId5">
            <a:alphaModFix/>
          </a:blip>
          <a:stretch>
            <a:fillRect/>
          </a:stretch>
        </p:blipFill>
        <p:spPr>
          <a:xfrm>
            <a:off x="2423819" y="1162425"/>
            <a:ext cx="2113974" cy="2818652"/>
          </a:xfrm>
          <a:prstGeom prst="rect">
            <a:avLst/>
          </a:prstGeom>
          <a:noFill/>
          <a:ln w="28575" cap="flat" cmpd="sng">
            <a:solidFill>
              <a:schemeClr val="dk2"/>
            </a:solidFill>
            <a:prstDash val="solid"/>
            <a:round/>
            <a:headEnd type="none" w="sm" len="sm"/>
            <a:tailEnd type="none" w="sm" len="sm"/>
          </a:ln>
        </p:spPr>
      </p:pic>
      <p:pic>
        <p:nvPicPr>
          <p:cNvPr id="183" name="Google Shape;183;p26"/>
          <p:cNvPicPr preferRelativeResize="0"/>
          <p:nvPr/>
        </p:nvPicPr>
        <p:blipFill>
          <a:blip r:embed="rId6">
            <a:alphaModFix/>
          </a:blip>
          <a:stretch>
            <a:fillRect/>
          </a:stretch>
        </p:blipFill>
        <p:spPr>
          <a:xfrm flipH="1">
            <a:off x="311700" y="2054496"/>
            <a:ext cx="1475449" cy="2697968"/>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Cinzel"/>
                <a:ea typeface="Cinzel"/>
                <a:cs typeface="Cinzel"/>
                <a:sym typeface="Cinzel"/>
              </a:rPr>
              <a:t>Vocational Internships</a:t>
            </a:r>
            <a:endParaRPr b="1">
              <a:latin typeface="Cinzel"/>
              <a:ea typeface="Cinzel"/>
              <a:cs typeface="Cinzel"/>
              <a:sym typeface="Cinzel"/>
            </a:endParaRPr>
          </a:p>
        </p:txBody>
      </p:sp>
      <p:pic>
        <p:nvPicPr>
          <p:cNvPr id="189" name="Google Shape;189;p27"/>
          <p:cNvPicPr preferRelativeResize="0"/>
          <p:nvPr/>
        </p:nvPicPr>
        <p:blipFill rotWithShape="1">
          <a:blip r:embed="rId3">
            <a:alphaModFix/>
          </a:blip>
          <a:srcRect t="32528" b="32366"/>
          <a:stretch/>
        </p:blipFill>
        <p:spPr>
          <a:xfrm>
            <a:off x="382375" y="1780775"/>
            <a:ext cx="2375851" cy="1805599"/>
          </a:xfrm>
          <a:prstGeom prst="rect">
            <a:avLst/>
          </a:prstGeom>
          <a:noFill/>
          <a:ln w="28575" cap="flat" cmpd="sng">
            <a:solidFill>
              <a:schemeClr val="dk2"/>
            </a:solidFill>
            <a:prstDash val="solid"/>
            <a:round/>
            <a:headEnd type="none" w="sm" len="sm"/>
            <a:tailEnd type="none" w="sm" len="sm"/>
          </a:ln>
        </p:spPr>
      </p:pic>
      <p:pic>
        <p:nvPicPr>
          <p:cNvPr id="190" name="Google Shape;190;p27"/>
          <p:cNvPicPr preferRelativeResize="0"/>
          <p:nvPr/>
        </p:nvPicPr>
        <p:blipFill rotWithShape="1">
          <a:blip r:embed="rId4">
            <a:alphaModFix/>
          </a:blip>
          <a:srcRect t="20391" b="19967"/>
          <a:stretch/>
        </p:blipFill>
        <p:spPr>
          <a:xfrm>
            <a:off x="6262675" y="550400"/>
            <a:ext cx="2512051" cy="3243592"/>
          </a:xfrm>
          <a:prstGeom prst="rect">
            <a:avLst/>
          </a:prstGeom>
          <a:noFill/>
          <a:ln w="28575" cap="flat" cmpd="sng">
            <a:solidFill>
              <a:schemeClr val="dk2"/>
            </a:solidFill>
            <a:prstDash val="solid"/>
            <a:round/>
            <a:headEnd type="none" w="sm" len="sm"/>
            <a:tailEnd type="none" w="sm" len="sm"/>
          </a:ln>
        </p:spPr>
      </p:pic>
      <p:pic>
        <p:nvPicPr>
          <p:cNvPr id="191" name="Google Shape;191;p27"/>
          <p:cNvPicPr preferRelativeResize="0"/>
          <p:nvPr/>
        </p:nvPicPr>
        <p:blipFill rotWithShape="1">
          <a:blip r:embed="rId5">
            <a:alphaModFix/>
          </a:blip>
          <a:srcRect l="11839" t="20217"/>
          <a:stretch/>
        </p:blipFill>
        <p:spPr>
          <a:xfrm>
            <a:off x="3254425" y="1407050"/>
            <a:ext cx="2512051" cy="3030999"/>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Cinzel"/>
                <a:ea typeface="Cinzel"/>
                <a:cs typeface="Cinzel"/>
                <a:sym typeface="Cinzel"/>
              </a:rPr>
              <a:t>St. Luke Hospital</a:t>
            </a:r>
            <a:endParaRPr b="1">
              <a:latin typeface="Cinzel"/>
              <a:ea typeface="Cinzel"/>
              <a:cs typeface="Cinzel"/>
              <a:sym typeface="Cinzel"/>
            </a:endParaRPr>
          </a:p>
        </p:txBody>
      </p:sp>
      <p:pic>
        <p:nvPicPr>
          <p:cNvPr id="197" name="Google Shape;197;p28"/>
          <p:cNvPicPr preferRelativeResize="0"/>
          <p:nvPr/>
        </p:nvPicPr>
        <p:blipFill rotWithShape="1">
          <a:blip r:embed="rId3">
            <a:alphaModFix/>
          </a:blip>
          <a:srcRect l="7405" t="8214" r="2618"/>
          <a:stretch/>
        </p:blipFill>
        <p:spPr>
          <a:xfrm>
            <a:off x="3859700" y="2472199"/>
            <a:ext cx="1111726" cy="1832999"/>
          </a:xfrm>
          <a:prstGeom prst="rect">
            <a:avLst/>
          </a:prstGeom>
          <a:noFill/>
          <a:ln w="28575" cap="flat" cmpd="sng">
            <a:solidFill>
              <a:schemeClr val="dk2"/>
            </a:solidFill>
            <a:prstDash val="solid"/>
            <a:round/>
            <a:headEnd type="none" w="sm" len="sm"/>
            <a:tailEnd type="none" w="sm" len="sm"/>
          </a:ln>
        </p:spPr>
      </p:pic>
      <p:pic>
        <p:nvPicPr>
          <p:cNvPr id="198" name="Google Shape;198;p28"/>
          <p:cNvPicPr preferRelativeResize="0"/>
          <p:nvPr/>
        </p:nvPicPr>
        <p:blipFill rotWithShape="1">
          <a:blip r:embed="rId4">
            <a:alphaModFix/>
          </a:blip>
          <a:srcRect/>
          <a:stretch/>
        </p:blipFill>
        <p:spPr>
          <a:xfrm>
            <a:off x="750825" y="1401774"/>
            <a:ext cx="1055874" cy="1729623"/>
          </a:xfrm>
          <a:prstGeom prst="rect">
            <a:avLst/>
          </a:prstGeom>
          <a:noFill/>
          <a:ln w="28575" cap="flat" cmpd="sng">
            <a:solidFill>
              <a:schemeClr val="dk2"/>
            </a:solidFill>
            <a:prstDash val="solid"/>
            <a:round/>
            <a:headEnd type="none" w="sm" len="sm"/>
            <a:tailEnd type="none" w="sm" len="sm"/>
          </a:ln>
        </p:spPr>
      </p:pic>
      <p:pic>
        <p:nvPicPr>
          <p:cNvPr id="199" name="Google Shape;199;p28"/>
          <p:cNvPicPr preferRelativeResize="0"/>
          <p:nvPr/>
        </p:nvPicPr>
        <p:blipFill rotWithShape="1">
          <a:blip r:embed="rId5">
            <a:alphaModFix/>
          </a:blip>
          <a:srcRect l="5589" t="4561"/>
          <a:stretch/>
        </p:blipFill>
        <p:spPr>
          <a:xfrm>
            <a:off x="5318434" y="249450"/>
            <a:ext cx="3132866" cy="2375150"/>
          </a:xfrm>
          <a:prstGeom prst="rect">
            <a:avLst/>
          </a:prstGeom>
          <a:noFill/>
          <a:ln w="28575" cap="flat" cmpd="sng">
            <a:solidFill>
              <a:srgbClr val="000000"/>
            </a:solidFill>
            <a:prstDash val="solid"/>
            <a:round/>
            <a:headEnd type="none" w="sm" len="sm"/>
            <a:tailEnd type="none" w="sm" len="sm"/>
          </a:ln>
        </p:spPr>
      </p:pic>
      <p:pic>
        <p:nvPicPr>
          <p:cNvPr id="200" name="Google Shape;200;p28"/>
          <p:cNvPicPr preferRelativeResize="0"/>
          <p:nvPr/>
        </p:nvPicPr>
        <p:blipFill rotWithShape="1">
          <a:blip r:embed="rId6">
            <a:alphaModFix/>
          </a:blip>
          <a:srcRect l="8214" t="15959"/>
          <a:stretch/>
        </p:blipFill>
        <p:spPr>
          <a:xfrm>
            <a:off x="7339575" y="3180645"/>
            <a:ext cx="1111726" cy="1809654"/>
          </a:xfrm>
          <a:prstGeom prst="rect">
            <a:avLst/>
          </a:prstGeom>
          <a:noFill/>
          <a:ln w="28575" cap="flat" cmpd="sng">
            <a:solidFill>
              <a:schemeClr val="dk2"/>
            </a:solidFill>
            <a:prstDash val="solid"/>
            <a:round/>
            <a:headEnd type="none" w="sm" len="sm"/>
            <a:tailEnd type="none" w="sm" len="sm"/>
          </a:ln>
        </p:spPr>
      </p:pic>
      <p:pic>
        <p:nvPicPr>
          <p:cNvPr id="201" name="Google Shape;201;p28"/>
          <p:cNvPicPr preferRelativeResize="0"/>
          <p:nvPr/>
        </p:nvPicPr>
        <p:blipFill>
          <a:blip r:embed="rId7">
            <a:alphaModFix/>
          </a:blip>
          <a:stretch>
            <a:fillRect/>
          </a:stretch>
        </p:blipFill>
        <p:spPr>
          <a:xfrm>
            <a:off x="2194525" y="1904014"/>
            <a:ext cx="1111724" cy="1784409"/>
          </a:xfrm>
          <a:prstGeom prst="rect">
            <a:avLst/>
          </a:prstGeom>
          <a:noFill/>
          <a:ln w="28575" cap="flat" cmpd="sng">
            <a:solidFill>
              <a:schemeClr val="dk2"/>
            </a:solidFill>
            <a:prstDash val="solid"/>
            <a:round/>
            <a:headEnd type="none" w="sm" len="sm"/>
            <a:tailEnd type="none" w="sm" len="sm"/>
          </a:ln>
        </p:spPr>
      </p:pic>
      <p:pic>
        <p:nvPicPr>
          <p:cNvPr id="202" name="Google Shape;202;p28"/>
          <p:cNvPicPr preferRelativeResize="0"/>
          <p:nvPr/>
        </p:nvPicPr>
        <p:blipFill rotWithShape="1">
          <a:blip r:embed="rId8">
            <a:alphaModFix/>
          </a:blip>
          <a:srcRect t="2856"/>
          <a:stretch/>
        </p:blipFill>
        <p:spPr>
          <a:xfrm>
            <a:off x="5625100" y="2922750"/>
            <a:ext cx="1111725" cy="1796899"/>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9"/>
          <p:cNvSpPr txBox="1">
            <a:spLocks noGrp="1"/>
          </p:cNvSpPr>
          <p:nvPr>
            <p:ph type="ctrTitle"/>
          </p:nvPr>
        </p:nvSpPr>
        <p:spPr>
          <a:xfrm>
            <a:off x="448950" y="690000"/>
            <a:ext cx="4069800" cy="1140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latin typeface="Cinzel"/>
                <a:ea typeface="Cinzel"/>
                <a:cs typeface="Cinzel"/>
                <a:sym typeface="Cinzel"/>
              </a:rPr>
              <a:t>Thank you!</a:t>
            </a:r>
            <a:endParaRPr b="1">
              <a:latin typeface="Cinzel"/>
              <a:ea typeface="Cinzel"/>
              <a:cs typeface="Cinzel"/>
              <a:sym typeface="Cinzel"/>
            </a:endParaRPr>
          </a:p>
        </p:txBody>
      </p:sp>
      <p:pic>
        <p:nvPicPr>
          <p:cNvPr id="208" name="Google Shape;208;p29"/>
          <p:cNvPicPr preferRelativeResize="0"/>
          <p:nvPr/>
        </p:nvPicPr>
        <p:blipFill>
          <a:blip r:embed="rId3">
            <a:alphaModFix/>
          </a:blip>
          <a:stretch>
            <a:fillRect/>
          </a:stretch>
        </p:blipFill>
        <p:spPr>
          <a:xfrm>
            <a:off x="4815949" y="1297974"/>
            <a:ext cx="4127652" cy="2646299"/>
          </a:xfrm>
          <a:prstGeom prst="rect">
            <a:avLst/>
          </a:prstGeom>
          <a:noFill/>
          <a:ln>
            <a:noFill/>
          </a:ln>
        </p:spPr>
      </p:pic>
      <p:sp>
        <p:nvSpPr>
          <p:cNvPr id="209" name="Google Shape;209;p29"/>
          <p:cNvSpPr txBox="1"/>
          <p:nvPr/>
        </p:nvSpPr>
        <p:spPr>
          <a:xfrm>
            <a:off x="361125" y="4363425"/>
            <a:ext cx="8364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9900"/>
                </a:solidFill>
                <a:latin typeface="Comfortaa"/>
                <a:ea typeface="Comfortaa"/>
                <a:cs typeface="Comfortaa"/>
                <a:sym typeface="Comfortaa"/>
              </a:rPr>
              <a:t>Jessica Johnson	 	(406) 676-3390 ext 7503 		jessica.johnson@ronank12.edu</a:t>
            </a:r>
            <a:endParaRPr>
              <a:solidFill>
                <a:srgbClr val="FF9900"/>
              </a:solidFill>
              <a:latin typeface="Comfortaa"/>
              <a:ea typeface="Comfortaa"/>
              <a:cs typeface="Comfortaa"/>
              <a:sym typeface="Comfortaa"/>
            </a:endParaRPr>
          </a:p>
          <a:p>
            <a:pPr marL="0" lvl="0" indent="0" algn="l" rtl="0">
              <a:spcBef>
                <a:spcPts val="0"/>
              </a:spcBef>
              <a:spcAft>
                <a:spcPts val="0"/>
              </a:spcAft>
              <a:buNone/>
            </a:pPr>
            <a:r>
              <a:rPr lang="en">
                <a:solidFill>
                  <a:srgbClr val="FF9900"/>
                </a:solidFill>
                <a:latin typeface="Comfortaa"/>
                <a:ea typeface="Comfortaa"/>
                <a:cs typeface="Comfortaa"/>
                <a:sym typeface="Comfortaa"/>
              </a:rPr>
              <a:t>Heather Gray 			(406) 676-3390 ext 7535  		heather.gray@ronan12.edu</a:t>
            </a:r>
            <a:endParaRPr>
              <a:solidFill>
                <a:srgbClr val="FF9900"/>
              </a:solidFill>
              <a:latin typeface="Comfortaa"/>
              <a:ea typeface="Comfortaa"/>
              <a:cs typeface="Comfortaa"/>
              <a:sym typeface="Comfortaa"/>
            </a:endParaRPr>
          </a:p>
          <a:p>
            <a:pPr marL="0" lvl="0" indent="0" algn="l" rtl="0">
              <a:spcBef>
                <a:spcPts val="0"/>
              </a:spcBef>
              <a:spcAft>
                <a:spcPts val="0"/>
              </a:spcAft>
              <a:buNone/>
            </a:pPr>
            <a:endParaRPr>
              <a:solidFill>
                <a:srgbClr val="FF9900"/>
              </a:solidFill>
              <a:latin typeface="Comfortaa"/>
              <a:ea typeface="Comfortaa"/>
              <a:cs typeface="Comfortaa"/>
              <a:sym typeface="Comforta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00" b="1">
                <a:latin typeface="Cinzel"/>
                <a:ea typeface="Cinzel"/>
                <a:cs typeface="Cinzel"/>
                <a:sym typeface="Cinzel"/>
              </a:rPr>
              <a:t>RHS iGraduate Info/Background Jessica</a:t>
            </a:r>
            <a:endParaRPr sz="2800" b="1">
              <a:latin typeface="Cinzel"/>
              <a:ea typeface="Cinzel"/>
              <a:cs typeface="Cinzel"/>
              <a:sym typeface="Cinzel"/>
            </a:endParaRPr>
          </a:p>
        </p:txBody>
      </p:sp>
      <p:sp>
        <p:nvSpPr>
          <p:cNvPr id="67" name="Google Shape;67;p14"/>
          <p:cNvSpPr txBox="1">
            <a:spLocks noGrp="1"/>
          </p:cNvSpPr>
          <p:nvPr>
            <p:ph type="body" idx="1"/>
          </p:nvPr>
        </p:nvSpPr>
        <p:spPr>
          <a:xfrm>
            <a:off x="311700" y="1152475"/>
            <a:ext cx="8077200" cy="34164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 sz="2350">
                <a:latin typeface="Comfortaa"/>
                <a:ea typeface="Comfortaa"/>
                <a:cs typeface="Comfortaa"/>
                <a:sym typeface="Comfortaa"/>
              </a:rPr>
              <a:t>The RHS iGraduate grant has been instrumental in the collaboration between Ronan High School, CSKT, and local businesses in order to prepare students for college and/or careers. This project is designed around communication, collaboration, and building relationships with the hope that we learn from one another and come together to support our students as they explore their interests. </a:t>
            </a:r>
            <a:endParaRPr sz="2350">
              <a:latin typeface="Comfortaa"/>
              <a:ea typeface="Comfortaa"/>
              <a:cs typeface="Comfortaa"/>
              <a:sym typeface="Comfortaa"/>
            </a:endParaRPr>
          </a:p>
          <a:p>
            <a:pPr marL="0" lvl="0" indent="0" algn="l" rtl="0">
              <a:spcBef>
                <a:spcPts val="1200"/>
              </a:spcBef>
              <a:spcAft>
                <a:spcPts val="0"/>
              </a:spcAft>
              <a:buNone/>
            </a:pPr>
            <a:r>
              <a:rPr lang="en" sz="2350">
                <a:latin typeface="Comfortaa"/>
                <a:ea typeface="Comfortaa"/>
                <a:cs typeface="Comfortaa"/>
                <a:sym typeface="Comfortaa"/>
              </a:rPr>
              <a:t>iGraduate has allowed for a variety of opportunities for our students through college visits, internships, and family engagement.  The RHS iGraduate program is focused on increasing the American Indian high school graduation rate, increasing student enrollment in college and work readiness opportunities through the Flathead Reservation. </a:t>
            </a:r>
            <a:endParaRPr>
              <a:latin typeface="Comfortaa"/>
              <a:ea typeface="Comfortaa"/>
              <a:cs typeface="Comfortaa"/>
              <a:sym typeface="Comfortaa"/>
            </a:endParaRPr>
          </a:p>
          <a:p>
            <a:pPr marL="0" lvl="0" indent="0" algn="l" rtl="0">
              <a:spcBef>
                <a:spcPts val="1200"/>
              </a:spcBef>
              <a:spcAft>
                <a:spcPts val="1200"/>
              </a:spcAft>
              <a:buNone/>
            </a:pPr>
            <a:endParaRPr>
              <a:latin typeface="Comfortaa"/>
              <a:ea typeface="Comfortaa"/>
              <a:cs typeface="Comfortaa"/>
              <a:sym typeface="Comforta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b="1">
                <a:latin typeface="Cinzel"/>
                <a:ea typeface="Cinzel"/>
                <a:cs typeface="Cinzel"/>
                <a:sym typeface="Cinzel"/>
              </a:rPr>
              <a:t>RHS CTE  </a:t>
            </a:r>
            <a:endParaRPr b="1">
              <a:latin typeface="Cinzel"/>
              <a:ea typeface="Cinzel"/>
              <a:cs typeface="Cinzel"/>
              <a:sym typeface="Cinzel"/>
            </a:endParaRPr>
          </a:p>
        </p:txBody>
      </p:sp>
      <p:sp>
        <p:nvSpPr>
          <p:cNvPr id="73" name="Google Shape;73;p1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457200" lvl="0" indent="-342900" algn="l" rtl="0">
              <a:lnSpc>
                <a:spcPct val="105000"/>
              </a:lnSpc>
              <a:spcBef>
                <a:spcPts val="0"/>
              </a:spcBef>
              <a:spcAft>
                <a:spcPts val="0"/>
              </a:spcAft>
              <a:buSzPts val="1800"/>
              <a:buFont typeface="Comfortaa"/>
              <a:buChar char="●"/>
            </a:pPr>
            <a:r>
              <a:rPr lang="en" sz="1800">
                <a:latin typeface="Comfortaa"/>
                <a:ea typeface="Comfortaa"/>
                <a:cs typeface="Comfortaa"/>
                <a:sym typeface="Comfortaa"/>
              </a:rPr>
              <a:t>Family Consumer Sciences</a:t>
            </a:r>
            <a:endParaRPr sz="1800">
              <a:latin typeface="Comfortaa"/>
              <a:ea typeface="Comfortaa"/>
              <a:cs typeface="Comfortaa"/>
              <a:sym typeface="Comfortaa"/>
            </a:endParaRPr>
          </a:p>
          <a:p>
            <a:pPr marL="457200" lvl="0" indent="-342900" algn="l" rtl="0">
              <a:lnSpc>
                <a:spcPct val="105000"/>
              </a:lnSpc>
              <a:spcBef>
                <a:spcPts val="0"/>
              </a:spcBef>
              <a:spcAft>
                <a:spcPts val="0"/>
              </a:spcAft>
              <a:buSzPts val="1800"/>
              <a:buFont typeface="Comfortaa"/>
              <a:buChar char="●"/>
            </a:pPr>
            <a:r>
              <a:rPr lang="en" sz="1800">
                <a:latin typeface="Comfortaa"/>
                <a:ea typeface="Comfortaa"/>
                <a:cs typeface="Comfortaa"/>
                <a:sym typeface="Comfortaa"/>
              </a:rPr>
              <a:t>Construction &amp; Drafting</a:t>
            </a:r>
            <a:endParaRPr sz="1800">
              <a:latin typeface="Comfortaa"/>
              <a:ea typeface="Comfortaa"/>
              <a:cs typeface="Comfortaa"/>
              <a:sym typeface="Comfortaa"/>
            </a:endParaRPr>
          </a:p>
          <a:p>
            <a:pPr marL="457200" lvl="0" indent="-342900" algn="l" rtl="0">
              <a:lnSpc>
                <a:spcPct val="105000"/>
              </a:lnSpc>
              <a:spcBef>
                <a:spcPts val="0"/>
              </a:spcBef>
              <a:spcAft>
                <a:spcPts val="0"/>
              </a:spcAft>
              <a:buSzPts val="1800"/>
              <a:buFont typeface="Comfortaa"/>
              <a:buChar char="●"/>
            </a:pPr>
            <a:r>
              <a:rPr lang="en" sz="1800">
                <a:latin typeface="Comfortaa"/>
                <a:ea typeface="Comfortaa"/>
                <a:cs typeface="Comfortaa"/>
                <a:sym typeface="Comfortaa"/>
              </a:rPr>
              <a:t>Ag. Mechanics</a:t>
            </a:r>
            <a:endParaRPr sz="1800">
              <a:latin typeface="Comfortaa"/>
              <a:ea typeface="Comfortaa"/>
              <a:cs typeface="Comfortaa"/>
              <a:sym typeface="Comfortaa"/>
            </a:endParaRPr>
          </a:p>
          <a:p>
            <a:pPr marL="457200" lvl="0" indent="-342900" algn="l" rtl="0">
              <a:lnSpc>
                <a:spcPct val="105000"/>
              </a:lnSpc>
              <a:spcBef>
                <a:spcPts val="0"/>
              </a:spcBef>
              <a:spcAft>
                <a:spcPts val="0"/>
              </a:spcAft>
              <a:buSzPts val="1800"/>
              <a:buFont typeface="Comfortaa"/>
              <a:buChar char="●"/>
            </a:pPr>
            <a:r>
              <a:rPr lang="en" sz="1800">
                <a:latin typeface="Comfortaa"/>
                <a:ea typeface="Comfortaa"/>
                <a:cs typeface="Comfortaa"/>
                <a:sym typeface="Comfortaa"/>
              </a:rPr>
              <a:t>Ag. Operations</a:t>
            </a:r>
            <a:endParaRPr sz="1800">
              <a:latin typeface="Comfortaa"/>
              <a:ea typeface="Comfortaa"/>
              <a:cs typeface="Comfortaa"/>
              <a:sym typeface="Comfortaa"/>
            </a:endParaRPr>
          </a:p>
          <a:p>
            <a:pPr marL="457200" lvl="0" indent="-342900" algn="l" rtl="0">
              <a:lnSpc>
                <a:spcPct val="105000"/>
              </a:lnSpc>
              <a:spcBef>
                <a:spcPts val="0"/>
              </a:spcBef>
              <a:spcAft>
                <a:spcPts val="0"/>
              </a:spcAft>
              <a:buSzPts val="1800"/>
              <a:buFont typeface="Comfortaa"/>
              <a:buChar char="●"/>
            </a:pPr>
            <a:r>
              <a:rPr lang="en" sz="1800">
                <a:latin typeface="Comfortaa"/>
                <a:ea typeface="Comfortaa"/>
                <a:cs typeface="Comfortaa"/>
                <a:sym typeface="Comfortaa"/>
              </a:rPr>
              <a:t>Ag. Science</a:t>
            </a:r>
            <a:endParaRPr sz="1800">
              <a:latin typeface="Comfortaa"/>
              <a:ea typeface="Comfortaa"/>
              <a:cs typeface="Comfortaa"/>
              <a:sym typeface="Comfortaa"/>
            </a:endParaRPr>
          </a:p>
          <a:p>
            <a:pPr marL="457200" lvl="0" indent="-342900" algn="l" rtl="0">
              <a:lnSpc>
                <a:spcPct val="105000"/>
              </a:lnSpc>
              <a:spcBef>
                <a:spcPts val="0"/>
              </a:spcBef>
              <a:spcAft>
                <a:spcPts val="0"/>
              </a:spcAft>
              <a:buSzPts val="1800"/>
              <a:buFont typeface="Comfortaa"/>
              <a:buChar char="●"/>
            </a:pPr>
            <a:r>
              <a:rPr lang="en" sz="1800">
                <a:latin typeface="Comfortaa"/>
                <a:ea typeface="Comfortaa"/>
                <a:cs typeface="Comfortaa"/>
                <a:sym typeface="Comfortaa"/>
              </a:rPr>
              <a:t>Ag. Natural Resources</a:t>
            </a:r>
            <a:endParaRPr sz="1800">
              <a:latin typeface="Comfortaa"/>
              <a:ea typeface="Comfortaa"/>
              <a:cs typeface="Comfortaa"/>
              <a:sym typeface="Comfortaa"/>
            </a:endParaRPr>
          </a:p>
          <a:p>
            <a:pPr marL="457200" lvl="0" indent="-342900" algn="l" rtl="0">
              <a:lnSpc>
                <a:spcPct val="105000"/>
              </a:lnSpc>
              <a:spcBef>
                <a:spcPts val="0"/>
              </a:spcBef>
              <a:spcAft>
                <a:spcPts val="0"/>
              </a:spcAft>
              <a:buSzPts val="1800"/>
              <a:buFont typeface="Comfortaa"/>
              <a:buChar char="●"/>
            </a:pPr>
            <a:r>
              <a:rPr lang="en" sz="1800">
                <a:latin typeface="Comfortaa"/>
                <a:ea typeface="Comfortaa"/>
                <a:cs typeface="Comfortaa"/>
                <a:sym typeface="Comfortaa"/>
              </a:rPr>
              <a:t>Medical Terminology </a:t>
            </a:r>
            <a:endParaRPr sz="1800">
              <a:latin typeface="Comfortaa"/>
              <a:ea typeface="Comfortaa"/>
              <a:cs typeface="Comfortaa"/>
              <a:sym typeface="Comfortaa"/>
            </a:endParaRPr>
          </a:p>
          <a:p>
            <a:pPr marL="457200" lvl="0" indent="-342900" algn="l" rtl="0">
              <a:lnSpc>
                <a:spcPct val="105000"/>
              </a:lnSpc>
              <a:spcBef>
                <a:spcPts val="0"/>
              </a:spcBef>
              <a:spcAft>
                <a:spcPts val="0"/>
              </a:spcAft>
              <a:buSzPts val="1800"/>
              <a:buFont typeface="Comfortaa"/>
              <a:buChar char="●"/>
            </a:pPr>
            <a:r>
              <a:rPr lang="en" sz="1800">
                <a:latin typeface="Comfortaa"/>
                <a:ea typeface="Comfortaa"/>
                <a:cs typeface="Comfortaa"/>
                <a:sym typeface="Comfortaa"/>
              </a:rPr>
              <a:t>CNA Certification</a:t>
            </a:r>
            <a:endParaRPr sz="1800">
              <a:latin typeface="Comfortaa"/>
              <a:ea typeface="Comfortaa"/>
              <a:cs typeface="Comfortaa"/>
              <a:sym typeface="Comfortaa"/>
            </a:endParaRPr>
          </a:p>
          <a:p>
            <a:pPr marL="457200" lvl="0" indent="-342900" algn="l" rtl="0">
              <a:lnSpc>
                <a:spcPct val="105000"/>
              </a:lnSpc>
              <a:spcBef>
                <a:spcPts val="0"/>
              </a:spcBef>
              <a:spcAft>
                <a:spcPts val="0"/>
              </a:spcAft>
              <a:buSzPts val="1800"/>
              <a:buFont typeface="Comfortaa"/>
              <a:buChar char="●"/>
            </a:pPr>
            <a:r>
              <a:rPr lang="en" sz="1800">
                <a:latin typeface="Comfortaa"/>
                <a:ea typeface="Comfortaa"/>
                <a:cs typeface="Comfortaa"/>
                <a:sym typeface="Comfortaa"/>
              </a:rPr>
              <a:t>CTE Math</a:t>
            </a:r>
            <a:endParaRPr sz="1800">
              <a:latin typeface="Comfortaa"/>
              <a:ea typeface="Comfortaa"/>
              <a:cs typeface="Comfortaa"/>
              <a:sym typeface="Comfortaa"/>
            </a:endParaRPr>
          </a:p>
        </p:txBody>
      </p:sp>
      <p:sp>
        <p:nvSpPr>
          <p:cNvPr id="74" name="Google Shape;74;p15"/>
          <p:cNvSpPr txBox="1">
            <a:spLocks noGrp="1"/>
          </p:cNvSpPr>
          <p:nvPr>
            <p:ph type="body" idx="2"/>
          </p:nvPr>
        </p:nvSpPr>
        <p:spPr>
          <a:xfrm>
            <a:off x="4815050" y="1152475"/>
            <a:ext cx="4131900" cy="3416400"/>
          </a:xfrm>
          <a:prstGeom prst="rect">
            <a:avLst/>
          </a:prstGeom>
        </p:spPr>
        <p:txBody>
          <a:bodyPr spcFirstLastPara="1" wrap="square" lIns="91425" tIns="91425" rIns="91425" bIns="91425" anchor="t" anchorCtr="0">
            <a:normAutofit/>
          </a:bodyPr>
          <a:lstStyle/>
          <a:p>
            <a:pPr marL="457200" lvl="0" indent="-342900" algn="l" rtl="0">
              <a:lnSpc>
                <a:spcPct val="105000"/>
              </a:lnSpc>
              <a:spcBef>
                <a:spcPts val="0"/>
              </a:spcBef>
              <a:spcAft>
                <a:spcPts val="0"/>
              </a:spcAft>
              <a:buSzPts val="1800"/>
              <a:buFont typeface="Comfortaa"/>
              <a:buChar char="●"/>
            </a:pPr>
            <a:r>
              <a:rPr lang="en" sz="1800">
                <a:latin typeface="Comfortaa"/>
                <a:ea typeface="Comfortaa"/>
                <a:cs typeface="Comfortaa"/>
                <a:sym typeface="Comfortaa"/>
              </a:rPr>
              <a:t>Vocational Internships</a:t>
            </a:r>
            <a:endParaRPr sz="1800">
              <a:latin typeface="Comfortaa"/>
              <a:ea typeface="Comfortaa"/>
              <a:cs typeface="Comfortaa"/>
              <a:sym typeface="Comfortaa"/>
            </a:endParaRPr>
          </a:p>
          <a:p>
            <a:pPr marL="457200" lvl="0" indent="-342900" algn="l" rtl="0">
              <a:lnSpc>
                <a:spcPct val="105000"/>
              </a:lnSpc>
              <a:spcBef>
                <a:spcPts val="0"/>
              </a:spcBef>
              <a:spcAft>
                <a:spcPts val="0"/>
              </a:spcAft>
              <a:buSzPts val="1800"/>
              <a:buFont typeface="Comfortaa"/>
              <a:buChar char="●"/>
            </a:pPr>
            <a:r>
              <a:rPr lang="en" sz="1800">
                <a:latin typeface="Comfortaa"/>
                <a:ea typeface="Comfortaa"/>
                <a:cs typeface="Comfortaa"/>
                <a:sym typeface="Comfortaa"/>
              </a:rPr>
              <a:t>Business Applications </a:t>
            </a:r>
            <a:endParaRPr sz="1800">
              <a:latin typeface="Comfortaa"/>
              <a:ea typeface="Comfortaa"/>
              <a:cs typeface="Comfortaa"/>
              <a:sym typeface="Comfortaa"/>
            </a:endParaRPr>
          </a:p>
          <a:p>
            <a:pPr marL="457200" lvl="0" indent="-342900" algn="l" rtl="0">
              <a:lnSpc>
                <a:spcPct val="105000"/>
              </a:lnSpc>
              <a:spcBef>
                <a:spcPts val="0"/>
              </a:spcBef>
              <a:spcAft>
                <a:spcPts val="0"/>
              </a:spcAft>
              <a:buSzPts val="1800"/>
              <a:buFont typeface="Comfortaa"/>
              <a:buChar char="●"/>
            </a:pPr>
            <a:r>
              <a:rPr lang="en" sz="1800">
                <a:latin typeface="Comfortaa"/>
                <a:ea typeface="Comfortaa"/>
                <a:cs typeface="Comfortaa"/>
                <a:sym typeface="Comfortaa"/>
              </a:rPr>
              <a:t>Yearbook Publication</a:t>
            </a:r>
            <a:endParaRPr sz="1800">
              <a:latin typeface="Comfortaa"/>
              <a:ea typeface="Comfortaa"/>
              <a:cs typeface="Comfortaa"/>
              <a:sym typeface="Comfortaa"/>
            </a:endParaRPr>
          </a:p>
          <a:p>
            <a:pPr marL="457200" lvl="0" indent="-342900" algn="l" rtl="0">
              <a:lnSpc>
                <a:spcPct val="105000"/>
              </a:lnSpc>
              <a:spcBef>
                <a:spcPts val="0"/>
              </a:spcBef>
              <a:spcAft>
                <a:spcPts val="0"/>
              </a:spcAft>
              <a:buSzPts val="1800"/>
              <a:buFont typeface="Comfortaa"/>
              <a:buChar char="●"/>
            </a:pPr>
            <a:r>
              <a:rPr lang="en" sz="1800">
                <a:latin typeface="Comfortaa"/>
                <a:ea typeface="Comfortaa"/>
                <a:cs typeface="Comfortaa"/>
                <a:sym typeface="Comfortaa"/>
              </a:rPr>
              <a:t>College &amp; Career Readiness</a:t>
            </a:r>
            <a:endParaRPr sz="1800">
              <a:latin typeface="Comfortaa"/>
              <a:ea typeface="Comfortaa"/>
              <a:cs typeface="Comfortaa"/>
              <a:sym typeface="Comfortaa"/>
            </a:endParaRPr>
          </a:p>
          <a:p>
            <a:pPr marL="457200" lvl="0" indent="-342900" algn="l" rtl="0">
              <a:lnSpc>
                <a:spcPct val="105000"/>
              </a:lnSpc>
              <a:spcBef>
                <a:spcPts val="0"/>
              </a:spcBef>
              <a:spcAft>
                <a:spcPts val="0"/>
              </a:spcAft>
              <a:buSzPts val="1800"/>
              <a:buFont typeface="Comfortaa"/>
              <a:buChar char="●"/>
            </a:pPr>
            <a:r>
              <a:rPr lang="en" sz="1800">
                <a:latin typeface="Comfortaa"/>
                <a:ea typeface="Comfortaa"/>
                <a:cs typeface="Comfortaa"/>
                <a:sym typeface="Comfortaa"/>
              </a:rPr>
              <a:t>Work Release</a:t>
            </a:r>
            <a:endParaRPr sz="1800">
              <a:latin typeface="Comfortaa"/>
              <a:ea typeface="Comfortaa"/>
              <a:cs typeface="Comfortaa"/>
              <a:sym typeface="Comfortaa"/>
            </a:endParaRPr>
          </a:p>
          <a:p>
            <a:pPr marL="457200" lvl="0" indent="-342900" algn="l" rtl="0">
              <a:lnSpc>
                <a:spcPct val="105000"/>
              </a:lnSpc>
              <a:spcBef>
                <a:spcPts val="0"/>
              </a:spcBef>
              <a:spcAft>
                <a:spcPts val="0"/>
              </a:spcAft>
              <a:buSzPts val="1800"/>
              <a:buFont typeface="Comfortaa"/>
              <a:buChar char="●"/>
            </a:pPr>
            <a:r>
              <a:rPr lang="en" sz="1800">
                <a:latin typeface="Comfortaa"/>
                <a:ea typeface="Comfortaa"/>
                <a:cs typeface="Comfortaa"/>
                <a:sym typeface="Comfortaa"/>
              </a:rPr>
              <a:t>STEM Lab</a:t>
            </a:r>
            <a:endParaRPr sz="1800">
              <a:latin typeface="Comfortaa"/>
              <a:ea typeface="Comfortaa"/>
              <a:cs typeface="Comfortaa"/>
              <a:sym typeface="Comfortaa"/>
            </a:endParaRPr>
          </a:p>
          <a:p>
            <a:pPr marL="457200" lvl="0" indent="-342900" algn="l" rtl="0">
              <a:lnSpc>
                <a:spcPct val="105000"/>
              </a:lnSpc>
              <a:spcBef>
                <a:spcPts val="0"/>
              </a:spcBef>
              <a:spcAft>
                <a:spcPts val="0"/>
              </a:spcAft>
              <a:buSzPts val="1800"/>
              <a:buFont typeface="Comfortaa"/>
              <a:buChar char="●"/>
            </a:pPr>
            <a:r>
              <a:rPr lang="en" sz="1800">
                <a:latin typeface="Comfortaa"/>
                <a:ea typeface="Comfortaa"/>
                <a:cs typeface="Comfortaa"/>
                <a:sym typeface="Comfortaa"/>
              </a:rPr>
              <a:t>Engineering</a:t>
            </a:r>
            <a:endParaRPr sz="1800">
              <a:latin typeface="Comfortaa"/>
              <a:ea typeface="Comfortaa"/>
              <a:cs typeface="Comfortaa"/>
              <a:sym typeface="Comfortaa"/>
            </a:endParaRPr>
          </a:p>
          <a:p>
            <a:pPr marL="457200" lvl="0" indent="-342900" algn="l" rtl="0">
              <a:lnSpc>
                <a:spcPct val="105000"/>
              </a:lnSpc>
              <a:spcBef>
                <a:spcPts val="0"/>
              </a:spcBef>
              <a:spcAft>
                <a:spcPts val="0"/>
              </a:spcAft>
              <a:buSzPts val="1800"/>
              <a:buFont typeface="Comfortaa"/>
              <a:buChar char="●"/>
            </a:pPr>
            <a:r>
              <a:rPr lang="en" sz="1800">
                <a:latin typeface="Comfortaa"/>
                <a:ea typeface="Comfortaa"/>
                <a:cs typeface="Comfortaa"/>
                <a:sym typeface="Comfortaa"/>
              </a:rPr>
              <a:t>Computer Science</a:t>
            </a:r>
            <a:endParaRPr sz="1800">
              <a:latin typeface="Comfortaa"/>
              <a:ea typeface="Comfortaa"/>
              <a:cs typeface="Comfortaa"/>
              <a:sym typeface="Comforta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505800" y="431900"/>
            <a:ext cx="4782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00" b="1">
                <a:latin typeface="Cinzel"/>
                <a:ea typeface="Cinzel"/>
                <a:cs typeface="Cinzel"/>
                <a:sym typeface="Cinzel"/>
              </a:rPr>
              <a:t>R-Cantina </a:t>
            </a:r>
            <a:r>
              <a:rPr lang="en" sz="2600" b="1">
                <a:latin typeface="Cinzel"/>
                <a:ea typeface="Cinzel"/>
                <a:cs typeface="Cinzel"/>
                <a:sym typeface="Cinzel"/>
              </a:rPr>
              <a:t>Food Trailer </a:t>
            </a:r>
            <a:endParaRPr sz="2600" b="1">
              <a:latin typeface="Cinzel"/>
              <a:ea typeface="Cinzel"/>
              <a:cs typeface="Cinzel"/>
              <a:sym typeface="Cinzel"/>
            </a:endParaRPr>
          </a:p>
        </p:txBody>
      </p:sp>
      <p:sp>
        <p:nvSpPr>
          <p:cNvPr id="80" name="Google Shape;80;p16"/>
          <p:cNvSpPr txBox="1">
            <a:spLocks noGrp="1"/>
          </p:cNvSpPr>
          <p:nvPr>
            <p:ph type="body" idx="1"/>
          </p:nvPr>
        </p:nvSpPr>
        <p:spPr>
          <a:xfrm>
            <a:off x="206600" y="1278600"/>
            <a:ext cx="5212800" cy="3431400"/>
          </a:xfrm>
          <a:prstGeom prst="rect">
            <a:avLst/>
          </a:prstGeom>
        </p:spPr>
        <p:txBody>
          <a:bodyPr spcFirstLastPara="1" wrap="square" lIns="91425" tIns="91425" rIns="91425" bIns="91425" anchor="t" anchorCtr="0">
            <a:normAutofit/>
          </a:bodyPr>
          <a:lstStyle/>
          <a:p>
            <a:pPr marL="0" lvl="0" indent="0" algn="ctr" rtl="0">
              <a:lnSpc>
                <a:spcPct val="115000"/>
              </a:lnSpc>
              <a:spcBef>
                <a:spcPts val="0"/>
              </a:spcBef>
              <a:spcAft>
                <a:spcPts val="0"/>
              </a:spcAft>
              <a:buNone/>
            </a:pPr>
            <a:r>
              <a:rPr lang="en" sz="1600" i="1">
                <a:solidFill>
                  <a:schemeClr val="dk1"/>
                </a:solidFill>
                <a:highlight>
                  <a:schemeClr val="lt1"/>
                </a:highlight>
                <a:latin typeface="Comfortaa"/>
                <a:ea typeface="Comfortaa"/>
                <a:cs typeface="Comfortaa"/>
                <a:sym typeface="Comfortaa"/>
              </a:rPr>
              <a:t>Come out and support our </a:t>
            </a:r>
            <a:endParaRPr sz="1600" i="1">
              <a:solidFill>
                <a:schemeClr val="dk1"/>
              </a:solidFill>
              <a:highlight>
                <a:schemeClr val="lt1"/>
              </a:highlight>
              <a:latin typeface="Comfortaa"/>
              <a:ea typeface="Comfortaa"/>
              <a:cs typeface="Comfortaa"/>
              <a:sym typeface="Comfortaa"/>
            </a:endParaRPr>
          </a:p>
          <a:p>
            <a:pPr marL="0" lvl="0" indent="0" algn="ctr" rtl="0">
              <a:lnSpc>
                <a:spcPct val="115000"/>
              </a:lnSpc>
              <a:spcBef>
                <a:spcPts val="0"/>
              </a:spcBef>
              <a:spcAft>
                <a:spcPts val="0"/>
              </a:spcAft>
              <a:buNone/>
            </a:pPr>
            <a:r>
              <a:rPr lang="en" sz="1600" i="1">
                <a:solidFill>
                  <a:schemeClr val="dk1"/>
                </a:solidFill>
                <a:highlight>
                  <a:schemeClr val="lt1"/>
                </a:highlight>
                <a:latin typeface="Comfortaa"/>
                <a:ea typeface="Comfortaa"/>
                <a:cs typeface="Comfortaa"/>
                <a:sym typeface="Comfortaa"/>
              </a:rPr>
              <a:t>Career and Technical Student Organizations </a:t>
            </a:r>
            <a:endParaRPr sz="1600" i="1">
              <a:solidFill>
                <a:schemeClr val="dk1"/>
              </a:solidFill>
              <a:highlight>
                <a:schemeClr val="lt1"/>
              </a:highlight>
              <a:latin typeface="Comfortaa"/>
              <a:ea typeface="Comfortaa"/>
              <a:cs typeface="Comfortaa"/>
              <a:sym typeface="Comfortaa"/>
            </a:endParaRPr>
          </a:p>
          <a:p>
            <a:pPr marL="0" lvl="0" indent="0" algn="ctr" rtl="0">
              <a:lnSpc>
                <a:spcPct val="115000"/>
              </a:lnSpc>
              <a:spcBef>
                <a:spcPts val="0"/>
              </a:spcBef>
              <a:spcAft>
                <a:spcPts val="0"/>
              </a:spcAft>
              <a:buNone/>
            </a:pPr>
            <a:r>
              <a:rPr lang="en" sz="1600" i="1">
                <a:solidFill>
                  <a:schemeClr val="dk1"/>
                </a:solidFill>
                <a:highlight>
                  <a:schemeClr val="lt1"/>
                </a:highlight>
                <a:latin typeface="Comfortaa"/>
                <a:ea typeface="Comfortaa"/>
                <a:cs typeface="Comfortaa"/>
                <a:sym typeface="Comfortaa"/>
              </a:rPr>
              <a:t>Buy a taco meal or two!</a:t>
            </a:r>
            <a:endParaRPr sz="1600" i="1">
              <a:solidFill>
                <a:schemeClr val="dk1"/>
              </a:solidFill>
              <a:highlight>
                <a:schemeClr val="lt1"/>
              </a:highlight>
              <a:latin typeface="Comfortaa"/>
              <a:ea typeface="Comfortaa"/>
              <a:cs typeface="Comfortaa"/>
              <a:sym typeface="Comfortaa"/>
            </a:endParaRPr>
          </a:p>
          <a:p>
            <a:pPr marL="0" lvl="0" indent="0" algn="ctr" rtl="0">
              <a:lnSpc>
                <a:spcPct val="115000"/>
              </a:lnSpc>
              <a:spcBef>
                <a:spcPts val="0"/>
              </a:spcBef>
              <a:spcAft>
                <a:spcPts val="0"/>
              </a:spcAft>
              <a:buNone/>
            </a:pPr>
            <a:endParaRPr sz="1600" i="1">
              <a:solidFill>
                <a:schemeClr val="dk1"/>
              </a:solidFill>
              <a:highlight>
                <a:schemeClr val="lt1"/>
              </a:highlight>
              <a:latin typeface="Comfortaa"/>
              <a:ea typeface="Comfortaa"/>
              <a:cs typeface="Comfortaa"/>
              <a:sym typeface="Comfortaa"/>
            </a:endParaRPr>
          </a:p>
          <a:p>
            <a:pPr marL="0" lvl="0" indent="0" algn="ctr" rtl="0">
              <a:lnSpc>
                <a:spcPct val="115000"/>
              </a:lnSpc>
              <a:spcBef>
                <a:spcPts val="0"/>
              </a:spcBef>
              <a:spcAft>
                <a:spcPts val="0"/>
              </a:spcAft>
              <a:buNone/>
            </a:pPr>
            <a:r>
              <a:rPr lang="en" sz="1600" i="1">
                <a:solidFill>
                  <a:schemeClr val="dk1"/>
                </a:solidFill>
                <a:highlight>
                  <a:schemeClr val="lt1"/>
                </a:highlight>
                <a:latin typeface="Comfortaa"/>
                <a:ea typeface="Comfortaa"/>
                <a:cs typeface="Comfortaa"/>
                <a:sym typeface="Comfortaa"/>
              </a:rPr>
              <a:t>The Flying R Trailer will be located next to the Ronan Cooperative Brewery.</a:t>
            </a:r>
            <a:endParaRPr sz="2400" i="1">
              <a:solidFill>
                <a:schemeClr val="dk1"/>
              </a:solidFill>
              <a:highlight>
                <a:schemeClr val="lt1"/>
              </a:highlight>
              <a:latin typeface="Comfortaa"/>
              <a:ea typeface="Comfortaa"/>
              <a:cs typeface="Comfortaa"/>
              <a:sym typeface="Comfortaa"/>
            </a:endParaRPr>
          </a:p>
          <a:p>
            <a:pPr marL="0" lvl="0" indent="0" algn="l" rtl="0">
              <a:lnSpc>
                <a:spcPct val="115000"/>
              </a:lnSpc>
              <a:spcBef>
                <a:spcPts val="0"/>
              </a:spcBef>
              <a:spcAft>
                <a:spcPts val="0"/>
              </a:spcAft>
              <a:buNone/>
            </a:pPr>
            <a:endParaRPr sz="2400" i="1">
              <a:solidFill>
                <a:schemeClr val="dk1"/>
              </a:solidFill>
              <a:highlight>
                <a:schemeClr val="lt1"/>
              </a:highlight>
              <a:latin typeface="Comfortaa"/>
              <a:ea typeface="Comfortaa"/>
              <a:cs typeface="Comfortaa"/>
              <a:sym typeface="Comfortaa"/>
            </a:endParaRPr>
          </a:p>
          <a:p>
            <a:pPr marL="0" lvl="0" indent="0" algn="ctr" rtl="0">
              <a:lnSpc>
                <a:spcPct val="115000"/>
              </a:lnSpc>
              <a:spcBef>
                <a:spcPts val="0"/>
              </a:spcBef>
              <a:spcAft>
                <a:spcPts val="0"/>
              </a:spcAft>
              <a:buNone/>
            </a:pPr>
            <a:r>
              <a:rPr lang="en" sz="2200" u="sng">
                <a:solidFill>
                  <a:schemeClr val="hlink"/>
                </a:solidFill>
                <a:highlight>
                  <a:schemeClr val="lt1"/>
                </a:highlight>
                <a:latin typeface="Comfortaa"/>
                <a:ea typeface="Comfortaa"/>
                <a:cs typeface="Comfortaa"/>
                <a:sym typeface="Comfortaa"/>
                <a:hlinkClick r:id="rId3"/>
              </a:rPr>
              <a:t>R-Cantina News Release</a:t>
            </a:r>
            <a:endParaRPr sz="2200">
              <a:solidFill>
                <a:schemeClr val="dk1"/>
              </a:solidFill>
              <a:highlight>
                <a:schemeClr val="lt1"/>
              </a:highlight>
              <a:latin typeface="Comfortaa"/>
              <a:ea typeface="Comfortaa"/>
              <a:cs typeface="Comfortaa"/>
              <a:sym typeface="Comfortaa"/>
            </a:endParaRPr>
          </a:p>
        </p:txBody>
      </p:sp>
      <p:pic>
        <p:nvPicPr>
          <p:cNvPr id="81" name="Google Shape;81;p16"/>
          <p:cNvPicPr preferRelativeResize="0"/>
          <p:nvPr/>
        </p:nvPicPr>
        <p:blipFill>
          <a:blip r:embed="rId4">
            <a:alphaModFix/>
          </a:blip>
          <a:stretch>
            <a:fillRect/>
          </a:stretch>
        </p:blipFill>
        <p:spPr>
          <a:xfrm>
            <a:off x="5737034" y="243300"/>
            <a:ext cx="3089690" cy="4775400"/>
          </a:xfrm>
          <a:prstGeom prst="rect">
            <a:avLst/>
          </a:prstGeom>
          <a:noFill/>
          <a:ln w="28575" cap="flat" cmpd="sng">
            <a:solidFill>
              <a:schemeClr val="dk2"/>
            </a:solidFill>
            <a:prstDash val="solid"/>
            <a:round/>
            <a:headEnd type="none" w="sm" len="sm"/>
            <a:tailEnd type="none" w="sm" len="sm"/>
          </a:ln>
        </p:spPr>
      </p:pic>
      <p:pic>
        <p:nvPicPr>
          <p:cNvPr id="82" name="Google Shape;82;p16"/>
          <p:cNvPicPr preferRelativeResize="0"/>
          <p:nvPr/>
        </p:nvPicPr>
        <p:blipFill rotWithShape="1">
          <a:blip r:embed="rId5">
            <a:alphaModFix/>
          </a:blip>
          <a:srcRect r="84666"/>
          <a:stretch/>
        </p:blipFill>
        <p:spPr>
          <a:xfrm>
            <a:off x="435200" y="4107178"/>
            <a:ext cx="1029749" cy="646000"/>
          </a:xfrm>
          <a:prstGeom prst="rect">
            <a:avLst/>
          </a:prstGeom>
          <a:noFill/>
          <a:ln w="9525" cap="flat" cmpd="sng">
            <a:solidFill>
              <a:schemeClr val="dk1"/>
            </a:solidFill>
            <a:prstDash val="solid"/>
            <a:round/>
            <a:headEnd type="none" w="sm" len="sm"/>
            <a:tailEnd type="none" w="sm" len="sm"/>
          </a:ln>
        </p:spPr>
      </p:pic>
      <p:pic>
        <p:nvPicPr>
          <p:cNvPr id="83" name="Google Shape;83;p16"/>
          <p:cNvPicPr preferRelativeResize="0"/>
          <p:nvPr/>
        </p:nvPicPr>
        <p:blipFill rotWithShape="1">
          <a:blip r:embed="rId5">
            <a:alphaModFix/>
          </a:blip>
          <a:srcRect l="45250"/>
          <a:stretch/>
        </p:blipFill>
        <p:spPr>
          <a:xfrm>
            <a:off x="1391100" y="4107175"/>
            <a:ext cx="3676812" cy="6460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7"/>
          <p:cNvPicPr preferRelativeResize="0"/>
          <p:nvPr/>
        </p:nvPicPr>
        <p:blipFill>
          <a:blip r:embed="rId3">
            <a:alphaModFix/>
          </a:blip>
          <a:stretch>
            <a:fillRect/>
          </a:stretch>
        </p:blipFill>
        <p:spPr>
          <a:xfrm>
            <a:off x="152400" y="152400"/>
            <a:ext cx="4419600" cy="2945253"/>
          </a:xfrm>
          <a:prstGeom prst="rect">
            <a:avLst/>
          </a:prstGeom>
          <a:noFill/>
          <a:ln w="19050" cap="flat" cmpd="sng">
            <a:solidFill>
              <a:schemeClr val="dk2"/>
            </a:solidFill>
            <a:prstDash val="solid"/>
            <a:round/>
            <a:headEnd type="none" w="sm" len="sm"/>
            <a:tailEnd type="none" w="sm" len="sm"/>
          </a:ln>
        </p:spPr>
      </p:pic>
      <p:sp>
        <p:nvSpPr>
          <p:cNvPr id="89" name="Google Shape;89;p17"/>
          <p:cNvSpPr/>
          <p:nvPr/>
        </p:nvSpPr>
        <p:spPr>
          <a:xfrm>
            <a:off x="249925" y="2601625"/>
            <a:ext cx="4232491" cy="543524"/>
          </a:xfrm>
          <a:prstGeom prst="rect">
            <a:avLst/>
          </a:prstGeom>
        </p:spPr>
        <p:txBody>
          <a:bodyPr>
            <a:prstTxWarp prst="textPlain">
              <a:avLst/>
            </a:prstTxWarp>
          </a:bodyPr>
          <a:lstStyle/>
          <a:p>
            <a:pPr lvl="0" algn="ctr"/>
            <a:r>
              <a:rPr b="0" i="0">
                <a:ln w="9525" cap="flat" cmpd="sng">
                  <a:solidFill>
                    <a:schemeClr val="lt1"/>
                  </a:solidFill>
                  <a:prstDash val="solid"/>
                  <a:round/>
                  <a:headEnd type="none" w="sm" len="sm"/>
                  <a:tailEnd type="none" w="sm" len="sm"/>
                </a:ln>
                <a:solidFill>
                  <a:schemeClr val="accent5"/>
                </a:solidFill>
                <a:latin typeface="Arial"/>
              </a:rPr>
              <a:t>SKC STEM Academy</a:t>
            </a:r>
          </a:p>
        </p:txBody>
      </p:sp>
      <p:pic>
        <p:nvPicPr>
          <p:cNvPr id="90" name="Google Shape;90;p17"/>
          <p:cNvPicPr preferRelativeResize="0"/>
          <p:nvPr/>
        </p:nvPicPr>
        <p:blipFill>
          <a:blip r:embed="rId4">
            <a:alphaModFix/>
          </a:blip>
          <a:stretch>
            <a:fillRect/>
          </a:stretch>
        </p:blipFill>
        <p:spPr>
          <a:xfrm>
            <a:off x="5122875" y="152400"/>
            <a:ext cx="3927000" cy="2945250"/>
          </a:xfrm>
          <a:prstGeom prst="rect">
            <a:avLst/>
          </a:prstGeom>
          <a:noFill/>
          <a:ln w="19050" cap="flat" cmpd="sng">
            <a:solidFill>
              <a:schemeClr val="dk2"/>
            </a:solidFill>
            <a:prstDash val="solid"/>
            <a:round/>
            <a:headEnd type="none" w="sm" len="sm"/>
            <a:tailEnd type="none" w="sm" len="sm"/>
          </a:ln>
        </p:spPr>
      </p:pic>
      <p:sp>
        <p:nvSpPr>
          <p:cNvPr id="91" name="Google Shape;91;p17"/>
          <p:cNvSpPr/>
          <p:nvPr/>
        </p:nvSpPr>
        <p:spPr>
          <a:xfrm>
            <a:off x="5135024" y="2627350"/>
            <a:ext cx="3926990" cy="543524"/>
          </a:xfrm>
          <a:prstGeom prst="rect">
            <a:avLst/>
          </a:prstGeom>
        </p:spPr>
        <p:txBody>
          <a:bodyPr>
            <a:prstTxWarp prst="textPlain">
              <a:avLst/>
            </a:prstTxWarp>
          </a:bodyPr>
          <a:lstStyle/>
          <a:p>
            <a:pPr lvl="0" algn="ctr"/>
            <a:r>
              <a:rPr b="0" i="0">
                <a:ln w="9525" cap="flat" cmpd="sng">
                  <a:solidFill>
                    <a:schemeClr val="lt1"/>
                  </a:solidFill>
                  <a:prstDash val="solid"/>
                  <a:round/>
                  <a:headEnd type="none" w="sm" len="sm"/>
                  <a:tailEnd type="none" w="sm" len="sm"/>
                </a:ln>
                <a:solidFill>
                  <a:schemeClr val="accent5"/>
                </a:solidFill>
                <a:latin typeface="Arial"/>
              </a:rPr>
              <a:t>SKC Garden Network/Food Sovereignty</a:t>
            </a:r>
          </a:p>
        </p:txBody>
      </p:sp>
      <p:pic>
        <p:nvPicPr>
          <p:cNvPr id="92" name="Google Shape;92;p17"/>
          <p:cNvPicPr preferRelativeResize="0"/>
          <p:nvPr/>
        </p:nvPicPr>
        <p:blipFill>
          <a:blip r:embed="rId5">
            <a:alphaModFix/>
          </a:blip>
          <a:stretch>
            <a:fillRect/>
          </a:stretch>
        </p:blipFill>
        <p:spPr>
          <a:xfrm>
            <a:off x="6324200" y="3286875"/>
            <a:ext cx="2321399" cy="1741049"/>
          </a:xfrm>
          <a:prstGeom prst="rect">
            <a:avLst/>
          </a:prstGeom>
          <a:noFill/>
          <a:ln w="19050" cap="flat" cmpd="sng">
            <a:solidFill>
              <a:schemeClr val="dk2"/>
            </a:solidFill>
            <a:prstDash val="solid"/>
            <a:round/>
            <a:headEnd type="none" w="sm" len="sm"/>
            <a:tailEnd type="none" w="sm" len="sm"/>
          </a:ln>
        </p:spPr>
      </p:pic>
      <p:sp>
        <p:nvSpPr>
          <p:cNvPr id="93" name="Google Shape;93;p17"/>
          <p:cNvSpPr/>
          <p:nvPr/>
        </p:nvSpPr>
        <p:spPr>
          <a:xfrm>
            <a:off x="3141775" y="4292575"/>
            <a:ext cx="3054966" cy="667326"/>
          </a:xfrm>
          <a:prstGeom prst="rect">
            <a:avLst/>
          </a:prstGeom>
        </p:spPr>
        <p:txBody>
          <a:bodyPr>
            <a:prstTxWarp prst="textPlain">
              <a:avLst/>
            </a:prstTxWarp>
          </a:bodyPr>
          <a:lstStyle/>
          <a:p>
            <a:pPr lvl="0" algn="ctr"/>
            <a:r>
              <a:rPr b="0" i="0">
                <a:ln w="9525" cap="flat" cmpd="sng">
                  <a:solidFill>
                    <a:schemeClr val="lt1"/>
                  </a:solidFill>
                  <a:prstDash val="solid"/>
                  <a:round/>
                  <a:headEnd type="none" w="sm" len="sm"/>
                  <a:tailEnd type="none" w="sm" len="sm"/>
                </a:ln>
                <a:solidFill>
                  <a:schemeClr val="accent5"/>
                </a:solidFill>
                <a:latin typeface="Arial"/>
              </a:rPr>
              <a:t>Flathead Lake Biological Station</a:t>
            </a:r>
          </a:p>
        </p:txBody>
      </p:sp>
      <p:pic>
        <p:nvPicPr>
          <p:cNvPr id="94" name="Google Shape;94;p17"/>
          <p:cNvPicPr preferRelativeResize="0"/>
          <p:nvPr/>
        </p:nvPicPr>
        <p:blipFill>
          <a:blip r:embed="rId6">
            <a:alphaModFix/>
          </a:blip>
          <a:stretch>
            <a:fillRect/>
          </a:stretch>
        </p:blipFill>
        <p:spPr>
          <a:xfrm>
            <a:off x="688400" y="3286878"/>
            <a:ext cx="2321396" cy="1741047"/>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p:nvPr/>
        </p:nvSpPr>
        <p:spPr>
          <a:xfrm>
            <a:off x="276375" y="3413450"/>
            <a:ext cx="3091702" cy="537526"/>
          </a:xfrm>
          <a:prstGeom prst="rect">
            <a:avLst/>
          </a:prstGeom>
        </p:spPr>
        <p:txBody>
          <a:bodyPr>
            <a:prstTxWarp prst="textPlain">
              <a:avLst/>
            </a:prstTxWarp>
          </a:bodyPr>
          <a:lstStyle/>
          <a:p>
            <a:pPr lvl="0" algn="ctr"/>
            <a:r>
              <a:rPr b="0" i="0">
                <a:ln w="9525" cap="flat" cmpd="sng">
                  <a:solidFill>
                    <a:srgbClr val="F1C232"/>
                  </a:solidFill>
                  <a:prstDash val="solid"/>
                  <a:round/>
                  <a:headEnd type="none" w="sm" len="sm"/>
                  <a:tailEnd type="none" w="sm" len="sm"/>
                </a:ln>
                <a:solidFill>
                  <a:srgbClr val="990000"/>
                </a:solidFill>
                <a:latin typeface="Arial"/>
              </a:rPr>
              <a:t>Payne Family Native American Center</a:t>
            </a:r>
          </a:p>
        </p:txBody>
      </p:sp>
      <p:pic>
        <p:nvPicPr>
          <p:cNvPr id="100" name="Google Shape;100;p18"/>
          <p:cNvPicPr preferRelativeResize="0"/>
          <p:nvPr/>
        </p:nvPicPr>
        <p:blipFill rotWithShape="1">
          <a:blip r:embed="rId3">
            <a:alphaModFix/>
          </a:blip>
          <a:srcRect/>
          <a:stretch/>
        </p:blipFill>
        <p:spPr>
          <a:xfrm>
            <a:off x="569323" y="1064400"/>
            <a:ext cx="2505800" cy="2166651"/>
          </a:xfrm>
          <a:prstGeom prst="rect">
            <a:avLst/>
          </a:prstGeom>
          <a:noFill/>
          <a:ln w="19050" cap="flat" cmpd="sng">
            <a:solidFill>
              <a:schemeClr val="dk1"/>
            </a:solidFill>
            <a:prstDash val="solid"/>
            <a:round/>
            <a:headEnd type="none" w="sm" len="sm"/>
            <a:tailEnd type="none" w="sm" len="sm"/>
          </a:ln>
        </p:spPr>
      </p:pic>
      <p:pic>
        <p:nvPicPr>
          <p:cNvPr id="101" name="Google Shape;101;p18"/>
          <p:cNvPicPr preferRelativeResize="0"/>
          <p:nvPr/>
        </p:nvPicPr>
        <p:blipFill rotWithShape="1">
          <a:blip r:embed="rId4">
            <a:alphaModFix/>
          </a:blip>
          <a:srcRect b="26040"/>
          <a:stretch/>
        </p:blipFill>
        <p:spPr>
          <a:xfrm>
            <a:off x="4343400" y="1761535"/>
            <a:ext cx="4269399" cy="2368367"/>
          </a:xfrm>
          <a:prstGeom prst="rect">
            <a:avLst/>
          </a:prstGeom>
          <a:noFill/>
          <a:ln w="28575" cap="flat" cmpd="sng">
            <a:solidFill>
              <a:schemeClr val="dk1"/>
            </a:solidFill>
            <a:prstDash val="solid"/>
            <a:round/>
            <a:headEnd type="none" w="sm" len="sm"/>
            <a:tailEnd type="none" w="sm" len="sm"/>
          </a:ln>
        </p:spPr>
      </p:pic>
      <p:sp>
        <p:nvSpPr>
          <p:cNvPr id="102" name="Google Shape;102;p18"/>
          <p:cNvSpPr/>
          <p:nvPr/>
        </p:nvSpPr>
        <p:spPr>
          <a:xfrm>
            <a:off x="4972050" y="1070600"/>
            <a:ext cx="3177549" cy="537525"/>
          </a:xfrm>
          <a:prstGeom prst="rect">
            <a:avLst/>
          </a:prstGeom>
        </p:spPr>
        <p:txBody>
          <a:bodyPr>
            <a:prstTxWarp prst="textPlain">
              <a:avLst/>
            </a:prstTxWarp>
          </a:bodyPr>
          <a:lstStyle/>
          <a:p>
            <a:pPr lvl="0" algn="ctr"/>
            <a:r>
              <a:rPr b="0" i="0">
                <a:ln w="9525" cap="flat" cmpd="sng">
                  <a:solidFill>
                    <a:srgbClr val="FFFF00"/>
                  </a:solidFill>
                  <a:prstDash val="solid"/>
                  <a:round/>
                  <a:headEnd type="none" w="sm" len="sm"/>
                  <a:tailEnd type="none" w="sm" len="sm"/>
                </a:ln>
                <a:solidFill>
                  <a:srgbClr val="0000FF"/>
                </a:solidFill>
                <a:latin typeface="Arial"/>
              </a:rPr>
              <a:t>MSU Tour</a:t>
            </a:r>
          </a:p>
        </p:txBody>
      </p:sp>
      <p:sp>
        <p:nvSpPr>
          <p:cNvPr id="103" name="Google Shape;103;p18"/>
          <p:cNvSpPr/>
          <p:nvPr/>
        </p:nvSpPr>
        <p:spPr>
          <a:xfrm>
            <a:off x="897350" y="239875"/>
            <a:ext cx="1964207" cy="594350"/>
          </a:xfrm>
          <a:prstGeom prst="rect">
            <a:avLst/>
          </a:prstGeom>
        </p:spPr>
        <p:txBody>
          <a:bodyPr>
            <a:prstTxWarp prst="textPlain">
              <a:avLst/>
            </a:prstTxWarp>
          </a:bodyPr>
          <a:lstStyle/>
          <a:p>
            <a:pPr lvl="0" algn="ctr"/>
            <a:r>
              <a:rPr b="0" i="0">
                <a:ln w="9525" cap="flat" cmpd="sng">
                  <a:solidFill>
                    <a:srgbClr val="F1C232"/>
                  </a:solidFill>
                  <a:prstDash val="solid"/>
                  <a:round/>
                  <a:headEnd type="none" w="sm" len="sm"/>
                  <a:tailEnd type="none" w="sm" len="sm"/>
                </a:ln>
                <a:solidFill>
                  <a:srgbClr val="990000"/>
                </a:solidFill>
                <a:latin typeface="Arial"/>
              </a:rPr>
              <a:t>UM Tour</a:t>
            </a:r>
          </a:p>
        </p:txBody>
      </p:sp>
      <p:sp>
        <p:nvSpPr>
          <p:cNvPr id="104" name="Google Shape;104;p18"/>
          <p:cNvSpPr/>
          <p:nvPr/>
        </p:nvSpPr>
        <p:spPr>
          <a:xfrm>
            <a:off x="4889325" y="4255750"/>
            <a:ext cx="3177545" cy="476275"/>
          </a:xfrm>
          <a:prstGeom prst="rect">
            <a:avLst/>
          </a:prstGeom>
        </p:spPr>
        <p:txBody>
          <a:bodyPr>
            <a:prstTxWarp prst="textPlain">
              <a:avLst/>
            </a:prstTxWarp>
          </a:bodyPr>
          <a:lstStyle/>
          <a:p>
            <a:pPr lvl="0" algn="ctr"/>
            <a:r>
              <a:rPr b="0" i="0">
                <a:ln w="9525" cap="flat" cmpd="sng">
                  <a:solidFill>
                    <a:srgbClr val="FFFF00"/>
                  </a:solidFill>
                  <a:prstDash val="solid"/>
                  <a:round/>
                  <a:headEnd type="none" w="sm" len="sm"/>
                  <a:tailEnd type="none" w="sm" len="sm"/>
                </a:ln>
                <a:solidFill>
                  <a:srgbClr val="0000FF"/>
                </a:solidFill>
                <a:latin typeface="Arial"/>
              </a:rPr>
              <a:t>Museum of the Rockies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9"/>
          <p:cNvPicPr preferRelativeResize="0"/>
          <p:nvPr/>
        </p:nvPicPr>
        <p:blipFill rotWithShape="1">
          <a:blip r:embed="rId3">
            <a:alphaModFix/>
          </a:blip>
          <a:srcRect l="7978" b="7373"/>
          <a:stretch/>
        </p:blipFill>
        <p:spPr>
          <a:xfrm>
            <a:off x="354600" y="315400"/>
            <a:ext cx="2406100" cy="3124026"/>
          </a:xfrm>
          <a:prstGeom prst="rect">
            <a:avLst/>
          </a:prstGeom>
          <a:noFill/>
          <a:ln w="19050" cap="flat" cmpd="sng">
            <a:solidFill>
              <a:schemeClr val="dk2"/>
            </a:solidFill>
            <a:prstDash val="solid"/>
            <a:round/>
            <a:headEnd type="none" w="sm" len="sm"/>
            <a:tailEnd type="none" w="sm" len="sm"/>
          </a:ln>
        </p:spPr>
      </p:pic>
      <p:pic>
        <p:nvPicPr>
          <p:cNvPr id="110" name="Google Shape;110;p19"/>
          <p:cNvPicPr preferRelativeResize="0"/>
          <p:nvPr/>
        </p:nvPicPr>
        <p:blipFill>
          <a:blip r:embed="rId4">
            <a:alphaModFix/>
          </a:blip>
          <a:stretch>
            <a:fillRect/>
          </a:stretch>
        </p:blipFill>
        <p:spPr>
          <a:xfrm>
            <a:off x="6601600" y="1090825"/>
            <a:ext cx="2328675" cy="3689477"/>
          </a:xfrm>
          <a:prstGeom prst="rect">
            <a:avLst/>
          </a:prstGeom>
          <a:noFill/>
          <a:ln w="19050" cap="flat" cmpd="sng">
            <a:solidFill>
              <a:schemeClr val="dk2"/>
            </a:solidFill>
            <a:prstDash val="solid"/>
            <a:round/>
            <a:headEnd type="none" w="sm" len="sm"/>
            <a:tailEnd type="none" w="sm" len="sm"/>
          </a:ln>
        </p:spPr>
      </p:pic>
      <p:pic>
        <p:nvPicPr>
          <p:cNvPr id="111" name="Google Shape;111;p19"/>
          <p:cNvPicPr preferRelativeResize="0"/>
          <p:nvPr/>
        </p:nvPicPr>
        <p:blipFill rotWithShape="1">
          <a:blip r:embed="rId5">
            <a:alphaModFix/>
          </a:blip>
          <a:srcRect t="24738"/>
          <a:stretch/>
        </p:blipFill>
        <p:spPr>
          <a:xfrm>
            <a:off x="3100087" y="2144025"/>
            <a:ext cx="2943826" cy="1661700"/>
          </a:xfrm>
          <a:prstGeom prst="rect">
            <a:avLst/>
          </a:prstGeom>
          <a:noFill/>
          <a:ln w="19050" cap="flat" cmpd="sng">
            <a:solidFill>
              <a:schemeClr val="dk2"/>
            </a:solidFill>
            <a:prstDash val="solid"/>
            <a:round/>
            <a:headEnd type="none" w="sm" len="sm"/>
            <a:tailEnd type="none" w="sm" len="sm"/>
          </a:ln>
        </p:spPr>
      </p:pic>
      <p:sp>
        <p:nvSpPr>
          <p:cNvPr id="112" name="Google Shape;112;p19"/>
          <p:cNvSpPr/>
          <p:nvPr/>
        </p:nvSpPr>
        <p:spPr>
          <a:xfrm>
            <a:off x="3276450" y="192695"/>
            <a:ext cx="3353103" cy="669201"/>
          </a:xfrm>
          <a:prstGeom prst="rect">
            <a:avLst/>
          </a:prstGeom>
        </p:spPr>
        <p:txBody>
          <a:bodyPr>
            <a:prstTxWarp prst="textPlain">
              <a:avLst/>
            </a:prstTxWarp>
          </a:bodyPr>
          <a:lstStyle/>
          <a:p>
            <a:pPr lvl="0" algn="ctr"/>
            <a:r>
              <a:rPr b="0" i="0">
                <a:ln w="19050" cap="flat" cmpd="sng">
                  <a:solidFill>
                    <a:schemeClr val="lt2"/>
                  </a:solidFill>
                  <a:prstDash val="solid"/>
                  <a:round/>
                  <a:headEnd type="none" w="sm" len="sm"/>
                  <a:tailEnd type="none" w="sm" len="sm"/>
                </a:ln>
                <a:solidFill>
                  <a:srgbClr val="FF0000"/>
                </a:solidFill>
                <a:latin typeface="Arial"/>
              </a:rPr>
              <a:t>FCCLA</a:t>
            </a:r>
          </a:p>
        </p:txBody>
      </p:sp>
      <p:sp>
        <p:nvSpPr>
          <p:cNvPr id="113" name="Google Shape;113;p19"/>
          <p:cNvSpPr/>
          <p:nvPr/>
        </p:nvSpPr>
        <p:spPr>
          <a:xfrm>
            <a:off x="646475" y="3837325"/>
            <a:ext cx="1695600" cy="7143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 name="Google Shape;114;p19"/>
          <p:cNvPicPr preferRelativeResize="0"/>
          <p:nvPr/>
        </p:nvPicPr>
        <p:blipFill>
          <a:blip r:embed="rId6">
            <a:alphaModFix/>
          </a:blip>
          <a:stretch>
            <a:fillRect/>
          </a:stretch>
        </p:blipFill>
        <p:spPr>
          <a:xfrm>
            <a:off x="646550" y="3837320"/>
            <a:ext cx="1695450" cy="71437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0"/>
          <p:cNvSpPr/>
          <p:nvPr/>
        </p:nvSpPr>
        <p:spPr>
          <a:xfrm>
            <a:off x="535788" y="351750"/>
            <a:ext cx="3167268" cy="1218813"/>
          </a:xfrm>
          <a:prstGeom prst="rect">
            <a:avLst/>
          </a:prstGeom>
        </p:spPr>
        <p:txBody>
          <a:bodyPr>
            <a:prstTxWarp prst="textPlain">
              <a:avLst/>
            </a:prstTxWarp>
          </a:bodyPr>
          <a:lstStyle/>
          <a:p>
            <a:pPr lvl="0" algn="ctr"/>
            <a:r>
              <a:rPr b="0" i="0">
                <a:ln w="19050" cap="flat" cmpd="sng">
                  <a:solidFill>
                    <a:srgbClr val="FF0000"/>
                  </a:solidFill>
                  <a:prstDash val="solid"/>
                  <a:round/>
                  <a:headEnd type="none" w="sm" len="sm"/>
                  <a:tailEnd type="none" w="sm" len="sm"/>
                </a:ln>
                <a:solidFill>
                  <a:srgbClr val="0000FF"/>
                </a:solidFill>
                <a:latin typeface="Arial"/>
              </a:rPr>
              <a:t>TSA</a:t>
            </a:r>
          </a:p>
        </p:txBody>
      </p:sp>
      <p:pic>
        <p:nvPicPr>
          <p:cNvPr id="120" name="Google Shape;120;p20"/>
          <p:cNvPicPr preferRelativeResize="0"/>
          <p:nvPr/>
        </p:nvPicPr>
        <p:blipFill rotWithShape="1">
          <a:blip r:embed="rId3">
            <a:alphaModFix/>
          </a:blip>
          <a:srcRect l="12209" r="28719"/>
          <a:stretch/>
        </p:blipFill>
        <p:spPr>
          <a:xfrm>
            <a:off x="1716375" y="2123250"/>
            <a:ext cx="1701202" cy="1362601"/>
          </a:xfrm>
          <a:prstGeom prst="rect">
            <a:avLst/>
          </a:prstGeom>
          <a:noFill/>
          <a:ln w="19050" cap="flat" cmpd="sng">
            <a:solidFill>
              <a:schemeClr val="lt2"/>
            </a:solidFill>
            <a:prstDash val="solid"/>
            <a:round/>
            <a:headEnd type="none" w="sm" len="sm"/>
            <a:tailEnd type="none" w="sm" len="sm"/>
          </a:ln>
        </p:spPr>
      </p:pic>
      <p:pic>
        <p:nvPicPr>
          <p:cNvPr id="121" name="Google Shape;121;p20"/>
          <p:cNvPicPr preferRelativeResize="0"/>
          <p:nvPr/>
        </p:nvPicPr>
        <p:blipFill rotWithShape="1">
          <a:blip r:embed="rId4">
            <a:alphaModFix/>
          </a:blip>
          <a:srcRect l="4677" t="6841" r="3956" b="10431"/>
          <a:stretch/>
        </p:blipFill>
        <p:spPr>
          <a:xfrm>
            <a:off x="5821676" y="275558"/>
            <a:ext cx="3167252" cy="2150769"/>
          </a:xfrm>
          <a:prstGeom prst="rect">
            <a:avLst/>
          </a:prstGeom>
          <a:noFill/>
          <a:ln w="19050" cap="flat" cmpd="sng">
            <a:solidFill>
              <a:schemeClr val="lt2"/>
            </a:solidFill>
            <a:prstDash val="solid"/>
            <a:round/>
            <a:headEnd type="none" w="sm" len="sm"/>
            <a:tailEnd type="none" w="sm" len="sm"/>
          </a:ln>
        </p:spPr>
      </p:pic>
      <p:pic>
        <p:nvPicPr>
          <p:cNvPr id="122" name="Google Shape;122;p20"/>
          <p:cNvPicPr preferRelativeResize="0"/>
          <p:nvPr/>
        </p:nvPicPr>
        <p:blipFill>
          <a:blip r:embed="rId5">
            <a:alphaModFix/>
          </a:blip>
          <a:stretch>
            <a:fillRect/>
          </a:stretch>
        </p:blipFill>
        <p:spPr>
          <a:xfrm>
            <a:off x="6483075" y="2571750"/>
            <a:ext cx="1603625" cy="2150774"/>
          </a:xfrm>
          <a:prstGeom prst="rect">
            <a:avLst/>
          </a:prstGeom>
          <a:noFill/>
          <a:ln w="28575" cap="flat" cmpd="sng">
            <a:solidFill>
              <a:schemeClr val="dk2"/>
            </a:solidFill>
            <a:prstDash val="solid"/>
            <a:round/>
            <a:headEnd type="none" w="sm" len="sm"/>
            <a:tailEnd type="none" w="sm" len="sm"/>
          </a:ln>
        </p:spPr>
      </p:pic>
      <p:pic>
        <p:nvPicPr>
          <p:cNvPr id="123" name="Google Shape;123;p20"/>
          <p:cNvPicPr preferRelativeResize="0"/>
          <p:nvPr/>
        </p:nvPicPr>
        <p:blipFill>
          <a:blip r:embed="rId6">
            <a:alphaModFix/>
          </a:blip>
          <a:stretch>
            <a:fillRect/>
          </a:stretch>
        </p:blipFill>
        <p:spPr>
          <a:xfrm>
            <a:off x="246978" y="2402313"/>
            <a:ext cx="1141099" cy="2411725"/>
          </a:xfrm>
          <a:prstGeom prst="rect">
            <a:avLst/>
          </a:prstGeom>
          <a:noFill/>
          <a:ln w="19050" cap="flat" cmpd="sng">
            <a:solidFill>
              <a:schemeClr val="dk2"/>
            </a:solidFill>
            <a:prstDash val="solid"/>
            <a:round/>
            <a:headEnd type="none" w="sm" len="sm"/>
            <a:tailEnd type="none" w="sm" len="sm"/>
          </a:ln>
        </p:spPr>
      </p:pic>
      <p:pic>
        <p:nvPicPr>
          <p:cNvPr id="124" name="Google Shape;124;p20"/>
          <p:cNvPicPr preferRelativeResize="0"/>
          <p:nvPr/>
        </p:nvPicPr>
        <p:blipFill rotWithShape="1">
          <a:blip r:embed="rId7">
            <a:alphaModFix/>
          </a:blip>
          <a:srcRect l="31625" r="8375"/>
          <a:stretch/>
        </p:blipFill>
        <p:spPr>
          <a:xfrm>
            <a:off x="1896445" y="3794100"/>
            <a:ext cx="1091246" cy="860525"/>
          </a:xfrm>
          <a:prstGeom prst="rect">
            <a:avLst/>
          </a:prstGeom>
          <a:noFill/>
          <a:ln w="19050" cap="flat" cmpd="sng">
            <a:solidFill>
              <a:schemeClr val="dk2"/>
            </a:solidFill>
            <a:prstDash val="solid"/>
            <a:round/>
            <a:headEnd type="none" w="sm" len="sm"/>
            <a:tailEnd type="none" w="sm" len="sm"/>
          </a:ln>
        </p:spPr>
      </p:pic>
      <p:pic>
        <p:nvPicPr>
          <p:cNvPr id="125" name="Google Shape;125;p20"/>
          <p:cNvPicPr preferRelativeResize="0"/>
          <p:nvPr/>
        </p:nvPicPr>
        <p:blipFill rotWithShape="1">
          <a:blip r:embed="rId8">
            <a:alphaModFix/>
          </a:blip>
          <a:srcRect t="26666" b="20892"/>
          <a:stretch/>
        </p:blipFill>
        <p:spPr>
          <a:xfrm>
            <a:off x="4147704" y="824675"/>
            <a:ext cx="1229322" cy="1362601"/>
          </a:xfrm>
          <a:prstGeom prst="rect">
            <a:avLst/>
          </a:prstGeom>
          <a:noFill/>
          <a:ln w="19050" cap="flat" cmpd="sng">
            <a:solidFill>
              <a:schemeClr val="dk2"/>
            </a:solidFill>
            <a:prstDash val="solid"/>
            <a:round/>
            <a:headEnd type="none" w="sm" len="sm"/>
            <a:tailEnd type="none" w="sm" len="sm"/>
          </a:ln>
        </p:spPr>
      </p:pic>
      <p:pic>
        <p:nvPicPr>
          <p:cNvPr id="126" name="Google Shape;126;p20"/>
          <p:cNvPicPr preferRelativeResize="0"/>
          <p:nvPr/>
        </p:nvPicPr>
        <p:blipFill rotWithShape="1">
          <a:blip r:embed="rId9">
            <a:alphaModFix/>
          </a:blip>
          <a:srcRect t="19997" b="24173"/>
          <a:stretch/>
        </p:blipFill>
        <p:spPr>
          <a:xfrm>
            <a:off x="3820150" y="2787038"/>
            <a:ext cx="1503699" cy="177427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1"/>
          <p:cNvSpPr/>
          <p:nvPr/>
        </p:nvSpPr>
        <p:spPr>
          <a:xfrm>
            <a:off x="5288987" y="361950"/>
            <a:ext cx="2985745" cy="1219506"/>
          </a:xfrm>
          <a:prstGeom prst="rect">
            <a:avLst/>
          </a:prstGeom>
        </p:spPr>
        <p:txBody>
          <a:bodyPr>
            <a:prstTxWarp prst="textPlain">
              <a:avLst/>
            </a:prstTxWarp>
          </a:bodyPr>
          <a:lstStyle/>
          <a:p>
            <a:pPr lvl="0" algn="ctr"/>
            <a:r>
              <a:rPr b="0" i="0">
                <a:ln w="38100" cap="flat" cmpd="sng">
                  <a:solidFill>
                    <a:srgbClr val="FFFF00"/>
                  </a:solidFill>
                  <a:prstDash val="solid"/>
                  <a:round/>
                  <a:headEnd type="none" w="sm" len="sm"/>
                  <a:tailEnd type="none" w="sm" len="sm"/>
                </a:ln>
                <a:solidFill>
                  <a:srgbClr val="0000FF"/>
                </a:solidFill>
                <a:latin typeface="Arial"/>
              </a:rPr>
              <a:t>FFA</a:t>
            </a:r>
          </a:p>
        </p:txBody>
      </p:sp>
      <p:pic>
        <p:nvPicPr>
          <p:cNvPr id="132" name="Google Shape;132;p21"/>
          <p:cNvPicPr preferRelativeResize="0"/>
          <p:nvPr/>
        </p:nvPicPr>
        <p:blipFill rotWithShape="1">
          <a:blip r:embed="rId3">
            <a:alphaModFix/>
          </a:blip>
          <a:srcRect b="22833"/>
          <a:stretch/>
        </p:blipFill>
        <p:spPr>
          <a:xfrm>
            <a:off x="228600" y="2148850"/>
            <a:ext cx="1318300" cy="1356350"/>
          </a:xfrm>
          <a:prstGeom prst="rect">
            <a:avLst/>
          </a:prstGeom>
          <a:noFill/>
          <a:ln w="38100" cap="flat" cmpd="sng">
            <a:solidFill>
              <a:schemeClr val="lt2"/>
            </a:solidFill>
            <a:prstDash val="solid"/>
            <a:round/>
            <a:headEnd type="none" w="sm" len="sm"/>
            <a:tailEnd type="none" w="sm" len="sm"/>
          </a:ln>
        </p:spPr>
      </p:pic>
      <p:pic>
        <p:nvPicPr>
          <p:cNvPr id="133" name="Google Shape;133;p21"/>
          <p:cNvPicPr preferRelativeResize="0"/>
          <p:nvPr/>
        </p:nvPicPr>
        <p:blipFill rotWithShape="1">
          <a:blip r:embed="rId4">
            <a:alphaModFix/>
          </a:blip>
          <a:srcRect t="14288" b="9786"/>
          <a:stretch/>
        </p:blipFill>
        <p:spPr>
          <a:xfrm>
            <a:off x="3772300" y="2718100"/>
            <a:ext cx="3161899" cy="1800551"/>
          </a:xfrm>
          <a:prstGeom prst="rect">
            <a:avLst/>
          </a:prstGeom>
          <a:noFill/>
          <a:ln w="38100" cap="flat" cmpd="sng">
            <a:solidFill>
              <a:schemeClr val="lt2"/>
            </a:solidFill>
            <a:prstDash val="solid"/>
            <a:round/>
            <a:headEnd type="none" w="sm" len="sm"/>
            <a:tailEnd type="none" w="sm" len="sm"/>
          </a:ln>
        </p:spPr>
      </p:pic>
      <p:pic>
        <p:nvPicPr>
          <p:cNvPr id="134" name="Google Shape;134;p21"/>
          <p:cNvPicPr preferRelativeResize="0"/>
          <p:nvPr/>
        </p:nvPicPr>
        <p:blipFill rotWithShape="1">
          <a:blip r:embed="rId5">
            <a:alphaModFix/>
          </a:blip>
          <a:srcRect l="11480" t="20223"/>
          <a:stretch/>
        </p:blipFill>
        <p:spPr>
          <a:xfrm>
            <a:off x="7665124" y="3614438"/>
            <a:ext cx="900124" cy="1081651"/>
          </a:xfrm>
          <a:prstGeom prst="rect">
            <a:avLst/>
          </a:prstGeom>
          <a:noFill/>
          <a:ln w="38100" cap="flat" cmpd="sng">
            <a:solidFill>
              <a:schemeClr val="lt2"/>
            </a:solidFill>
            <a:prstDash val="solid"/>
            <a:round/>
            <a:headEnd type="none" w="sm" len="sm"/>
            <a:tailEnd type="none" w="sm" len="sm"/>
          </a:ln>
        </p:spPr>
      </p:pic>
      <p:pic>
        <p:nvPicPr>
          <p:cNvPr id="135" name="Google Shape;135;p21"/>
          <p:cNvPicPr preferRelativeResize="0"/>
          <p:nvPr/>
        </p:nvPicPr>
        <p:blipFill rotWithShape="1">
          <a:blip r:embed="rId6">
            <a:alphaModFix/>
          </a:blip>
          <a:srcRect t="14004" b="25105"/>
          <a:stretch/>
        </p:blipFill>
        <p:spPr>
          <a:xfrm>
            <a:off x="1865950" y="1897400"/>
            <a:ext cx="1670696" cy="1356349"/>
          </a:xfrm>
          <a:prstGeom prst="rect">
            <a:avLst/>
          </a:prstGeom>
          <a:noFill/>
          <a:ln w="38100" cap="flat" cmpd="sng">
            <a:solidFill>
              <a:schemeClr val="lt2"/>
            </a:solidFill>
            <a:prstDash val="solid"/>
            <a:round/>
            <a:headEnd type="none" w="sm" len="sm"/>
            <a:tailEnd type="none" w="sm" len="sm"/>
          </a:ln>
        </p:spPr>
      </p:pic>
      <p:pic>
        <p:nvPicPr>
          <p:cNvPr id="136" name="Google Shape;136;p21"/>
          <p:cNvPicPr preferRelativeResize="0"/>
          <p:nvPr/>
        </p:nvPicPr>
        <p:blipFill rotWithShape="1">
          <a:blip r:embed="rId7">
            <a:alphaModFix/>
          </a:blip>
          <a:srcRect t="35778" b="13110"/>
          <a:stretch/>
        </p:blipFill>
        <p:spPr>
          <a:xfrm>
            <a:off x="7142775" y="1962000"/>
            <a:ext cx="1789484" cy="1219500"/>
          </a:xfrm>
          <a:prstGeom prst="rect">
            <a:avLst/>
          </a:prstGeom>
          <a:noFill/>
          <a:ln w="38100" cap="flat" cmpd="sng">
            <a:solidFill>
              <a:schemeClr val="lt2"/>
            </a:solidFill>
            <a:prstDash val="solid"/>
            <a:round/>
            <a:headEnd type="none" w="sm" len="sm"/>
            <a:tailEnd type="none" w="sm" len="sm"/>
          </a:ln>
        </p:spPr>
      </p:pic>
      <p:pic>
        <p:nvPicPr>
          <p:cNvPr id="137" name="Google Shape;137;p21"/>
          <p:cNvPicPr preferRelativeResize="0"/>
          <p:nvPr/>
        </p:nvPicPr>
        <p:blipFill rotWithShape="1">
          <a:blip r:embed="rId8">
            <a:alphaModFix/>
          </a:blip>
          <a:srcRect t="21110" b="11335"/>
          <a:stretch/>
        </p:blipFill>
        <p:spPr>
          <a:xfrm>
            <a:off x="1675475" y="3699500"/>
            <a:ext cx="1433929" cy="1291601"/>
          </a:xfrm>
          <a:prstGeom prst="rect">
            <a:avLst/>
          </a:prstGeom>
          <a:noFill/>
          <a:ln w="38100" cap="flat" cmpd="sng">
            <a:solidFill>
              <a:schemeClr val="lt2"/>
            </a:solidFill>
            <a:prstDash val="solid"/>
            <a:round/>
            <a:headEnd type="none" w="sm" len="sm"/>
            <a:tailEnd type="none" w="sm" len="sm"/>
          </a:ln>
        </p:spPr>
      </p:pic>
      <p:pic>
        <p:nvPicPr>
          <p:cNvPr id="138" name="Google Shape;138;p21"/>
          <p:cNvPicPr preferRelativeResize="0"/>
          <p:nvPr/>
        </p:nvPicPr>
        <p:blipFill rotWithShape="1">
          <a:blip r:embed="rId9">
            <a:alphaModFix/>
          </a:blip>
          <a:srcRect t="21999" b="8666"/>
          <a:stretch/>
        </p:blipFill>
        <p:spPr>
          <a:xfrm>
            <a:off x="534015" y="232425"/>
            <a:ext cx="1467210" cy="1356350"/>
          </a:xfrm>
          <a:prstGeom prst="rect">
            <a:avLst/>
          </a:prstGeom>
          <a:noFill/>
          <a:ln w="38100" cap="flat" cmpd="sng">
            <a:solidFill>
              <a:schemeClr val="lt2"/>
            </a:solidFill>
            <a:prstDash val="solid"/>
            <a:round/>
            <a:headEnd type="none" w="sm" len="sm"/>
            <a:tailEnd type="none" w="sm" len="sm"/>
          </a:ln>
        </p:spPr>
      </p:pic>
      <p:pic>
        <p:nvPicPr>
          <p:cNvPr id="139" name="Google Shape;139;p21"/>
          <p:cNvPicPr preferRelativeResize="0"/>
          <p:nvPr/>
        </p:nvPicPr>
        <p:blipFill rotWithShape="1">
          <a:blip r:embed="rId10">
            <a:alphaModFix/>
          </a:blip>
          <a:srcRect t="22558" b="28773"/>
          <a:stretch/>
        </p:blipFill>
        <p:spPr>
          <a:xfrm>
            <a:off x="2848900" y="330014"/>
            <a:ext cx="1789476" cy="1161173"/>
          </a:xfrm>
          <a:prstGeom prst="rect">
            <a:avLst/>
          </a:prstGeom>
          <a:noFill/>
          <a:ln w="38100" cap="flat" cmpd="sng">
            <a:solidFill>
              <a:schemeClr val="lt2"/>
            </a:solidFill>
            <a:prstDash val="solid"/>
            <a:round/>
            <a:headEnd type="none" w="sm" len="sm"/>
            <a:tailEnd type="none" w="sm" len="sm"/>
          </a:ln>
        </p:spPr>
      </p:pic>
      <p:pic>
        <p:nvPicPr>
          <p:cNvPr id="140" name="Google Shape;140;p21"/>
          <p:cNvPicPr preferRelativeResize="0"/>
          <p:nvPr/>
        </p:nvPicPr>
        <p:blipFill>
          <a:blip r:embed="rId11">
            <a:alphaModFix/>
          </a:blip>
          <a:stretch>
            <a:fillRect/>
          </a:stretch>
        </p:blipFill>
        <p:spPr>
          <a:xfrm>
            <a:off x="4572000" y="1885738"/>
            <a:ext cx="1005849" cy="528075"/>
          </a:xfrm>
          <a:prstGeom prst="rect">
            <a:avLst/>
          </a:prstGeom>
          <a:noFill/>
          <a:ln>
            <a:noFill/>
          </a:ln>
        </p:spPr>
      </p:pic>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423</Words>
  <Application>Microsoft Office PowerPoint</Application>
  <PresentationFormat>On-screen Show (16:9)</PresentationFormat>
  <Paragraphs>101</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Cinzel</vt:lpstr>
      <vt:lpstr>Oswald</vt:lpstr>
      <vt:lpstr>Average</vt:lpstr>
      <vt:lpstr>Comfortaa</vt:lpstr>
      <vt:lpstr>Slate</vt:lpstr>
      <vt:lpstr>Ronan High School iGraduate</vt:lpstr>
      <vt:lpstr>RHS iGraduate Info/Background Jessica</vt:lpstr>
      <vt:lpstr>RHS CTE  </vt:lpstr>
      <vt:lpstr>R-Cantina Food Trailer </vt:lpstr>
      <vt:lpstr>PowerPoint Presentation</vt:lpstr>
      <vt:lpstr>PowerPoint Presentation</vt:lpstr>
      <vt:lpstr>PowerPoint Presentation</vt:lpstr>
      <vt:lpstr>PowerPoint Presentation</vt:lpstr>
      <vt:lpstr>PowerPoint Presentation</vt:lpstr>
      <vt:lpstr>PowerPoint Presentation</vt:lpstr>
      <vt:lpstr>Career Exploration Internships</vt:lpstr>
      <vt:lpstr>Internship Paperwork and Expectations</vt:lpstr>
      <vt:lpstr>Local Businesses working w/RHS Vocational Interns</vt:lpstr>
      <vt:lpstr>Vocational Internships</vt:lpstr>
      <vt:lpstr>Vocational Internships</vt:lpstr>
      <vt:lpstr>St. Luke Hospital</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Ronan High School iGraduate</dc:title>
  <dc:creator>Hannah</dc:creator>
  <cp:lastModifiedBy>Hannah</cp:lastModifiedBy>
  <cp:revision>1</cp:revision>
  <dcterms:modified xsi:type="dcterms:W3CDTF">2021-10-01T13:29:52Z</dcterms:modified>
</cp:coreProperties>
</file>