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56" r:id="rId2"/>
    <p:sldId id="257" r:id="rId3"/>
    <p:sldId id="258" r:id="rId4"/>
    <p:sldId id="260" r:id="rId5"/>
    <p:sldId id="259" r:id="rId6"/>
    <p:sldId id="261" r:id="rId7"/>
    <p:sldId id="262" r:id="rId8"/>
    <p:sldId id="263" r:id="rId9"/>
    <p:sldId id="264" r:id="rId10"/>
    <p:sldId id="265" r:id="rId11"/>
    <p:sldId id="273" r:id="rId12"/>
    <p:sldId id="274" r:id="rId13"/>
    <p:sldId id="266" r:id="rId14"/>
    <p:sldId id="272" r:id="rId15"/>
    <p:sldId id="271" r:id="rId16"/>
    <p:sldId id="270" r:id="rId17"/>
    <p:sldId id="269" r:id="rId18"/>
    <p:sldId id="268" r:id="rId19"/>
    <p:sldId id="278" r:id="rId20"/>
    <p:sldId id="277" r:id="rId21"/>
    <p:sldId id="276" r:id="rId22"/>
    <p:sldId id="275"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34444"/>
    <a:srgbClr val="6E568D"/>
    <a:srgbClr val="B6A9C6"/>
    <a:srgbClr val="D8CADD"/>
    <a:srgbClr val="FAF3FB"/>
    <a:srgbClr val="082154"/>
    <a:srgbClr val="F5F3FB"/>
    <a:srgbClr val="494B4D"/>
    <a:srgbClr val="404040"/>
    <a:srgbClr val="7A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634A10-AEFB-468F-B726-6DF6C8E2DB04}" v="1" dt="2019-01-09T18:07:01.9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73" autoAdjust="0"/>
    <p:restoredTop sz="76616" autoAdjust="0"/>
  </p:normalViewPr>
  <p:slideViewPr>
    <p:cSldViewPr snapToGrid="0">
      <p:cViewPr varScale="1">
        <p:scale>
          <a:sx n="87" d="100"/>
          <a:sy n="87" d="100"/>
        </p:scale>
        <p:origin x="1386" y="9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1C4D34-1CC7-4BB7-9521-2FF899E7006E}" type="datetimeFigureOut">
              <a:rPr lang="en-US" smtClean="0"/>
              <a:t>1/9/2019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2D12F3-A494-4205-A804-558C6BE68B0D}" type="slidenum">
              <a:rPr lang="en-US" smtClean="0"/>
              <a:t>‹#›</a:t>
            </a:fld>
            <a:endParaRPr lang="en-US"/>
          </a:p>
        </p:txBody>
      </p:sp>
    </p:spTree>
    <p:extLst>
      <p:ext uri="{BB962C8B-B14F-4D97-AF65-F5344CB8AC3E}">
        <p14:creationId xmlns:p14="http://schemas.microsoft.com/office/powerpoint/2010/main" val="3692902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my name is Angela McLean. I'm the Director of American Indian and Minority Achievement and K-12 Partnerships at the Office of the Commissioner of Higher Education. </a:t>
            </a:r>
          </a:p>
          <a:p>
            <a:endParaRPr lang="en-US" dirty="0"/>
          </a:p>
          <a:p>
            <a:r>
              <a:rPr lang="en-US" dirty="0"/>
              <a:t>We wanted to offer this webinar, to you, to support your efforts as you make application for an iGraduate Montana Challenge Fund Grant. We hope that you'll find the contents of this webinar helpful, as you navigate the grant application. </a:t>
            </a:r>
          </a:p>
          <a:p>
            <a:endParaRPr lang="en-US" dirty="0"/>
          </a:p>
          <a:p>
            <a:r>
              <a:rPr lang="en-US" dirty="0"/>
              <a:t>If you have questions along the way, please don't hesitate for a second to send me an email: amclean@montana.edu</a:t>
            </a:r>
          </a:p>
        </p:txBody>
      </p:sp>
      <p:sp>
        <p:nvSpPr>
          <p:cNvPr id="4" name="Slide Number Placeholder 3"/>
          <p:cNvSpPr>
            <a:spLocks noGrp="1"/>
          </p:cNvSpPr>
          <p:nvPr>
            <p:ph type="sldNum" sz="quarter" idx="5"/>
          </p:nvPr>
        </p:nvSpPr>
        <p:spPr/>
        <p:txBody>
          <a:bodyPr/>
          <a:lstStyle/>
          <a:p>
            <a:fld id="{022D12F3-A494-4205-A804-558C6BE68B0D}" type="slidenum">
              <a:rPr lang="en-US" smtClean="0"/>
              <a:t>1</a:t>
            </a:fld>
            <a:endParaRPr lang="en-US"/>
          </a:p>
        </p:txBody>
      </p:sp>
    </p:spTree>
    <p:extLst>
      <p:ext uri="{BB962C8B-B14F-4D97-AF65-F5344CB8AC3E}">
        <p14:creationId xmlns:p14="http://schemas.microsoft.com/office/powerpoint/2010/main" val="6876711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part of the application asks you to use data to guide our understanding of the problem or challenge that you  plan to address. </a:t>
            </a:r>
          </a:p>
          <a:p>
            <a:endParaRPr lang="en-US" dirty="0"/>
          </a:p>
          <a:p>
            <a:r>
              <a:rPr lang="en-US" dirty="0"/>
              <a:t>Basically, we’d like you to demonstrate that your proposed plan has identified specific problems or challenges and then use this relevant information to address those problems and challenges and make your case for being funded.</a:t>
            </a:r>
          </a:p>
        </p:txBody>
      </p:sp>
      <p:sp>
        <p:nvSpPr>
          <p:cNvPr id="4" name="Slide Number Placeholder 3"/>
          <p:cNvSpPr>
            <a:spLocks noGrp="1"/>
          </p:cNvSpPr>
          <p:nvPr>
            <p:ph type="sldNum" sz="quarter" idx="5"/>
          </p:nvPr>
        </p:nvSpPr>
        <p:spPr/>
        <p:txBody>
          <a:bodyPr/>
          <a:lstStyle/>
          <a:p>
            <a:fld id="{022D12F3-A494-4205-A804-558C6BE68B0D}" type="slidenum">
              <a:rPr lang="en-US" smtClean="0"/>
              <a:t>10</a:t>
            </a:fld>
            <a:endParaRPr lang="en-US"/>
          </a:p>
        </p:txBody>
      </p:sp>
    </p:spTree>
    <p:extLst>
      <p:ext uri="{BB962C8B-B14F-4D97-AF65-F5344CB8AC3E}">
        <p14:creationId xmlns:p14="http://schemas.microsoft.com/office/powerpoint/2010/main" val="3915090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opportunity for you to provide additional context around your problem or your challenge as well as the solutions that you present.	</a:t>
            </a:r>
          </a:p>
        </p:txBody>
      </p:sp>
      <p:sp>
        <p:nvSpPr>
          <p:cNvPr id="4" name="Slide Number Placeholder 3"/>
          <p:cNvSpPr>
            <a:spLocks noGrp="1"/>
          </p:cNvSpPr>
          <p:nvPr>
            <p:ph type="sldNum" sz="quarter" idx="5"/>
          </p:nvPr>
        </p:nvSpPr>
        <p:spPr/>
        <p:txBody>
          <a:bodyPr/>
          <a:lstStyle/>
          <a:p>
            <a:fld id="{022D12F3-A494-4205-A804-558C6BE68B0D}" type="slidenum">
              <a:rPr lang="en-US" smtClean="0"/>
              <a:t>11</a:t>
            </a:fld>
            <a:endParaRPr lang="en-US"/>
          </a:p>
        </p:txBody>
      </p:sp>
    </p:spTree>
    <p:extLst>
      <p:ext uri="{BB962C8B-B14F-4D97-AF65-F5344CB8AC3E}">
        <p14:creationId xmlns:p14="http://schemas.microsoft.com/office/powerpoint/2010/main" val="193729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iGraduate Montana is looking to impact high school graduation rates, college and career readiness and college enrollment. </a:t>
            </a:r>
          </a:p>
          <a:p>
            <a:endParaRPr lang="en-US" dirty="0"/>
          </a:p>
          <a:p>
            <a:r>
              <a:rPr lang="en-US" dirty="0"/>
              <a:t>We want our grantees to pay particular attention to opportunities that will work to close achievement gaps in these areas for our American Indian students.</a:t>
            </a:r>
          </a:p>
        </p:txBody>
      </p:sp>
      <p:sp>
        <p:nvSpPr>
          <p:cNvPr id="4" name="Slide Number Placeholder 3"/>
          <p:cNvSpPr>
            <a:spLocks noGrp="1"/>
          </p:cNvSpPr>
          <p:nvPr>
            <p:ph type="sldNum" sz="quarter" idx="5"/>
          </p:nvPr>
        </p:nvSpPr>
        <p:spPr/>
        <p:txBody>
          <a:bodyPr/>
          <a:lstStyle/>
          <a:p>
            <a:fld id="{022D12F3-A494-4205-A804-558C6BE68B0D}" type="slidenum">
              <a:rPr lang="en-US" smtClean="0"/>
              <a:t>12</a:t>
            </a:fld>
            <a:endParaRPr lang="en-US"/>
          </a:p>
        </p:txBody>
      </p:sp>
    </p:spTree>
    <p:extLst>
      <p:ext uri="{BB962C8B-B14F-4D97-AF65-F5344CB8AC3E}">
        <p14:creationId xmlns:p14="http://schemas.microsoft.com/office/powerpoint/2010/main" val="42571132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this part of the application, you have the opportunity to choose as many benchmarks as you would like that would best align to you iGraduate Montana proposal. These are important benchmarks to the iGraduate Montana partners as well as our sponsor, the Dennis and Phyllis Washington Foundation.</a:t>
            </a:r>
          </a:p>
          <a:p>
            <a:endParaRPr lang="en-US" dirty="0"/>
          </a:p>
          <a:p>
            <a:r>
              <a:rPr lang="en-US" dirty="0"/>
              <a:t>Number seven (7) speaks to increasing use of Pre ACT and ACT data, as well as the Montana University System College Access Portal, to support students to post-secondary opportunities. This is an important one because the Montana University System, through GEAR UP, is pleased to pay for the Pre ACT for all of Montana’s high school sophomores and the ACT for all of Montana’s high school juniors. </a:t>
            </a:r>
          </a:p>
          <a:p>
            <a:endParaRPr lang="en-US" dirty="0"/>
          </a:p>
          <a:p>
            <a:r>
              <a:rPr lang="en-US" dirty="0"/>
              <a:t>We think this is an important investment and we’d like to support schools in making sure that they’re using that data, as well as our newly created portal, to support students to post-secondary success.</a:t>
            </a:r>
          </a:p>
        </p:txBody>
      </p:sp>
      <p:sp>
        <p:nvSpPr>
          <p:cNvPr id="4" name="Slide Number Placeholder 3"/>
          <p:cNvSpPr>
            <a:spLocks noGrp="1"/>
          </p:cNvSpPr>
          <p:nvPr>
            <p:ph type="sldNum" sz="quarter" idx="5"/>
          </p:nvPr>
        </p:nvSpPr>
        <p:spPr/>
        <p:txBody>
          <a:bodyPr/>
          <a:lstStyle/>
          <a:p>
            <a:fld id="{022D12F3-A494-4205-A804-558C6BE68B0D}" type="slidenum">
              <a:rPr lang="en-US" smtClean="0"/>
              <a:t>13</a:t>
            </a:fld>
            <a:endParaRPr lang="en-US"/>
          </a:p>
        </p:txBody>
      </p:sp>
    </p:spTree>
    <p:extLst>
      <p:ext uri="{BB962C8B-B14F-4D97-AF65-F5344CB8AC3E}">
        <p14:creationId xmlns:p14="http://schemas.microsoft.com/office/powerpoint/2010/main" val="17671996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Recording your data is very important! Please tell us either the number or the percentage of students that will be impacted. This number will be monitored at the beginning of your grant as well as at the end.</a:t>
            </a:r>
          </a:p>
        </p:txBody>
      </p:sp>
      <p:sp>
        <p:nvSpPr>
          <p:cNvPr id="4" name="Slide Number Placeholder 3"/>
          <p:cNvSpPr>
            <a:spLocks noGrp="1"/>
          </p:cNvSpPr>
          <p:nvPr>
            <p:ph type="sldNum" sz="quarter" idx="5"/>
          </p:nvPr>
        </p:nvSpPr>
        <p:spPr/>
        <p:txBody>
          <a:bodyPr/>
          <a:lstStyle/>
          <a:p>
            <a:fld id="{022D12F3-A494-4205-A804-558C6BE68B0D}" type="slidenum">
              <a:rPr lang="en-US" smtClean="0"/>
              <a:t>14</a:t>
            </a:fld>
            <a:endParaRPr lang="en-US"/>
          </a:p>
        </p:txBody>
      </p:sp>
    </p:spTree>
    <p:extLst>
      <p:ext uri="{BB962C8B-B14F-4D97-AF65-F5344CB8AC3E}">
        <p14:creationId xmlns:p14="http://schemas.microsoft.com/office/powerpoint/2010/main" val="37636735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You’ve had an opportunity to check off any benchmarks that you hope to meet through your iGraduate Montana Challenge Fund grant. This opportunity in the application will allow you to identify any additional benchmarks that were not a part of the list.</a:t>
            </a:r>
          </a:p>
        </p:txBody>
      </p:sp>
      <p:sp>
        <p:nvSpPr>
          <p:cNvPr id="4" name="Slide Number Placeholder 3"/>
          <p:cNvSpPr>
            <a:spLocks noGrp="1"/>
          </p:cNvSpPr>
          <p:nvPr>
            <p:ph type="sldNum" sz="quarter" idx="5"/>
          </p:nvPr>
        </p:nvSpPr>
        <p:spPr/>
        <p:txBody>
          <a:bodyPr/>
          <a:lstStyle/>
          <a:p>
            <a:fld id="{022D12F3-A494-4205-A804-558C6BE68B0D}" type="slidenum">
              <a:rPr lang="en-US" smtClean="0"/>
              <a:t>15</a:t>
            </a:fld>
            <a:endParaRPr lang="en-US"/>
          </a:p>
        </p:txBody>
      </p:sp>
    </p:spTree>
    <p:extLst>
      <p:ext uri="{BB962C8B-B14F-4D97-AF65-F5344CB8AC3E}">
        <p14:creationId xmlns:p14="http://schemas.microsoft.com/office/powerpoint/2010/main" val="41729667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You’ve had an opportunity to explain your challenges and problems that you hope to address. Additionally, you had the chance to check off boxes of the benchmarks that you hope to address through your grant. And now, you have the task ahead of you of explaining the strategies and plan for implementing your grant to fully address the challenges and problems that you mentioned in your proposal earlier.</a:t>
            </a:r>
          </a:p>
        </p:txBody>
      </p:sp>
      <p:sp>
        <p:nvSpPr>
          <p:cNvPr id="4" name="Slide Number Placeholder 3"/>
          <p:cNvSpPr>
            <a:spLocks noGrp="1"/>
          </p:cNvSpPr>
          <p:nvPr>
            <p:ph type="sldNum" sz="quarter" idx="5"/>
          </p:nvPr>
        </p:nvSpPr>
        <p:spPr/>
        <p:txBody>
          <a:bodyPr/>
          <a:lstStyle/>
          <a:p>
            <a:fld id="{022D12F3-A494-4205-A804-558C6BE68B0D}" type="slidenum">
              <a:rPr lang="en-US" smtClean="0"/>
              <a:t>16</a:t>
            </a:fld>
            <a:endParaRPr lang="en-US"/>
          </a:p>
        </p:txBody>
      </p:sp>
    </p:spTree>
    <p:extLst>
      <p:ext uri="{BB962C8B-B14F-4D97-AF65-F5344CB8AC3E}">
        <p14:creationId xmlns:p14="http://schemas.microsoft.com/office/powerpoint/2010/main" val="25934225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Telling us your strategies and your plan for implementation is your chance to tell us how you plan to meet your school or your community needs in the benchmarks that you hope to address. Make sure that you’re clear on the strategies and you’re clear on the plan and the dates for how to implement them.</a:t>
            </a:r>
          </a:p>
        </p:txBody>
      </p:sp>
      <p:sp>
        <p:nvSpPr>
          <p:cNvPr id="4" name="Slide Number Placeholder 3"/>
          <p:cNvSpPr>
            <a:spLocks noGrp="1"/>
          </p:cNvSpPr>
          <p:nvPr>
            <p:ph type="sldNum" sz="quarter" idx="5"/>
          </p:nvPr>
        </p:nvSpPr>
        <p:spPr/>
        <p:txBody>
          <a:bodyPr/>
          <a:lstStyle/>
          <a:p>
            <a:fld id="{022D12F3-A494-4205-A804-558C6BE68B0D}" type="slidenum">
              <a:rPr lang="en-US" smtClean="0"/>
              <a:t>17</a:t>
            </a:fld>
            <a:endParaRPr lang="en-US"/>
          </a:p>
        </p:txBody>
      </p:sp>
    </p:spTree>
    <p:extLst>
      <p:ext uri="{BB962C8B-B14F-4D97-AF65-F5344CB8AC3E}">
        <p14:creationId xmlns:p14="http://schemas.microsoft.com/office/powerpoint/2010/main" val="14187665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know that many of our school districts and our communities across the state are already doing a number of things to graduate more students from high school and to make sure that more students go to college. </a:t>
            </a:r>
          </a:p>
          <a:p>
            <a:endParaRPr lang="en-US" dirty="0"/>
          </a:p>
          <a:p>
            <a:r>
              <a:rPr lang="en-US" dirty="0"/>
              <a:t>This is your chance to tell us how you will leverage those opportunities that are already taking place on behalf of students in your school or community. </a:t>
            </a:r>
          </a:p>
          <a:p>
            <a:endParaRPr lang="en-US" dirty="0"/>
          </a:p>
          <a:p>
            <a:r>
              <a:rPr lang="en-US" dirty="0"/>
              <a:t>It’s also an opportunity for you to tell us how you plan to take what you might have learned or done during Graduation Matters Montana and leverage it with an iGraduate Montana Challenge Fund grant to strengthen workforce development efforts.</a:t>
            </a:r>
          </a:p>
        </p:txBody>
      </p:sp>
      <p:sp>
        <p:nvSpPr>
          <p:cNvPr id="4" name="Slide Number Placeholder 3"/>
          <p:cNvSpPr>
            <a:spLocks noGrp="1"/>
          </p:cNvSpPr>
          <p:nvPr>
            <p:ph type="sldNum" sz="quarter" idx="5"/>
          </p:nvPr>
        </p:nvSpPr>
        <p:spPr/>
        <p:txBody>
          <a:bodyPr/>
          <a:lstStyle/>
          <a:p>
            <a:fld id="{022D12F3-A494-4205-A804-558C6BE68B0D}" type="slidenum">
              <a:rPr lang="en-US" smtClean="0"/>
              <a:t>18</a:t>
            </a:fld>
            <a:endParaRPr lang="en-US"/>
          </a:p>
        </p:txBody>
      </p:sp>
    </p:spTree>
    <p:extLst>
      <p:ext uri="{BB962C8B-B14F-4D97-AF65-F5344CB8AC3E}">
        <p14:creationId xmlns:p14="http://schemas.microsoft.com/office/powerpoint/2010/main" val="39923692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this point in the grant, you have an opportunity to develop a project budget. You’re going to take your strategies and your plan for implementation and determine how much each of those components is going to cost. </a:t>
            </a:r>
          </a:p>
          <a:p>
            <a:endParaRPr lang="en-US" dirty="0"/>
          </a:p>
          <a:p>
            <a:r>
              <a:rPr lang="en-US" dirty="0"/>
              <a:t>As you can see here, there are items such as stipends, program expenditures, you might have travel, there might be program development efforts that need to take place in your school or your community. </a:t>
            </a:r>
          </a:p>
          <a:p>
            <a:endParaRPr lang="en-US" dirty="0"/>
          </a:p>
          <a:p>
            <a:r>
              <a:rPr lang="en-US" dirty="0"/>
              <a:t>And what we want is a clear picture of where the expenditures are going to be made and what is the cost to your best guess at this point.</a:t>
            </a:r>
          </a:p>
        </p:txBody>
      </p:sp>
      <p:sp>
        <p:nvSpPr>
          <p:cNvPr id="4" name="Slide Number Placeholder 3"/>
          <p:cNvSpPr>
            <a:spLocks noGrp="1"/>
          </p:cNvSpPr>
          <p:nvPr>
            <p:ph type="sldNum" sz="quarter" idx="5"/>
          </p:nvPr>
        </p:nvSpPr>
        <p:spPr/>
        <p:txBody>
          <a:bodyPr/>
          <a:lstStyle/>
          <a:p>
            <a:fld id="{022D12F3-A494-4205-A804-558C6BE68B0D}" type="slidenum">
              <a:rPr lang="en-US" smtClean="0"/>
              <a:t>19</a:t>
            </a:fld>
            <a:endParaRPr lang="en-US"/>
          </a:p>
        </p:txBody>
      </p:sp>
    </p:spTree>
    <p:extLst>
      <p:ext uri="{BB962C8B-B14F-4D97-AF65-F5344CB8AC3E}">
        <p14:creationId xmlns:p14="http://schemas.microsoft.com/office/powerpoint/2010/main" val="409317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of you may be familiar with Graduation matters Montana. I know I was familiar with it as a classroom teacher. iGraduate seeks to build on those efforts. For more information on how this can happen, please watch the video.</a:t>
            </a:r>
          </a:p>
          <a:p>
            <a:endParaRPr lang="en-US" dirty="0"/>
          </a:p>
          <a:p>
            <a:r>
              <a:rPr lang="en-US" dirty="0"/>
              <a:t>Video Transcript: </a:t>
            </a:r>
          </a:p>
          <a:p>
            <a:r>
              <a:rPr lang="en-US" dirty="0"/>
              <a:t>My name is Angela McLean and right now I am the Director of American Indian Minority Achievement and K-12 Partnerships for the Office of the Commissioner of Higher Education for the Montana University System. Before that, I was a classroom teacher in Anaconda where we used Graduation Matters to graduate more of our high school students and at the same time make sure that they were college and career ready. That’s why I am so excited that I get to be a part of the next phase, iGraduate Montana. We hope that you will join us in making sure that we not only continue to graduate more of our students but we make sure at the same time that they are college and workforce ready.</a:t>
            </a:r>
          </a:p>
        </p:txBody>
      </p:sp>
      <p:sp>
        <p:nvSpPr>
          <p:cNvPr id="4" name="Slide Number Placeholder 3"/>
          <p:cNvSpPr>
            <a:spLocks noGrp="1"/>
          </p:cNvSpPr>
          <p:nvPr>
            <p:ph type="sldNum" sz="quarter" idx="10"/>
          </p:nvPr>
        </p:nvSpPr>
        <p:spPr/>
        <p:txBody>
          <a:bodyPr/>
          <a:lstStyle/>
          <a:p>
            <a:fld id="{022D12F3-A494-4205-A804-558C6BE68B0D}" type="slidenum">
              <a:rPr lang="en-US" smtClean="0"/>
              <a:t>2</a:t>
            </a:fld>
            <a:endParaRPr lang="en-US"/>
          </a:p>
        </p:txBody>
      </p:sp>
    </p:spTree>
    <p:extLst>
      <p:ext uri="{BB962C8B-B14F-4D97-AF65-F5344CB8AC3E}">
        <p14:creationId xmlns:p14="http://schemas.microsoft.com/office/powerpoint/2010/main" val="1484043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point of the application asks you to develop a timeline and as you can see it will begin in April of 2019 and it will wrap up your activities by June of 2020. </a:t>
            </a:r>
          </a:p>
          <a:p>
            <a:endParaRPr lang="en-US" dirty="0"/>
          </a:p>
          <a:p>
            <a:r>
              <a:rPr lang="en-US" dirty="0"/>
              <a:t>So what we’re looking for here is a well thought out vision and a plan for how to implement every step of your grant and who might be responsible for that implementation and the “when” they would be responsible for making those things happen.</a:t>
            </a:r>
          </a:p>
        </p:txBody>
      </p:sp>
      <p:sp>
        <p:nvSpPr>
          <p:cNvPr id="4" name="Slide Number Placeholder 3"/>
          <p:cNvSpPr>
            <a:spLocks noGrp="1"/>
          </p:cNvSpPr>
          <p:nvPr>
            <p:ph type="sldNum" sz="quarter" idx="5"/>
          </p:nvPr>
        </p:nvSpPr>
        <p:spPr/>
        <p:txBody>
          <a:bodyPr/>
          <a:lstStyle/>
          <a:p>
            <a:fld id="{022D12F3-A494-4205-A804-558C6BE68B0D}" type="slidenum">
              <a:rPr lang="en-US" smtClean="0"/>
              <a:t>20</a:t>
            </a:fld>
            <a:endParaRPr lang="en-US"/>
          </a:p>
        </p:txBody>
      </p:sp>
    </p:spTree>
    <p:extLst>
      <p:ext uri="{BB962C8B-B14F-4D97-AF65-F5344CB8AC3E}">
        <p14:creationId xmlns:p14="http://schemas.microsoft.com/office/powerpoint/2010/main" val="42387482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believe that graduating more students from high school and making sure that more of our students go on to get a post-secondary credential and that they’re ultimately college and career ready, is a conversation that belongs to every one of us. </a:t>
            </a:r>
          </a:p>
          <a:p>
            <a:endParaRPr lang="en-US" dirty="0"/>
          </a:p>
          <a:p>
            <a:r>
              <a:rPr lang="en-US" dirty="0"/>
              <a:t>And what we want to do, with this part of the application, is help you determine who are your partners in helping your school or your community get to a better place with high school graduation, college attainment and college completion. And we think that this lends itself to you being thoughtful about bringing together a group of stakeholders from across the board and from across your community.</a:t>
            </a:r>
          </a:p>
        </p:txBody>
      </p:sp>
      <p:sp>
        <p:nvSpPr>
          <p:cNvPr id="4" name="Slide Number Placeholder 3"/>
          <p:cNvSpPr>
            <a:spLocks noGrp="1"/>
          </p:cNvSpPr>
          <p:nvPr>
            <p:ph type="sldNum" sz="quarter" idx="5"/>
          </p:nvPr>
        </p:nvSpPr>
        <p:spPr/>
        <p:txBody>
          <a:bodyPr/>
          <a:lstStyle/>
          <a:p>
            <a:fld id="{022D12F3-A494-4205-A804-558C6BE68B0D}" type="slidenum">
              <a:rPr lang="en-US" smtClean="0"/>
              <a:t>21</a:t>
            </a:fld>
            <a:endParaRPr lang="en-US"/>
          </a:p>
        </p:txBody>
      </p:sp>
    </p:spTree>
    <p:extLst>
      <p:ext uri="{BB962C8B-B14F-4D97-AF65-F5344CB8AC3E}">
        <p14:creationId xmlns:p14="http://schemas.microsoft.com/office/powerpoint/2010/main" val="39497527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that takes us through the application for iGraduate Montana Challenge Fund grants for the school year 2019-2020. </a:t>
            </a:r>
          </a:p>
          <a:p>
            <a:endParaRPr lang="en-US" dirty="0"/>
          </a:p>
          <a:p>
            <a:r>
              <a:rPr lang="en-US" dirty="0"/>
              <a:t>We want to thank you for taking the time to learn more about the application process and most importantly, for all you do in your schools and in your communities to support students’ success. </a:t>
            </a:r>
          </a:p>
          <a:p>
            <a:endParaRPr lang="en-US" dirty="0"/>
          </a:p>
          <a:p>
            <a:r>
              <a:rPr lang="en-US" dirty="0"/>
              <a:t>If you have any questions please email me at amclean@montana.edu and make sure you send your completed application to this email address by the close of business on February 6</a:t>
            </a:r>
            <a:r>
              <a:rPr lang="en-US" baseline="30000" dirty="0"/>
              <a:t>th</a:t>
            </a:r>
            <a:r>
              <a:rPr lang="en-US" dirty="0"/>
              <a:t>. </a:t>
            </a:r>
          </a:p>
          <a:p>
            <a:endParaRPr lang="en-US" dirty="0"/>
          </a:p>
          <a:p>
            <a:r>
              <a:rPr lang="en-US" dirty="0"/>
              <a:t>Good Luck!</a:t>
            </a:r>
          </a:p>
        </p:txBody>
      </p:sp>
      <p:sp>
        <p:nvSpPr>
          <p:cNvPr id="4" name="Slide Number Placeholder 3"/>
          <p:cNvSpPr>
            <a:spLocks noGrp="1"/>
          </p:cNvSpPr>
          <p:nvPr>
            <p:ph type="sldNum" sz="quarter" idx="5"/>
          </p:nvPr>
        </p:nvSpPr>
        <p:spPr/>
        <p:txBody>
          <a:bodyPr/>
          <a:lstStyle/>
          <a:p>
            <a:fld id="{022D12F3-A494-4205-A804-558C6BE68B0D}" type="slidenum">
              <a:rPr lang="en-US" smtClean="0"/>
              <a:t>22</a:t>
            </a:fld>
            <a:endParaRPr lang="en-US"/>
          </a:p>
        </p:txBody>
      </p:sp>
    </p:spTree>
    <p:extLst>
      <p:ext uri="{BB962C8B-B14F-4D97-AF65-F5344CB8AC3E}">
        <p14:creationId xmlns:p14="http://schemas.microsoft.com/office/powerpoint/2010/main" val="3446717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Office of the Commissioner of Higher Education is proud to partner with the Office of Public Instruction through the generosity of the Dennis and Phyllis Washington Foundation to deliver iGraduate Montana Challenge Fund grants for the school year 2019-2020.</a:t>
            </a:r>
          </a:p>
        </p:txBody>
      </p:sp>
      <p:sp>
        <p:nvSpPr>
          <p:cNvPr id="4" name="Slide Number Placeholder 3"/>
          <p:cNvSpPr>
            <a:spLocks noGrp="1"/>
          </p:cNvSpPr>
          <p:nvPr>
            <p:ph type="sldNum" sz="quarter" idx="5"/>
          </p:nvPr>
        </p:nvSpPr>
        <p:spPr/>
        <p:txBody>
          <a:bodyPr/>
          <a:lstStyle/>
          <a:p>
            <a:fld id="{022D12F3-A494-4205-A804-558C6BE68B0D}" type="slidenum">
              <a:rPr lang="en-US" smtClean="0"/>
              <a:t>3</a:t>
            </a:fld>
            <a:endParaRPr lang="en-US"/>
          </a:p>
        </p:txBody>
      </p:sp>
    </p:spTree>
    <p:extLst>
      <p:ext uri="{BB962C8B-B14F-4D97-AF65-F5344CB8AC3E}">
        <p14:creationId xmlns:p14="http://schemas.microsoft.com/office/powerpoint/2010/main" val="1065218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2019-2020 school year, iGraduate Montana will be awarding grants of up to $10,000. These grants are available to communities, to school districts, and to other partners.</a:t>
            </a:r>
          </a:p>
        </p:txBody>
      </p:sp>
      <p:sp>
        <p:nvSpPr>
          <p:cNvPr id="4" name="Slide Number Placeholder 3"/>
          <p:cNvSpPr>
            <a:spLocks noGrp="1"/>
          </p:cNvSpPr>
          <p:nvPr>
            <p:ph type="sldNum" sz="quarter" idx="5"/>
          </p:nvPr>
        </p:nvSpPr>
        <p:spPr/>
        <p:txBody>
          <a:bodyPr/>
          <a:lstStyle/>
          <a:p>
            <a:fld id="{022D12F3-A494-4205-A804-558C6BE68B0D}" type="slidenum">
              <a:rPr lang="en-US" smtClean="0"/>
              <a:t>4</a:t>
            </a:fld>
            <a:endParaRPr lang="en-US"/>
          </a:p>
        </p:txBody>
      </p:sp>
    </p:spTree>
    <p:extLst>
      <p:ext uri="{BB962C8B-B14F-4D97-AF65-F5344CB8AC3E}">
        <p14:creationId xmlns:p14="http://schemas.microsoft.com/office/powerpoint/2010/main" val="1650995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encourage secondary schools, post-secondary institutions, and non-profits as well as tribal governments to apply for iGraduate Montana Challenge Fund grants. The grant can be used for activities that promote more high school completion, apprenticeship participation, and college enrollment.</a:t>
            </a:r>
          </a:p>
        </p:txBody>
      </p:sp>
      <p:sp>
        <p:nvSpPr>
          <p:cNvPr id="4" name="Slide Number Placeholder 3"/>
          <p:cNvSpPr>
            <a:spLocks noGrp="1"/>
          </p:cNvSpPr>
          <p:nvPr>
            <p:ph type="sldNum" sz="quarter" idx="5"/>
          </p:nvPr>
        </p:nvSpPr>
        <p:spPr/>
        <p:txBody>
          <a:bodyPr/>
          <a:lstStyle/>
          <a:p>
            <a:fld id="{022D12F3-A494-4205-A804-558C6BE68B0D}" type="slidenum">
              <a:rPr lang="en-US" smtClean="0"/>
              <a:t>5</a:t>
            </a:fld>
            <a:endParaRPr lang="en-US"/>
          </a:p>
        </p:txBody>
      </p:sp>
    </p:spTree>
    <p:extLst>
      <p:ext uri="{BB962C8B-B14F-4D97-AF65-F5344CB8AC3E}">
        <p14:creationId xmlns:p14="http://schemas.microsoft.com/office/powerpoint/2010/main" val="3329183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submit your applications to me, Angela McLean, at amclean@montana.edu, on or before Wednesday, Feb 6</a:t>
            </a:r>
            <a:r>
              <a:rPr lang="en-US" baseline="30000" dirty="0"/>
              <a:t>th,</a:t>
            </a:r>
            <a:r>
              <a:rPr lang="en-US" dirty="0"/>
              <a:t> at the close of business. Award determinations will be announced in March. </a:t>
            </a:r>
          </a:p>
          <a:p>
            <a:endParaRPr lang="en-US" dirty="0"/>
          </a:p>
          <a:p>
            <a:r>
              <a:rPr lang="en-US" dirty="0"/>
              <a:t>Once we receive </a:t>
            </a:r>
            <a:r>
              <a:rPr lang="en-US"/>
              <a:t>your </a:t>
            </a:r>
            <a:r>
              <a:rPr lang="en-US" cap="small" baseline="0"/>
              <a:t>application</a:t>
            </a:r>
            <a:r>
              <a:rPr lang="en-US"/>
              <a:t>, </a:t>
            </a:r>
            <a:r>
              <a:rPr lang="en-US" dirty="0"/>
              <a:t>a scoring committee will then select 10-15 applicants to be funded in iGraduate Montana’s 2019-2020 school year.</a:t>
            </a:r>
          </a:p>
        </p:txBody>
      </p:sp>
      <p:sp>
        <p:nvSpPr>
          <p:cNvPr id="4" name="Slide Number Placeholder 3"/>
          <p:cNvSpPr>
            <a:spLocks noGrp="1"/>
          </p:cNvSpPr>
          <p:nvPr>
            <p:ph type="sldNum" sz="quarter" idx="5"/>
          </p:nvPr>
        </p:nvSpPr>
        <p:spPr/>
        <p:txBody>
          <a:bodyPr/>
          <a:lstStyle/>
          <a:p>
            <a:fld id="{022D12F3-A494-4205-A804-558C6BE68B0D}" type="slidenum">
              <a:rPr lang="en-US" smtClean="0"/>
              <a:t>6</a:t>
            </a:fld>
            <a:endParaRPr lang="en-US"/>
          </a:p>
        </p:txBody>
      </p:sp>
    </p:spTree>
    <p:extLst>
      <p:ext uri="{BB962C8B-B14F-4D97-AF65-F5344CB8AC3E}">
        <p14:creationId xmlns:p14="http://schemas.microsoft.com/office/powerpoint/2010/main" val="4156080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first part of the application asks very basic contact information. If there will be more than one (1) entity submitting a joint application, please only put the contact information for the person and organization who will be the “primary” contact for the grant. </a:t>
            </a:r>
          </a:p>
          <a:p>
            <a:endParaRPr lang="en-US" dirty="0"/>
          </a:p>
          <a:p>
            <a:r>
              <a:rPr lang="en-US" dirty="0"/>
              <a:t>As you know, it is important that you watch the iGraduate Montana Challenge Fund webinars. So, this is something you can easily check off your list of things to do.</a:t>
            </a:r>
          </a:p>
        </p:txBody>
      </p:sp>
      <p:sp>
        <p:nvSpPr>
          <p:cNvPr id="4" name="Slide Number Placeholder 3"/>
          <p:cNvSpPr>
            <a:spLocks noGrp="1"/>
          </p:cNvSpPr>
          <p:nvPr>
            <p:ph type="sldNum" sz="quarter" idx="5"/>
          </p:nvPr>
        </p:nvSpPr>
        <p:spPr/>
        <p:txBody>
          <a:bodyPr/>
          <a:lstStyle/>
          <a:p>
            <a:fld id="{022D12F3-A494-4205-A804-558C6BE68B0D}" type="slidenum">
              <a:rPr lang="en-US" smtClean="0"/>
              <a:t>7</a:t>
            </a:fld>
            <a:endParaRPr lang="en-US"/>
          </a:p>
        </p:txBody>
      </p:sp>
    </p:spTree>
    <p:extLst>
      <p:ext uri="{BB962C8B-B14F-4D97-AF65-F5344CB8AC3E}">
        <p14:creationId xmlns:p14="http://schemas.microsoft.com/office/powerpoint/2010/main" val="5460971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section of the grant application aims to help us assess the need that you may have in your school or in your community. </a:t>
            </a:r>
          </a:p>
          <a:p>
            <a:endParaRPr lang="en-US" dirty="0"/>
          </a:p>
          <a:p>
            <a:r>
              <a:rPr lang="en-US" dirty="0"/>
              <a:t>If you proposal is to increase high school graduation rates, please enter the high school graduation and dropout count and rate of the past three (3) years. You can go to the GEMS website to do so.</a:t>
            </a:r>
          </a:p>
          <a:p>
            <a:r>
              <a:rPr lang="en-US" dirty="0"/>
              <a:t> </a:t>
            </a:r>
          </a:p>
          <a:p>
            <a:r>
              <a:rPr lang="en-US" dirty="0"/>
              <a:t>If you proposal is to work with first year college students, please describe the needs of your community to support more students succeeding in college. </a:t>
            </a:r>
          </a:p>
          <a:p>
            <a:endParaRPr lang="en-US" dirty="0"/>
          </a:p>
          <a:p>
            <a:r>
              <a:rPr lang="en-US" dirty="0"/>
              <a:t>We realize that there will be an array of topics covered by each of the applicants for this year’s grant. Not all of these questions may be pertinent to your organization, but please fill out all of the fields that you determine are relevant.</a:t>
            </a:r>
          </a:p>
        </p:txBody>
      </p:sp>
      <p:sp>
        <p:nvSpPr>
          <p:cNvPr id="4" name="Slide Number Placeholder 3"/>
          <p:cNvSpPr>
            <a:spLocks noGrp="1"/>
          </p:cNvSpPr>
          <p:nvPr>
            <p:ph type="sldNum" sz="quarter" idx="5"/>
          </p:nvPr>
        </p:nvSpPr>
        <p:spPr/>
        <p:txBody>
          <a:bodyPr/>
          <a:lstStyle/>
          <a:p>
            <a:fld id="{022D12F3-A494-4205-A804-558C6BE68B0D}" type="slidenum">
              <a:rPr lang="en-US" smtClean="0"/>
              <a:t>8</a:t>
            </a:fld>
            <a:endParaRPr lang="en-US"/>
          </a:p>
        </p:txBody>
      </p:sp>
    </p:spTree>
    <p:extLst>
      <p:ext uri="{BB962C8B-B14F-4D97-AF65-F5344CB8AC3E}">
        <p14:creationId xmlns:p14="http://schemas.microsoft.com/office/powerpoint/2010/main" val="20031574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proposal can focus on more than one area. For example, a project could focus on identifying, graduating, and supporting a cohort of students into their post-high school next steps, which could include college and/or apprenticeship opportunities.</a:t>
            </a:r>
          </a:p>
        </p:txBody>
      </p:sp>
      <p:sp>
        <p:nvSpPr>
          <p:cNvPr id="4" name="Slide Number Placeholder 3"/>
          <p:cNvSpPr>
            <a:spLocks noGrp="1"/>
          </p:cNvSpPr>
          <p:nvPr>
            <p:ph type="sldNum" sz="quarter" idx="5"/>
          </p:nvPr>
        </p:nvSpPr>
        <p:spPr/>
        <p:txBody>
          <a:bodyPr/>
          <a:lstStyle/>
          <a:p>
            <a:fld id="{022D12F3-A494-4205-A804-558C6BE68B0D}" type="slidenum">
              <a:rPr lang="en-US" smtClean="0"/>
              <a:t>9</a:t>
            </a:fld>
            <a:endParaRPr lang="en-US"/>
          </a:p>
        </p:txBody>
      </p:sp>
    </p:spTree>
    <p:extLst>
      <p:ext uri="{BB962C8B-B14F-4D97-AF65-F5344CB8AC3E}">
        <p14:creationId xmlns:p14="http://schemas.microsoft.com/office/powerpoint/2010/main" val="2170628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6214338-9869-4CC8-8BF1-33ACC00CDB9E}" type="datetimeFigureOut">
              <a:rPr lang="en-US" smtClean="0"/>
              <a:t>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853863-0373-4192-A367-1378680A759C}" type="slidenum">
              <a:rPr lang="en-US" smtClean="0"/>
              <a:t>‹#›</a:t>
            </a:fld>
            <a:endParaRPr lang="en-US"/>
          </a:p>
        </p:txBody>
      </p:sp>
    </p:spTree>
    <p:extLst>
      <p:ext uri="{BB962C8B-B14F-4D97-AF65-F5344CB8AC3E}">
        <p14:creationId xmlns:p14="http://schemas.microsoft.com/office/powerpoint/2010/main" val="41303123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214338-9869-4CC8-8BF1-33ACC00CDB9E}" type="datetimeFigureOut">
              <a:rPr lang="en-US" smtClean="0"/>
              <a:t>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853863-0373-4192-A367-1378680A759C}" type="slidenum">
              <a:rPr lang="en-US" smtClean="0"/>
              <a:t>‹#›</a:t>
            </a:fld>
            <a:endParaRPr lang="en-US"/>
          </a:p>
        </p:txBody>
      </p:sp>
    </p:spTree>
    <p:extLst>
      <p:ext uri="{BB962C8B-B14F-4D97-AF65-F5344CB8AC3E}">
        <p14:creationId xmlns:p14="http://schemas.microsoft.com/office/powerpoint/2010/main" val="5675126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214338-9869-4CC8-8BF1-33ACC00CDB9E}" type="datetimeFigureOut">
              <a:rPr lang="en-US" smtClean="0"/>
              <a:t>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853863-0373-4192-A367-1378680A759C}" type="slidenum">
              <a:rPr lang="en-US" smtClean="0"/>
              <a:t>‹#›</a:t>
            </a:fld>
            <a:endParaRPr lang="en-US"/>
          </a:p>
        </p:txBody>
      </p:sp>
    </p:spTree>
    <p:extLst>
      <p:ext uri="{BB962C8B-B14F-4D97-AF65-F5344CB8AC3E}">
        <p14:creationId xmlns:p14="http://schemas.microsoft.com/office/powerpoint/2010/main" val="993476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214338-9869-4CC8-8BF1-33ACC00CDB9E}" type="datetimeFigureOut">
              <a:rPr lang="en-US" smtClean="0"/>
              <a:t>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853863-0373-4192-A367-1378680A759C}" type="slidenum">
              <a:rPr lang="en-US" smtClean="0"/>
              <a:t>‹#›</a:t>
            </a:fld>
            <a:endParaRPr lang="en-US"/>
          </a:p>
        </p:txBody>
      </p:sp>
    </p:spTree>
    <p:extLst>
      <p:ext uri="{BB962C8B-B14F-4D97-AF65-F5344CB8AC3E}">
        <p14:creationId xmlns:p14="http://schemas.microsoft.com/office/powerpoint/2010/main" val="3398477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6214338-9869-4CC8-8BF1-33ACC00CDB9E}" type="datetimeFigureOut">
              <a:rPr lang="en-US" smtClean="0"/>
              <a:t>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853863-0373-4192-A367-1378680A759C}" type="slidenum">
              <a:rPr lang="en-US" smtClean="0"/>
              <a:t>‹#›</a:t>
            </a:fld>
            <a:endParaRPr lang="en-US"/>
          </a:p>
        </p:txBody>
      </p:sp>
    </p:spTree>
    <p:extLst>
      <p:ext uri="{BB962C8B-B14F-4D97-AF65-F5344CB8AC3E}">
        <p14:creationId xmlns:p14="http://schemas.microsoft.com/office/powerpoint/2010/main" val="2741893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6214338-9869-4CC8-8BF1-33ACC00CDB9E}" type="datetimeFigureOut">
              <a:rPr lang="en-US" smtClean="0"/>
              <a:t>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853863-0373-4192-A367-1378680A759C}" type="slidenum">
              <a:rPr lang="en-US" smtClean="0"/>
              <a:t>‹#›</a:t>
            </a:fld>
            <a:endParaRPr lang="en-US"/>
          </a:p>
        </p:txBody>
      </p:sp>
    </p:spTree>
    <p:extLst>
      <p:ext uri="{BB962C8B-B14F-4D97-AF65-F5344CB8AC3E}">
        <p14:creationId xmlns:p14="http://schemas.microsoft.com/office/powerpoint/2010/main" val="2772449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6214338-9869-4CC8-8BF1-33ACC00CDB9E}" type="datetimeFigureOut">
              <a:rPr lang="en-US" smtClean="0"/>
              <a:t>1/9/2019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853863-0373-4192-A367-1378680A759C}" type="slidenum">
              <a:rPr lang="en-US" smtClean="0"/>
              <a:t>‹#›</a:t>
            </a:fld>
            <a:endParaRPr lang="en-US"/>
          </a:p>
        </p:txBody>
      </p:sp>
    </p:spTree>
    <p:extLst>
      <p:ext uri="{BB962C8B-B14F-4D97-AF65-F5344CB8AC3E}">
        <p14:creationId xmlns:p14="http://schemas.microsoft.com/office/powerpoint/2010/main" val="270309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6214338-9869-4CC8-8BF1-33ACC00CDB9E}" type="datetimeFigureOut">
              <a:rPr lang="en-US" smtClean="0"/>
              <a:t>1/9/2019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853863-0373-4192-A367-1378680A759C}" type="slidenum">
              <a:rPr lang="en-US" smtClean="0"/>
              <a:t>‹#›</a:t>
            </a:fld>
            <a:endParaRPr lang="en-US"/>
          </a:p>
        </p:txBody>
      </p:sp>
    </p:spTree>
    <p:extLst>
      <p:ext uri="{BB962C8B-B14F-4D97-AF65-F5344CB8AC3E}">
        <p14:creationId xmlns:p14="http://schemas.microsoft.com/office/powerpoint/2010/main" val="1477556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214338-9869-4CC8-8BF1-33ACC00CDB9E}" type="datetimeFigureOut">
              <a:rPr lang="en-US" smtClean="0"/>
              <a:t>1/9/2019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853863-0373-4192-A367-1378680A759C}" type="slidenum">
              <a:rPr lang="en-US" smtClean="0"/>
              <a:t>‹#›</a:t>
            </a:fld>
            <a:endParaRPr lang="en-US"/>
          </a:p>
        </p:txBody>
      </p:sp>
    </p:spTree>
    <p:extLst>
      <p:ext uri="{BB962C8B-B14F-4D97-AF65-F5344CB8AC3E}">
        <p14:creationId xmlns:p14="http://schemas.microsoft.com/office/powerpoint/2010/main" val="1292134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6214338-9869-4CC8-8BF1-33ACC00CDB9E}" type="datetimeFigureOut">
              <a:rPr lang="en-US" smtClean="0"/>
              <a:t>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853863-0373-4192-A367-1378680A759C}" type="slidenum">
              <a:rPr lang="en-US" smtClean="0"/>
              <a:t>‹#›</a:t>
            </a:fld>
            <a:endParaRPr lang="en-US"/>
          </a:p>
        </p:txBody>
      </p:sp>
    </p:spTree>
    <p:extLst>
      <p:ext uri="{BB962C8B-B14F-4D97-AF65-F5344CB8AC3E}">
        <p14:creationId xmlns:p14="http://schemas.microsoft.com/office/powerpoint/2010/main" val="216318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6214338-9869-4CC8-8BF1-33ACC00CDB9E}" type="datetimeFigureOut">
              <a:rPr lang="en-US" smtClean="0"/>
              <a:t>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853863-0373-4192-A367-1378680A759C}" type="slidenum">
              <a:rPr lang="en-US" smtClean="0"/>
              <a:t>‹#›</a:t>
            </a:fld>
            <a:endParaRPr lang="en-US"/>
          </a:p>
        </p:txBody>
      </p:sp>
    </p:spTree>
    <p:extLst>
      <p:ext uri="{BB962C8B-B14F-4D97-AF65-F5344CB8AC3E}">
        <p14:creationId xmlns:p14="http://schemas.microsoft.com/office/powerpoint/2010/main" val="4218394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8000">
              <a:srgbClr val="F5F6F9"/>
            </a:gs>
            <a:gs pos="0">
              <a:schemeClr val="accent1">
                <a:lumMod val="5000"/>
                <a:lumOff val="95000"/>
              </a:schemeClr>
            </a:gs>
            <a:gs pos="50000">
              <a:srgbClr val="A3B1CB"/>
            </a:gs>
            <a:gs pos="83000">
              <a:srgbClr val="3A568D"/>
            </a:gs>
            <a:gs pos="100000">
              <a:srgbClr val="082154"/>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214338-9869-4CC8-8BF1-33ACC00CDB9E}" type="datetimeFigureOut">
              <a:rPr lang="en-US" smtClean="0"/>
              <a:t>1/9/2019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853863-0373-4192-A367-1378680A759C}" type="slidenum">
              <a:rPr lang="en-US" smtClean="0"/>
              <a:t>‹#›</a:t>
            </a:fld>
            <a:endParaRPr lang="en-US"/>
          </a:p>
        </p:txBody>
      </p:sp>
    </p:spTree>
    <p:extLst>
      <p:ext uri="{BB962C8B-B14F-4D97-AF65-F5344CB8AC3E}">
        <p14:creationId xmlns:p14="http://schemas.microsoft.com/office/powerpoint/2010/main" val="28326611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3.m4a"/><Relationship Id="rId7" Type="http://schemas.openxmlformats.org/officeDocument/2006/relationships/image" Target="../media/image5.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audio" Target="../media/media3.m4a"/></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png"/><Relationship Id="rId5" Type="http://schemas.openxmlformats.org/officeDocument/2006/relationships/hyperlink" Target="mailto:amclean@montana.edu" TargetMode="External"/><Relationship Id="rId4"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hyperlink" Target="mailto:amclean@montana.edu" TargetMode="Externa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6600" b="1" dirty="0">
                <a:latin typeface="Arial Narrow" panose="020B0606020202030204" pitchFamily="34" charset="0"/>
                <a:cs typeface="Arial" panose="020B0604020202020204" pitchFamily="34" charset="0"/>
              </a:rPr>
              <a:t>iGraduate Montana</a:t>
            </a:r>
          </a:p>
        </p:txBody>
      </p:sp>
      <p:sp>
        <p:nvSpPr>
          <p:cNvPr id="3" name="Subtitle 2"/>
          <p:cNvSpPr>
            <a:spLocks noGrp="1"/>
          </p:cNvSpPr>
          <p:nvPr>
            <p:ph type="subTitle" idx="1"/>
          </p:nvPr>
        </p:nvSpPr>
        <p:spPr>
          <a:xfrm>
            <a:off x="0" y="4306714"/>
            <a:ext cx="9144000" cy="504547"/>
          </a:xfrm>
        </p:spPr>
        <p:txBody>
          <a:bodyPr>
            <a:normAutofit/>
          </a:bodyPr>
          <a:lstStyle/>
          <a:p>
            <a:r>
              <a:rPr lang="en-US" i="1" dirty="0">
                <a:solidFill>
                  <a:schemeClr val="bg1"/>
                </a:solidFill>
                <a:latin typeface="Arial Narrow" panose="020B0606020202030204" pitchFamily="34" charset="0"/>
              </a:rPr>
              <a:t>2019-2020</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554" y="890777"/>
            <a:ext cx="2223006" cy="685956"/>
          </a:xfrm>
          <a:prstGeom prst="rect">
            <a:avLst/>
          </a:prstGeom>
        </p:spPr>
      </p:pic>
      <p:pic>
        <p:nvPicPr>
          <p:cNvPr id="5" name="Picture 4">
            <a:extLs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9783" y="420770"/>
            <a:ext cx="1587862" cy="1625970"/>
          </a:xfrm>
          <a:prstGeom prst="ellipse">
            <a:avLst/>
          </a:prstGeom>
        </p:spPr>
      </p:pic>
      <p:pic>
        <p:nvPicPr>
          <p:cNvPr id="6" name="Picture 5">
            <a:extLst>
              <a:ext uri="{C183D7F6-B498-43B3-948B-1728B52AA6E4}">
                <adec:decorative xmlns:adec="http://schemas.microsoft.com/office/drawing/2017/decorative" val="1"/>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30000"/>
                    </a14:imgEffect>
                  </a14:imgLayer>
                </a14:imgProps>
              </a:ext>
              <a:ext uri="{28A0092B-C50C-407E-A947-70E740481C1C}">
                <a14:useLocalDpi xmlns:a14="http://schemas.microsoft.com/office/drawing/2010/main" val="0"/>
              </a:ext>
            </a:extLst>
          </a:blip>
          <a:stretch>
            <a:fillRect/>
          </a:stretch>
        </p:blipFill>
        <p:spPr>
          <a:xfrm>
            <a:off x="7022841" y="503339"/>
            <a:ext cx="1651376" cy="1460833"/>
          </a:xfrm>
          <a:prstGeom prst="rect">
            <a:avLst/>
          </a:prstGeom>
        </p:spPr>
      </p:pic>
      <p:pic>
        <p:nvPicPr>
          <p:cNvPr id="9" name="Audio 8" descr="Audio contro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108357"/>
            <a:ext cx="609600" cy="609600"/>
          </a:xfrm>
          <a:prstGeom prst="rect">
            <a:avLst/>
          </a:prstGeom>
        </p:spPr>
      </p:pic>
      <p:sp>
        <p:nvSpPr>
          <p:cNvPr id="14" name="TextBox 13">
            <a:extLst>
              <a:ext uri="{FF2B5EF4-FFF2-40B4-BE49-F238E27FC236}">
                <a16:creationId xmlns:a16="http://schemas.microsoft.com/office/drawing/2014/main" id="{D002ABE8-6E42-4FD3-B9F5-DED61BE38ED5}"/>
              </a:ext>
            </a:extLst>
          </p:cNvPr>
          <p:cNvSpPr txBox="1"/>
          <p:nvPr/>
        </p:nvSpPr>
        <p:spPr>
          <a:xfrm>
            <a:off x="335561" y="5847127"/>
            <a:ext cx="2692866" cy="646331"/>
          </a:xfrm>
          <a:prstGeom prst="rect">
            <a:avLst/>
          </a:prstGeom>
          <a:noFill/>
        </p:spPr>
        <p:txBody>
          <a:bodyPr wrap="square" rtlCol="0">
            <a:spAutoFit/>
          </a:bodyPr>
          <a:lstStyle/>
          <a:p>
            <a:pPr algn="just"/>
            <a:r>
              <a:rPr lang="en-US" b="1" dirty="0">
                <a:solidFill>
                  <a:schemeClr val="bg1"/>
                </a:solidFill>
              </a:rPr>
              <a:t>Transcripts for every slide </a:t>
            </a:r>
          </a:p>
          <a:p>
            <a:pPr algn="just"/>
            <a:r>
              <a:rPr lang="en-US" b="1" dirty="0">
                <a:solidFill>
                  <a:schemeClr val="bg1"/>
                </a:solidFill>
              </a:rPr>
              <a:t>can be found in Notes.</a:t>
            </a:r>
          </a:p>
        </p:txBody>
      </p:sp>
    </p:spTree>
    <p:extLst>
      <p:ext uri="{BB962C8B-B14F-4D97-AF65-F5344CB8AC3E}">
        <p14:creationId xmlns:p14="http://schemas.microsoft.com/office/powerpoint/2010/main" val="3760327847"/>
      </p:ext>
    </p:extLst>
  </p:cSld>
  <p:clrMapOvr>
    <a:masterClrMapping/>
  </p:clrMapOvr>
  <mc:AlternateContent xmlns:mc="http://schemas.openxmlformats.org/markup-compatibility/2006" xmlns:p14="http://schemas.microsoft.com/office/powerpoint/2010/main">
    <mc:Choice Requires="p14">
      <p:transition spd="slow" p14:dur="2000" advTm="31028"/>
    </mc:Choice>
    <mc:Fallback xmlns="">
      <p:transition spd="slow" advTm="31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74777" y="1"/>
            <a:ext cx="7794446" cy="1282148"/>
          </a:xfrm>
        </p:spPr>
        <p:txBody>
          <a:bodyPr>
            <a:noAutofit/>
          </a:bodyPr>
          <a:lstStyle/>
          <a:p>
            <a:pPr algn="ctr"/>
            <a:r>
              <a:rPr lang="en-US" sz="4000" b="1" i="1" dirty="0"/>
              <a:t>iGraduate Montana </a:t>
            </a:r>
            <a:br>
              <a:rPr lang="en-US" sz="4000" b="1" dirty="0"/>
            </a:br>
            <a:r>
              <a:rPr lang="en-US" sz="4000" b="1" dirty="0"/>
              <a:t>Challenge Fund 2019-2020</a:t>
            </a:r>
            <a:endParaRPr lang="en-US" sz="4000" dirty="0"/>
          </a:p>
        </p:txBody>
      </p:sp>
      <p:pic>
        <p:nvPicPr>
          <p:cNvPr id="5" name="Picture 4">
            <a:extLst>
              <a:ext uri="{C183D7F6-B498-43B3-948B-1728B52AA6E4}">
                <adec:decorative xmlns:adec="http://schemas.microsoft.com/office/drawing/2017/decorative" val="1"/>
              </a:ext>
            </a:extLst>
          </p:cNvPr>
          <p:cNvPicPr>
            <a:picLocks noChangeAspect="1"/>
          </p:cNvPicPr>
          <p:nvPr/>
        </p:nvPicPr>
        <p:blipFill rotWithShape="1">
          <a:blip r:embed="rId5"/>
          <a:srcRect b="28559"/>
          <a:stretch/>
        </p:blipFill>
        <p:spPr>
          <a:xfrm>
            <a:off x="1266825" y="1282149"/>
            <a:ext cx="6610350" cy="2354430"/>
          </a:xfrm>
          <a:prstGeom prst="rect">
            <a:avLst/>
          </a:prstGeom>
          <a:ln>
            <a:solidFill>
              <a:srgbClr val="082154"/>
            </a:solidFill>
          </a:ln>
        </p:spPr>
      </p:pic>
      <p:sp>
        <p:nvSpPr>
          <p:cNvPr id="6" name="Rectangle 5"/>
          <p:cNvSpPr/>
          <p:nvPr/>
        </p:nvSpPr>
        <p:spPr>
          <a:xfrm>
            <a:off x="0" y="3920804"/>
            <a:ext cx="8565931" cy="421654"/>
          </a:xfrm>
          <a:prstGeom prst="rect">
            <a:avLst/>
          </a:prstGeom>
        </p:spPr>
        <p:txBody>
          <a:bodyPr wrap="square">
            <a:spAutoFit/>
          </a:bodyPr>
          <a:lstStyle/>
          <a:p>
            <a:pPr lvl="1" algn="ctr">
              <a:lnSpc>
                <a:spcPct val="107000"/>
              </a:lnSpc>
              <a:spcAft>
                <a:spcPts val="800"/>
              </a:spcAft>
            </a:pPr>
            <a:r>
              <a:rPr lang="en-US" sz="2000" b="1" dirty="0">
                <a:latin typeface="Calibri" panose="020F0502020204030204" pitchFamily="34" charset="0"/>
                <a:ea typeface="Calibri" panose="020F0502020204030204" pitchFamily="34" charset="0"/>
                <a:cs typeface="Times New Roman" panose="02020603050405020304" pitchFamily="18" charset="0"/>
              </a:rPr>
              <a:t>We would then like you to conduct a brief analysis of the data available to: </a:t>
            </a:r>
          </a:p>
        </p:txBody>
      </p:sp>
      <p:sp>
        <p:nvSpPr>
          <p:cNvPr id="3" name="Rectangle 2"/>
          <p:cNvSpPr/>
          <p:nvPr/>
        </p:nvSpPr>
        <p:spPr>
          <a:xfrm>
            <a:off x="-1" y="4342458"/>
            <a:ext cx="8902261" cy="948593"/>
          </a:xfrm>
          <a:prstGeom prst="rect">
            <a:avLst/>
          </a:prstGeom>
        </p:spPr>
        <p:txBody>
          <a:bodyPr wrap="square">
            <a:spAutoFit/>
          </a:bodyPr>
          <a:lstStyle/>
          <a:p>
            <a:pPr marL="914400" lvl="1" indent="-457200">
              <a:lnSpc>
                <a:spcPct val="107000"/>
              </a:lnSpc>
              <a:buFont typeface="Wingdings" panose="05000000000000000000" pitchFamily="2" charset="2"/>
              <a:buChar char="Ø"/>
            </a:pPr>
            <a:r>
              <a:rPr lang="en-US" sz="2600" b="1" dirty="0">
                <a:ln>
                  <a:solidFill>
                    <a:schemeClr val="tx1"/>
                  </a:solidFill>
                </a:ln>
                <a:solidFill>
                  <a:schemeClr val="bg1"/>
                </a:solidFill>
                <a:latin typeface="Calibri" panose="020F0502020204030204" pitchFamily="34" charset="0"/>
                <a:ea typeface="Calibri" panose="020F0502020204030204" pitchFamily="34" charset="0"/>
                <a:cs typeface="Times New Roman" panose="02020603050405020304" pitchFamily="18" charset="0"/>
              </a:rPr>
              <a:t>Demonstrate that your proposed plan has identified specific problems or challenges </a:t>
            </a:r>
          </a:p>
        </p:txBody>
      </p:sp>
      <p:sp>
        <p:nvSpPr>
          <p:cNvPr id="7" name="Rectangle 6"/>
          <p:cNvSpPr/>
          <p:nvPr/>
        </p:nvSpPr>
        <p:spPr>
          <a:xfrm>
            <a:off x="0" y="5461938"/>
            <a:ext cx="8902261" cy="1146211"/>
          </a:xfrm>
          <a:prstGeom prst="rect">
            <a:avLst/>
          </a:prstGeom>
        </p:spPr>
        <p:txBody>
          <a:bodyPr wrap="square">
            <a:spAutoFit/>
          </a:bodyPr>
          <a:lstStyle/>
          <a:p>
            <a:pPr marL="914400" lvl="1" indent="-457200">
              <a:lnSpc>
                <a:spcPct val="107000"/>
              </a:lnSpc>
              <a:spcAft>
                <a:spcPts val="800"/>
              </a:spcAft>
              <a:buFont typeface="Wingdings" panose="05000000000000000000" pitchFamily="2" charset="2"/>
              <a:buChar char="Ø"/>
            </a:pPr>
            <a:r>
              <a:rPr lang="en-US" sz="3200" b="1" dirty="0">
                <a:ln>
                  <a:solidFill>
                    <a:schemeClr val="tx1"/>
                  </a:solidFill>
                </a:ln>
                <a:solidFill>
                  <a:schemeClr val="bg1"/>
                </a:solidFill>
                <a:latin typeface="Calibri" panose="020F0502020204030204" pitchFamily="34" charset="0"/>
                <a:ea typeface="Calibri" panose="020F0502020204030204" pitchFamily="34" charset="0"/>
                <a:cs typeface="Times New Roman" panose="02020603050405020304" pitchFamily="18" charset="0"/>
              </a:rPr>
              <a:t>Use relevant information to address those problems and challenges. </a:t>
            </a:r>
          </a:p>
        </p:txBody>
      </p:sp>
      <p:pic>
        <p:nvPicPr>
          <p:cNvPr id="2" name="Audio 1" descr="Audio contro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65287272"/>
      </p:ext>
    </p:extLst>
  </p:cSld>
  <p:clrMapOvr>
    <a:masterClrMapping/>
  </p:clrMapOvr>
  <mc:AlternateContent xmlns:mc="http://schemas.openxmlformats.org/markup-compatibility/2006" xmlns:p14="http://schemas.microsoft.com/office/powerpoint/2010/main">
    <mc:Choice Requires="p14">
      <p:transition spd="slow" p14:dur="2000" advTm="29019"/>
    </mc:Choice>
    <mc:Fallback xmlns="">
      <p:transition spd="slow" advTm="29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74777" y="1"/>
            <a:ext cx="7794446" cy="1282148"/>
          </a:xfrm>
        </p:spPr>
        <p:txBody>
          <a:bodyPr>
            <a:noAutofit/>
          </a:bodyPr>
          <a:lstStyle/>
          <a:p>
            <a:pPr algn="ctr"/>
            <a:r>
              <a:rPr lang="en-US" sz="4000" b="1" i="1" dirty="0"/>
              <a:t>iGraduate Montana </a:t>
            </a:r>
            <a:br>
              <a:rPr lang="en-US" sz="4000" b="1" dirty="0"/>
            </a:br>
            <a:r>
              <a:rPr lang="en-US" sz="4000" b="1" dirty="0"/>
              <a:t>Challenge Fund 2019-2020</a:t>
            </a:r>
            <a:endParaRPr lang="en-US" sz="4000" dirty="0"/>
          </a:p>
        </p:txBody>
      </p:sp>
      <p:pic>
        <p:nvPicPr>
          <p:cNvPr id="5" name="Picture 4">
            <a:extLst>
              <a:ext uri="{C183D7F6-B498-43B3-948B-1728B52AA6E4}">
                <adec:decorative xmlns:adec="http://schemas.microsoft.com/office/drawing/2017/decorative" val="1"/>
              </a:ext>
            </a:extLst>
          </p:cNvPr>
          <p:cNvPicPr>
            <a:picLocks noChangeAspect="1"/>
          </p:cNvPicPr>
          <p:nvPr/>
        </p:nvPicPr>
        <p:blipFill rotWithShape="1">
          <a:blip r:embed="rId5"/>
          <a:srcRect t="67295"/>
          <a:stretch/>
        </p:blipFill>
        <p:spPr>
          <a:xfrm>
            <a:off x="1266825" y="2448638"/>
            <a:ext cx="6610350" cy="1077854"/>
          </a:xfrm>
          <a:prstGeom prst="rect">
            <a:avLst/>
          </a:prstGeom>
          <a:ln>
            <a:solidFill>
              <a:srgbClr val="082154"/>
            </a:solidFill>
          </a:ln>
        </p:spPr>
      </p:pic>
      <p:sp>
        <p:nvSpPr>
          <p:cNvPr id="6" name="Rectangle 5"/>
          <p:cNvSpPr/>
          <p:nvPr/>
        </p:nvSpPr>
        <p:spPr>
          <a:xfrm>
            <a:off x="249621" y="4231316"/>
            <a:ext cx="8644758" cy="1200329"/>
          </a:xfrm>
          <a:prstGeom prst="rect">
            <a:avLst/>
          </a:prstGeom>
        </p:spPr>
        <p:txBody>
          <a:bodyPr wrap="square">
            <a:spAutoFit/>
          </a:bodyPr>
          <a:lstStyle/>
          <a:p>
            <a:pPr algn="ctr"/>
            <a:r>
              <a:rPr lang="en-US" sz="3600" b="1" dirty="0">
                <a:ln>
                  <a:solidFill>
                    <a:schemeClr val="tx1">
                      <a:lumMod val="95000"/>
                      <a:lumOff val="5000"/>
                    </a:schemeClr>
                  </a:solidFill>
                </a:ln>
                <a:solidFill>
                  <a:schemeClr val="bg1"/>
                </a:solidFill>
                <a:latin typeface="Calibri" panose="020F0502020204030204" pitchFamily="34" charset="0"/>
                <a:ea typeface="Calibri" panose="020F0502020204030204" pitchFamily="34" charset="0"/>
                <a:cs typeface="Times New Roman" panose="02020603050405020304" pitchFamily="18" charset="0"/>
              </a:rPr>
              <a:t>There is also a field if you would like to </a:t>
            </a:r>
          </a:p>
          <a:p>
            <a:pPr algn="ctr"/>
            <a:r>
              <a:rPr lang="en-US" sz="3600" b="1" dirty="0">
                <a:ln>
                  <a:solidFill>
                    <a:schemeClr val="tx1">
                      <a:lumMod val="95000"/>
                      <a:lumOff val="5000"/>
                    </a:schemeClr>
                  </a:solidFill>
                </a:ln>
                <a:solidFill>
                  <a:schemeClr val="bg1"/>
                </a:solidFill>
                <a:latin typeface="Calibri" panose="020F0502020204030204" pitchFamily="34" charset="0"/>
                <a:ea typeface="Calibri" panose="020F0502020204030204" pitchFamily="34" charset="0"/>
                <a:cs typeface="Times New Roman" panose="02020603050405020304" pitchFamily="18" charset="0"/>
              </a:rPr>
              <a:t>provide additional context.</a:t>
            </a:r>
            <a:endParaRPr lang="en-US" sz="3600" b="1" dirty="0">
              <a:ln>
                <a:solidFill>
                  <a:schemeClr val="tx1">
                    <a:lumMod val="95000"/>
                    <a:lumOff val="5000"/>
                  </a:schemeClr>
                </a:solidFill>
              </a:ln>
              <a:solidFill>
                <a:schemeClr val="bg1"/>
              </a:solidFill>
            </a:endParaRPr>
          </a:p>
        </p:txBody>
      </p:sp>
      <p:pic>
        <p:nvPicPr>
          <p:cNvPr id="2" name="Audio 1" descr="Audio contro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48862297"/>
      </p:ext>
    </p:extLst>
  </p:cSld>
  <p:clrMapOvr>
    <a:masterClrMapping/>
  </p:clrMapOvr>
  <mc:AlternateContent xmlns:mc="http://schemas.openxmlformats.org/markup-compatibility/2006" xmlns:p14="http://schemas.microsoft.com/office/powerpoint/2010/main">
    <mc:Choice Requires="p14">
      <p:transition spd="slow" p14:dur="2000" advTm="13014"/>
    </mc:Choice>
    <mc:Fallback xmlns="">
      <p:transition spd="slow" advTm="13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74777" y="1"/>
            <a:ext cx="7794446" cy="1282148"/>
          </a:xfrm>
        </p:spPr>
        <p:txBody>
          <a:bodyPr>
            <a:noAutofit/>
          </a:bodyPr>
          <a:lstStyle/>
          <a:p>
            <a:pPr algn="ctr"/>
            <a:r>
              <a:rPr lang="en-US" sz="4000" b="1" i="1" dirty="0"/>
              <a:t>iGraduate Montana </a:t>
            </a:r>
            <a:br>
              <a:rPr lang="en-US" sz="4000" b="1" dirty="0"/>
            </a:br>
            <a:r>
              <a:rPr lang="en-US" sz="4000" b="1" dirty="0"/>
              <a:t>Challenge Fund 2019-2020</a:t>
            </a:r>
            <a:endParaRPr lang="en-US" sz="4000" dirty="0"/>
          </a:p>
        </p:txBody>
      </p:sp>
      <p:sp>
        <p:nvSpPr>
          <p:cNvPr id="5" name="Rectangle 4"/>
          <p:cNvSpPr/>
          <p:nvPr/>
        </p:nvSpPr>
        <p:spPr>
          <a:xfrm>
            <a:off x="504497" y="1564952"/>
            <a:ext cx="8135006" cy="2662267"/>
          </a:xfrm>
          <a:prstGeom prst="rect">
            <a:avLst/>
          </a:prstGeom>
        </p:spPr>
        <p:txBody>
          <a:bodyPr wrap="square">
            <a:spAutoFit/>
          </a:bodyPr>
          <a:lstStyle/>
          <a:p>
            <a:pPr algn="just">
              <a:spcAft>
                <a:spcPts val="1800"/>
              </a:spcAft>
            </a:pPr>
            <a:r>
              <a:rPr lang="en-US" sz="3200" b="1" dirty="0">
                <a:latin typeface="Calibri" panose="020F0502020204030204" pitchFamily="34" charset="0"/>
                <a:ea typeface="Calibri" panose="020F0502020204030204" pitchFamily="34" charset="0"/>
                <a:cs typeface="Times New Roman" panose="02020603050405020304" pitchFamily="18" charset="0"/>
              </a:rPr>
              <a:t>iGM is looking to impact: </a:t>
            </a:r>
          </a:p>
          <a:p>
            <a:pPr marL="914400" lvl="1" indent="-457200" algn="just">
              <a:buFont typeface="Wingdings" panose="05000000000000000000" pitchFamily="2" charset="2"/>
              <a:buChar char="Ø"/>
            </a:pPr>
            <a:r>
              <a:rPr lang="en-US" sz="4000" b="1" dirty="0">
                <a:latin typeface="Calibri" panose="020F0502020204030204" pitchFamily="34" charset="0"/>
                <a:ea typeface="Calibri" panose="020F0502020204030204" pitchFamily="34" charset="0"/>
                <a:cs typeface="Times New Roman" panose="02020603050405020304" pitchFamily="18" charset="0"/>
              </a:rPr>
              <a:t>high school graduation rates </a:t>
            </a:r>
          </a:p>
          <a:p>
            <a:pPr marL="914400" lvl="1" indent="-457200" algn="just">
              <a:buFont typeface="Wingdings" panose="05000000000000000000" pitchFamily="2" charset="2"/>
              <a:buChar char="Ø"/>
            </a:pPr>
            <a:r>
              <a:rPr lang="en-US" sz="4000" b="1" dirty="0">
                <a:latin typeface="Calibri" panose="020F0502020204030204" pitchFamily="34" charset="0"/>
                <a:ea typeface="Calibri" panose="020F0502020204030204" pitchFamily="34" charset="0"/>
                <a:cs typeface="Times New Roman" panose="02020603050405020304" pitchFamily="18" charset="0"/>
              </a:rPr>
              <a:t>college and career readiness </a:t>
            </a:r>
          </a:p>
          <a:p>
            <a:pPr marL="914400" lvl="1" indent="-457200" algn="just">
              <a:buFont typeface="Wingdings" panose="05000000000000000000" pitchFamily="2" charset="2"/>
              <a:buChar char="Ø"/>
            </a:pPr>
            <a:r>
              <a:rPr lang="en-US" sz="4000" b="1" dirty="0">
                <a:latin typeface="Calibri" panose="020F0502020204030204" pitchFamily="34" charset="0"/>
                <a:ea typeface="Calibri" panose="020F0502020204030204" pitchFamily="34" charset="0"/>
                <a:cs typeface="Times New Roman" panose="02020603050405020304" pitchFamily="18" charset="0"/>
              </a:rPr>
              <a:t>college enrollment.</a:t>
            </a:r>
          </a:p>
        </p:txBody>
      </p:sp>
      <p:sp>
        <p:nvSpPr>
          <p:cNvPr id="6" name="Rectangle 5"/>
          <p:cNvSpPr/>
          <p:nvPr/>
        </p:nvSpPr>
        <p:spPr>
          <a:xfrm>
            <a:off x="504497" y="4510023"/>
            <a:ext cx="8135006" cy="1754326"/>
          </a:xfrm>
          <a:prstGeom prst="rect">
            <a:avLst/>
          </a:prstGeom>
          <a:gradFill>
            <a:gsLst>
              <a:gs pos="28000">
                <a:srgbClr val="F5F6F9"/>
              </a:gs>
              <a:gs pos="0">
                <a:schemeClr val="accent1">
                  <a:lumMod val="5000"/>
                  <a:lumOff val="95000"/>
                </a:schemeClr>
              </a:gs>
              <a:gs pos="50000">
                <a:srgbClr val="A3B1CB"/>
              </a:gs>
              <a:gs pos="83000">
                <a:srgbClr val="3A568D"/>
              </a:gs>
              <a:gs pos="100000">
                <a:srgbClr val="082154"/>
              </a:gs>
            </a:gsLst>
            <a:lin ang="5400000" scaled="1"/>
          </a:gradFill>
        </p:spPr>
        <p:txBody>
          <a:bodyPr wrap="square">
            <a:spAutoFit/>
          </a:bodyPr>
          <a:lstStyle/>
          <a:p>
            <a:pPr algn="ctr"/>
            <a:r>
              <a:rPr lang="en-US" sz="3200" b="1" dirty="0">
                <a:latin typeface="Calibri" panose="020F0502020204030204" pitchFamily="34" charset="0"/>
                <a:ea typeface="Calibri" panose="020F0502020204030204" pitchFamily="34" charset="0"/>
                <a:cs typeface="Times New Roman" panose="02020603050405020304" pitchFamily="18" charset="0"/>
              </a:rPr>
              <a:t>Specifically, with the goal of </a:t>
            </a:r>
          </a:p>
          <a:p>
            <a:r>
              <a:rPr lang="en-US"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closing achievement gaps in those areas </a:t>
            </a:r>
          </a:p>
          <a:p>
            <a:r>
              <a:rPr lang="en-US" sz="4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for young American Indian students. </a:t>
            </a:r>
          </a:p>
        </p:txBody>
      </p:sp>
      <p:pic>
        <p:nvPicPr>
          <p:cNvPr id="7" name="Audio 6" descr="Audio contro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83663367"/>
      </p:ext>
    </p:extLst>
  </p:cSld>
  <p:clrMapOvr>
    <a:masterClrMapping/>
  </p:clrMapOvr>
  <mc:AlternateContent xmlns:mc="http://schemas.openxmlformats.org/markup-compatibility/2006" xmlns:p14="http://schemas.microsoft.com/office/powerpoint/2010/main">
    <mc:Choice Requires="p14">
      <p:transition spd="slow" p14:dur="2000" advTm="21542"/>
    </mc:Choice>
    <mc:Fallback xmlns="">
      <p:transition spd="slow" advTm="21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74777" y="1"/>
            <a:ext cx="7794446" cy="1282148"/>
          </a:xfrm>
        </p:spPr>
        <p:txBody>
          <a:bodyPr>
            <a:noAutofit/>
          </a:bodyPr>
          <a:lstStyle/>
          <a:p>
            <a:pPr algn="ctr"/>
            <a:r>
              <a:rPr lang="en-US" sz="4000" b="1" i="1" dirty="0"/>
              <a:t>iGraduate Montana </a:t>
            </a:r>
            <a:br>
              <a:rPr lang="en-US" sz="4000" b="1" dirty="0"/>
            </a:br>
            <a:r>
              <a:rPr lang="en-US" sz="4000" b="1" dirty="0"/>
              <a:t>Challenge Fund 2019-2020</a:t>
            </a:r>
            <a:endParaRPr lang="en-US" sz="4000" dirty="0"/>
          </a:p>
        </p:txBody>
      </p:sp>
      <p:sp>
        <p:nvSpPr>
          <p:cNvPr id="5" name="Rectangle 4"/>
          <p:cNvSpPr/>
          <p:nvPr/>
        </p:nvSpPr>
        <p:spPr>
          <a:xfrm>
            <a:off x="674777" y="1332551"/>
            <a:ext cx="7630510" cy="1200329"/>
          </a:xfrm>
          <a:prstGeom prst="rect">
            <a:avLst/>
          </a:prstGeom>
        </p:spPr>
        <p:txBody>
          <a:bodyPr wrap="square">
            <a:spAutoFit/>
          </a:bodyPr>
          <a:lstStyle/>
          <a:p>
            <a:pPr algn="ctr"/>
            <a:r>
              <a:rPr lang="en-US" sz="3600" b="1" u="sng" dirty="0">
                <a:ln w="3175">
                  <a:solidFill>
                    <a:srgbClr val="C00000"/>
                  </a:solidFill>
                </a:ln>
                <a:latin typeface="Calibri" panose="020F0502020204030204" pitchFamily="34" charset="0"/>
                <a:ea typeface="Calibri" panose="020F0502020204030204" pitchFamily="34" charset="0"/>
                <a:cs typeface="Times New Roman" panose="02020603050405020304" pitchFamily="18" charset="0"/>
              </a:rPr>
              <a:t>Check the box next to the </a:t>
            </a:r>
          </a:p>
          <a:p>
            <a:pPr algn="ctr"/>
            <a:r>
              <a:rPr lang="en-US" sz="3600" b="1" u="sng" dirty="0">
                <a:ln w="3175">
                  <a:solidFill>
                    <a:srgbClr val="C00000"/>
                  </a:solidFill>
                </a:ln>
                <a:latin typeface="Calibri" panose="020F0502020204030204" pitchFamily="34" charset="0"/>
                <a:ea typeface="Calibri" panose="020F0502020204030204" pitchFamily="34" charset="0"/>
                <a:cs typeface="Times New Roman" panose="02020603050405020304" pitchFamily="18" charset="0"/>
              </a:rPr>
              <a:t>benchmarks your project will focus on.</a:t>
            </a:r>
            <a:r>
              <a:rPr lang="en-US" sz="3600" b="1" dirty="0">
                <a:ln w="3175">
                  <a:solidFill>
                    <a:srgbClr val="C00000"/>
                  </a:solidFill>
                </a:ln>
                <a:latin typeface="Calibri" panose="020F0502020204030204" pitchFamily="34" charset="0"/>
                <a:ea typeface="Calibri" panose="020F0502020204030204" pitchFamily="34" charset="0"/>
                <a:cs typeface="Times New Roman" panose="02020603050405020304" pitchFamily="18" charset="0"/>
              </a:rPr>
              <a:t> </a:t>
            </a:r>
          </a:p>
        </p:txBody>
      </p:sp>
      <p:sp>
        <p:nvSpPr>
          <p:cNvPr id="9" name="Rectangle 8"/>
          <p:cNvSpPr/>
          <p:nvPr/>
        </p:nvSpPr>
        <p:spPr>
          <a:xfrm>
            <a:off x="0" y="5534561"/>
            <a:ext cx="9007365" cy="1323439"/>
          </a:xfrm>
          <a:prstGeom prst="rect">
            <a:avLst/>
          </a:prstGeom>
          <a:ln>
            <a:noFill/>
          </a:ln>
        </p:spPr>
        <p:txBody>
          <a:bodyPr wrap="square">
            <a:spAutoFit/>
          </a:bodyPr>
          <a:lstStyle/>
          <a:p>
            <a:pPr algn="ctr"/>
            <a:r>
              <a:rPr lang="en-US" sz="4000" b="1" dirty="0">
                <a:ln w="6350">
                  <a:solidFill>
                    <a:srgbClr val="C00000"/>
                  </a:solidFill>
                </a:ln>
                <a:solidFill>
                  <a:schemeClr val="bg1"/>
                </a:solidFill>
                <a:latin typeface="Calibri" panose="020F0502020204030204" pitchFamily="34" charset="0"/>
                <a:ea typeface="Calibri" panose="020F0502020204030204" pitchFamily="34" charset="0"/>
                <a:cs typeface="Times New Roman" panose="02020603050405020304" pitchFamily="18" charset="0"/>
              </a:rPr>
              <a:t>We are looking for applications that </a:t>
            </a:r>
          </a:p>
          <a:p>
            <a:pPr algn="ctr"/>
            <a:r>
              <a:rPr lang="en-US" sz="4000" b="1" dirty="0">
                <a:ln w="6350">
                  <a:solidFill>
                    <a:srgbClr val="C00000"/>
                  </a:solidFill>
                </a:ln>
                <a:solidFill>
                  <a:schemeClr val="bg1"/>
                </a:solidFill>
                <a:latin typeface="Calibri" panose="020F0502020204030204" pitchFamily="34" charset="0"/>
                <a:ea typeface="Calibri" panose="020F0502020204030204" pitchFamily="34" charset="0"/>
                <a:cs typeface="Times New Roman" panose="02020603050405020304" pitchFamily="18" charset="0"/>
              </a:rPr>
              <a:t>set goals for choosing benchmarks.</a:t>
            </a:r>
            <a:endParaRPr lang="en-US" sz="4000" b="1" dirty="0">
              <a:ln w="6350">
                <a:solidFill>
                  <a:srgbClr val="C00000"/>
                </a:solidFill>
              </a:ln>
              <a:solidFill>
                <a:schemeClr val="bg1"/>
              </a:solidFill>
            </a:endParaRPr>
          </a:p>
        </p:txBody>
      </p:sp>
      <p:pic>
        <p:nvPicPr>
          <p:cNvPr id="13" name="Picture 12">
            <a:extLst>
              <a:ext uri="{C183D7F6-B498-43B3-948B-1728B52AA6E4}">
                <adec:decorative xmlns:adec="http://schemas.microsoft.com/office/drawing/2017/decorative" val="1"/>
              </a:ext>
            </a:extLst>
          </p:cNvPr>
          <p:cNvPicPr>
            <a:picLocks noChangeAspect="1"/>
          </p:cNvPicPr>
          <p:nvPr/>
        </p:nvPicPr>
        <p:blipFill rotWithShape="1">
          <a:blip r:embed="rId5"/>
          <a:srcRect b="33945"/>
          <a:stretch/>
        </p:blipFill>
        <p:spPr>
          <a:xfrm>
            <a:off x="1447390" y="2525296"/>
            <a:ext cx="6249221" cy="3097315"/>
          </a:xfrm>
          <a:prstGeom prst="rect">
            <a:avLst/>
          </a:prstGeom>
        </p:spPr>
      </p:pic>
      <p:pic>
        <p:nvPicPr>
          <p:cNvPr id="4" name="Audio 3" descr="Audio contro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12727848"/>
      </p:ext>
    </p:extLst>
  </p:cSld>
  <p:clrMapOvr>
    <a:masterClrMapping/>
  </p:clrMapOvr>
  <mc:AlternateContent xmlns:mc="http://schemas.openxmlformats.org/markup-compatibility/2006" xmlns:p14="http://schemas.microsoft.com/office/powerpoint/2010/main">
    <mc:Choice Requires="p14">
      <p:transition spd="slow" p14:dur="2000" advTm="64523"/>
    </mc:Choice>
    <mc:Fallback xmlns="">
      <p:transition spd="slow" advTm="64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74777" y="1"/>
            <a:ext cx="7794446" cy="1282148"/>
          </a:xfrm>
        </p:spPr>
        <p:txBody>
          <a:bodyPr>
            <a:noAutofit/>
          </a:bodyPr>
          <a:lstStyle/>
          <a:p>
            <a:pPr algn="ctr"/>
            <a:r>
              <a:rPr lang="en-US" sz="4000" b="1" i="1" dirty="0"/>
              <a:t>iGraduate Montana </a:t>
            </a:r>
            <a:br>
              <a:rPr lang="en-US" sz="4000" b="1" dirty="0"/>
            </a:br>
            <a:r>
              <a:rPr lang="en-US" sz="4000" b="1" dirty="0"/>
              <a:t>Challenge Fund 2019-2020</a:t>
            </a:r>
            <a:endParaRPr lang="en-US" sz="4000" dirty="0"/>
          </a:p>
        </p:txBody>
      </p:sp>
      <p:grpSp>
        <p:nvGrpSpPr>
          <p:cNvPr id="12" name="Group 11">
            <a:extLst>
              <a:ext uri="{C183D7F6-B498-43B3-948B-1728B52AA6E4}">
                <adec:decorative xmlns:adec="http://schemas.microsoft.com/office/drawing/2017/decorative" val="1"/>
              </a:ext>
            </a:extLst>
          </p:cNvPr>
          <p:cNvGrpSpPr/>
          <p:nvPr/>
        </p:nvGrpSpPr>
        <p:grpSpPr>
          <a:xfrm>
            <a:off x="473705" y="1677932"/>
            <a:ext cx="8196590" cy="4616232"/>
            <a:chOff x="473705" y="1838817"/>
            <a:chExt cx="8196590" cy="4616232"/>
          </a:xfrm>
        </p:grpSpPr>
        <p:sp>
          <p:nvSpPr>
            <p:cNvPr id="7" name="Rectangle 6"/>
            <p:cNvSpPr/>
            <p:nvPr/>
          </p:nvSpPr>
          <p:spPr>
            <a:xfrm>
              <a:off x="473705" y="3325336"/>
              <a:ext cx="8196590" cy="1384995"/>
            </a:xfrm>
            <a:prstGeom prst="rect">
              <a:avLst/>
            </a:prstGeom>
            <a:gradFill flip="none" rotWithShape="1">
              <a:gsLst>
                <a:gs pos="28000">
                  <a:srgbClr val="F5F6F9"/>
                </a:gs>
                <a:gs pos="0">
                  <a:schemeClr val="accent1">
                    <a:lumMod val="5000"/>
                    <a:lumOff val="95000"/>
                  </a:schemeClr>
                </a:gs>
                <a:gs pos="50000">
                  <a:srgbClr val="A3B1CB"/>
                </a:gs>
                <a:gs pos="83000">
                  <a:srgbClr val="3A568D"/>
                </a:gs>
                <a:gs pos="100000">
                  <a:srgbClr val="082154"/>
                </a:gs>
              </a:gsLst>
              <a:lin ang="16200000" scaled="1"/>
              <a:tileRect/>
            </a:gradFill>
          </p:spPr>
          <p:txBody>
            <a:bodyPr wrap="square">
              <a:spAutoFit/>
            </a:bodyPr>
            <a:lstStyle/>
            <a:p>
              <a:r>
                <a:rPr lang="en-US" sz="2800" b="1" dirty="0">
                  <a:ln>
                    <a:solidFill>
                      <a:schemeClr val="tx1"/>
                    </a:solidFill>
                  </a:ln>
                  <a:solidFill>
                    <a:schemeClr val="bg1"/>
                  </a:solidFill>
                  <a:latin typeface="Calibri" panose="020F0502020204030204" pitchFamily="34" charset="0"/>
                  <a:ea typeface="Calibri" panose="020F0502020204030204" pitchFamily="34" charset="0"/>
                  <a:cs typeface="Times New Roman" panose="02020603050405020304" pitchFamily="18" charset="0"/>
                </a:rPr>
                <a:t>In the text box below: </a:t>
              </a:r>
            </a:p>
            <a:p>
              <a:pPr lvl="1"/>
              <a:r>
                <a:rPr lang="en-US" sz="2800" b="1" dirty="0">
                  <a:ln w="3175">
                    <a:solidFill>
                      <a:srgbClr val="C00000"/>
                    </a:solidFill>
                  </a:ln>
                  <a:latin typeface="Calibri" panose="020F0502020204030204" pitchFamily="34" charset="0"/>
                  <a:ea typeface="Calibri" panose="020F0502020204030204" pitchFamily="34" charset="0"/>
                  <a:cs typeface="Times New Roman" panose="02020603050405020304" pitchFamily="18" charset="0"/>
                </a:rPr>
                <a:t>type either the number or percentage of students </a:t>
              </a:r>
            </a:p>
            <a:p>
              <a:pPr lvl="1"/>
              <a:r>
                <a:rPr lang="en-US" sz="2800" b="1" dirty="0">
                  <a:ln w="3175">
                    <a:solidFill>
                      <a:srgbClr val="C00000"/>
                    </a:solidFill>
                  </a:ln>
                  <a:latin typeface="Calibri" panose="020F0502020204030204" pitchFamily="34" charset="0"/>
                  <a:ea typeface="Calibri" panose="020F0502020204030204" pitchFamily="34" charset="0"/>
                  <a:cs typeface="Times New Roman" panose="02020603050405020304" pitchFamily="18" charset="0"/>
                </a:rPr>
                <a:t>that will be impacted: </a:t>
              </a:r>
              <a:endParaRPr lang="en-US" sz="2800" b="1" dirty="0">
                <a:ln w="3175">
                  <a:solidFill>
                    <a:srgbClr val="C00000"/>
                  </a:solidFill>
                </a:ln>
              </a:endParaRPr>
            </a:p>
          </p:txBody>
        </p:sp>
        <p:pic>
          <p:nvPicPr>
            <p:cNvPr id="11" name="Picture 10">
              <a:extLst>
                <a:ext uri="{C183D7F6-B498-43B3-948B-1728B52AA6E4}">
                  <adec:decorative xmlns:adec="http://schemas.microsoft.com/office/drawing/2017/decorative" val="1"/>
                </a:ext>
              </a:extLst>
            </p:cNvPr>
            <p:cNvPicPr>
              <a:picLocks noChangeAspect="1"/>
            </p:cNvPicPr>
            <p:nvPr/>
          </p:nvPicPr>
          <p:blipFill rotWithShape="1">
            <a:blip r:embed="rId5"/>
            <a:srcRect l="-296" t="50247" r="296" b="16986"/>
            <a:stretch/>
          </p:blipFill>
          <p:spPr>
            <a:xfrm>
              <a:off x="1181593" y="4710331"/>
              <a:ext cx="7096125" cy="1744718"/>
            </a:xfrm>
            <a:prstGeom prst="rect">
              <a:avLst/>
            </a:prstGeom>
          </p:spPr>
        </p:pic>
        <p:sp>
          <p:nvSpPr>
            <p:cNvPr id="8" name="Down Arrow 7"/>
            <p:cNvSpPr/>
            <p:nvPr/>
          </p:nvSpPr>
          <p:spPr>
            <a:xfrm>
              <a:off x="1618593" y="4710331"/>
              <a:ext cx="599090" cy="660455"/>
            </a:xfrm>
            <a:prstGeom prst="downArrow">
              <a:avLst/>
            </a:prstGeom>
            <a:gradFill>
              <a:gsLst>
                <a:gs pos="28000">
                  <a:srgbClr val="FFD5D5"/>
                </a:gs>
                <a:gs pos="0">
                  <a:schemeClr val="accent1">
                    <a:lumMod val="5000"/>
                    <a:lumOff val="95000"/>
                  </a:schemeClr>
                </a:gs>
                <a:gs pos="50000">
                  <a:srgbClr val="FF8181"/>
                </a:gs>
                <a:gs pos="83000">
                  <a:srgbClr val="C00000"/>
                </a:gs>
                <a:gs pos="100000">
                  <a:srgbClr val="A40000"/>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C183D7F6-B498-43B3-948B-1728B52AA6E4}">
                  <adec:decorative xmlns:adec="http://schemas.microsoft.com/office/drawing/2017/decorative" val="1"/>
                </a:ext>
              </a:extLst>
            </p:cNvPr>
            <p:cNvPicPr>
              <a:picLocks noChangeAspect="1"/>
            </p:cNvPicPr>
            <p:nvPr/>
          </p:nvPicPr>
          <p:blipFill rotWithShape="1">
            <a:blip r:embed="rId5"/>
            <a:srcRect b="72081"/>
            <a:stretch/>
          </p:blipFill>
          <p:spPr>
            <a:xfrm>
              <a:off x="1181593" y="1838817"/>
              <a:ext cx="7096125" cy="1486519"/>
            </a:xfrm>
            <a:prstGeom prst="rect">
              <a:avLst/>
            </a:prstGeom>
          </p:spPr>
        </p:pic>
      </p:grpSp>
      <p:pic>
        <p:nvPicPr>
          <p:cNvPr id="3" name="Audio 2" descr="Audio contro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86822448"/>
      </p:ext>
    </p:extLst>
  </p:cSld>
  <p:clrMapOvr>
    <a:masterClrMapping/>
  </p:clrMapOvr>
  <mc:AlternateContent xmlns:mc="http://schemas.openxmlformats.org/markup-compatibility/2006" xmlns:p14="http://schemas.microsoft.com/office/powerpoint/2010/main">
    <mc:Choice Requires="p14">
      <p:transition spd="slow" p14:dur="2000" advTm="17511"/>
    </mc:Choice>
    <mc:Fallback xmlns="">
      <p:transition spd="slow" advTm="17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74777" y="1"/>
            <a:ext cx="7794446" cy="1282148"/>
          </a:xfrm>
        </p:spPr>
        <p:txBody>
          <a:bodyPr>
            <a:noAutofit/>
          </a:bodyPr>
          <a:lstStyle/>
          <a:p>
            <a:pPr algn="ctr"/>
            <a:r>
              <a:rPr lang="en-US" sz="4000" b="1" i="1" dirty="0"/>
              <a:t>iGraduate Montana </a:t>
            </a:r>
            <a:br>
              <a:rPr lang="en-US" sz="4000" b="1" dirty="0"/>
            </a:br>
            <a:r>
              <a:rPr lang="en-US" sz="4000" b="1" dirty="0"/>
              <a:t>Challenge Fund 2019-2020</a:t>
            </a:r>
            <a:endParaRPr lang="en-US" sz="4000" dirty="0"/>
          </a:p>
        </p:txBody>
      </p:sp>
      <p:grpSp>
        <p:nvGrpSpPr>
          <p:cNvPr id="9" name="Group 8" descr="If you have any other benchmarks that are not listed already, you may identify them here"/>
          <p:cNvGrpSpPr/>
          <p:nvPr/>
        </p:nvGrpSpPr>
        <p:grpSpPr>
          <a:xfrm>
            <a:off x="473705" y="2003752"/>
            <a:ext cx="8196590" cy="3724491"/>
            <a:chOff x="473705" y="1677932"/>
            <a:chExt cx="8196590" cy="3724491"/>
          </a:xfrm>
        </p:grpSpPr>
        <p:pic>
          <p:nvPicPr>
            <p:cNvPr id="3" name="Picture 2">
              <a:extLst>
                <a:ext uri="{C183D7F6-B498-43B3-948B-1728B52AA6E4}">
                  <adec:decorative xmlns:adec="http://schemas.microsoft.com/office/drawing/2017/decorative" val="1"/>
                </a:ext>
              </a:extLst>
            </p:cNvPr>
            <p:cNvPicPr>
              <a:picLocks noChangeAspect="1"/>
            </p:cNvPicPr>
            <p:nvPr/>
          </p:nvPicPr>
          <p:blipFill rotWithShape="1">
            <a:blip r:embed="rId5"/>
            <a:srcRect t="10393"/>
            <a:stretch/>
          </p:blipFill>
          <p:spPr>
            <a:xfrm>
              <a:off x="1022282" y="3164451"/>
              <a:ext cx="7099436" cy="2237972"/>
            </a:xfrm>
            <a:prstGeom prst="rect">
              <a:avLst/>
            </a:prstGeom>
          </p:spPr>
        </p:pic>
        <p:pic>
          <p:nvPicPr>
            <p:cNvPr id="6" name="Picture 5">
              <a:extLst>
                <a:ext uri="{C183D7F6-B498-43B3-948B-1728B52AA6E4}">
                  <adec:decorative xmlns:adec="http://schemas.microsoft.com/office/drawing/2017/decorative" val="1"/>
                </a:ext>
              </a:extLst>
            </p:cNvPr>
            <p:cNvPicPr>
              <a:picLocks noChangeAspect="1"/>
            </p:cNvPicPr>
            <p:nvPr/>
          </p:nvPicPr>
          <p:blipFill rotWithShape="1">
            <a:blip r:embed="rId6"/>
            <a:srcRect b="72081"/>
            <a:stretch/>
          </p:blipFill>
          <p:spPr>
            <a:xfrm>
              <a:off x="1023938" y="1677932"/>
              <a:ext cx="7096125" cy="1486519"/>
            </a:xfrm>
            <a:prstGeom prst="rect">
              <a:avLst/>
            </a:prstGeom>
          </p:spPr>
        </p:pic>
        <p:sp>
          <p:nvSpPr>
            <p:cNvPr id="7" name="Rectangle 6"/>
            <p:cNvSpPr/>
            <p:nvPr/>
          </p:nvSpPr>
          <p:spPr>
            <a:xfrm>
              <a:off x="473705" y="2238299"/>
              <a:ext cx="8196590" cy="1384995"/>
            </a:xfrm>
            <a:prstGeom prst="rect">
              <a:avLst/>
            </a:prstGeom>
            <a:gradFill flip="none" rotWithShape="1">
              <a:gsLst>
                <a:gs pos="28000">
                  <a:srgbClr val="F5F6F9"/>
                </a:gs>
                <a:gs pos="0">
                  <a:schemeClr val="accent1">
                    <a:lumMod val="5000"/>
                    <a:lumOff val="95000"/>
                  </a:schemeClr>
                </a:gs>
                <a:gs pos="50000">
                  <a:srgbClr val="A3B1CB"/>
                </a:gs>
                <a:gs pos="83000">
                  <a:srgbClr val="3A568D"/>
                </a:gs>
                <a:gs pos="100000">
                  <a:srgbClr val="082154"/>
                </a:gs>
              </a:gsLst>
              <a:lin ang="16200000" scaled="1"/>
              <a:tileRect/>
            </a:gradFill>
            <a:ln w="3175">
              <a:solidFill>
                <a:schemeClr val="tx1"/>
              </a:solidFill>
            </a:ln>
          </p:spPr>
          <p:txBody>
            <a:bodyPr wrap="square">
              <a:spAutoFit/>
            </a:bodyPr>
            <a:lstStyle/>
            <a:p>
              <a:r>
                <a:rPr lang="en-US" sz="2800" b="1" dirty="0">
                  <a:ln>
                    <a:solidFill>
                      <a:schemeClr val="tx1"/>
                    </a:solidFill>
                  </a:ln>
                  <a:solidFill>
                    <a:schemeClr val="bg1"/>
                  </a:solidFill>
                  <a:latin typeface="Calibri" panose="020F0502020204030204" pitchFamily="34" charset="0"/>
                  <a:ea typeface="Calibri" panose="020F0502020204030204" pitchFamily="34" charset="0"/>
                  <a:cs typeface="Times New Roman" panose="02020603050405020304" pitchFamily="18" charset="0"/>
                </a:rPr>
                <a:t>In the text box below: </a:t>
              </a:r>
            </a:p>
            <a:p>
              <a:pPr lvl="1"/>
              <a:r>
                <a:rPr lang="en-US" sz="2800" b="1" dirty="0">
                  <a:ln w="3175">
                    <a:solidFill>
                      <a:srgbClr val="C00000"/>
                    </a:solidFill>
                  </a:ln>
                  <a:latin typeface="Calibri" panose="020F0502020204030204" pitchFamily="34" charset="0"/>
                  <a:ea typeface="Calibri" panose="020F0502020204030204" pitchFamily="34" charset="0"/>
                  <a:cs typeface="Times New Roman" panose="02020603050405020304" pitchFamily="18" charset="0"/>
                </a:rPr>
                <a:t>If you have any other benchmarks that are not listed already, you may identify them here:</a:t>
              </a:r>
              <a:endParaRPr lang="en-US" sz="2800" b="1" dirty="0">
                <a:ln w="3175">
                  <a:solidFill>
                    <a:srgbClr val="C00000"/>
                  </a:solidFill>
                </a:ln>
              </a:endParaRPr>
            </a:p>
          </p:txBody>
        </p:sp>
        <p:sp>
          <p:nvSpPr>
            <p:cNvPr id="8" name="Down Arrow 7"/>
            <p:cNvSpPr/>
            <p:nvPr/>
          </p:nvSpPr>
          <p:spPr>
            <a:xfrm>
              <a:off x="1828800" y="3622982"/>
              <a:ext cx="599090" cy="660455"/>
            </a:xfrm>
            <a:prstGeom prst="downArrow">
              <a:avLst/>
            </a:prstGeom>
            <a:gradFill>
              <a:gsLst>
                <a:gs pos="28000">
                  <a:srgbClr val="FFD5D5"/>
                </a:gs>
                <a:gs pos="0">
                  <a:schemeClr val="accent1">
                    <a:lumMod val="5000"/>
                    <a:lumOff val="95000"/>
                  </a:schemeClr>
                </a:gs>
                <a:gs pos="50000">
                  <a:srgbClr val="FF8181"/>
                </a:gs>
                <a:gs pos="83000">
                  <a:srgbClr val="C00000"/>
                </a:gs>
                <a:gs pos="100000">
                  <a:srgbClr val="A40000"/>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Audio 9" descr="Audio contro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974811"/>
      </p:ext>
    </p:extLst>
  </p:cSld>
  <p:clrMapOvr>
    <a:masterClrMapping/>
  </p:clrMapOvr>
  <mc:AlternateContent xmlns:mc="http://schemas.openxmlformats.org/markup-compatibility/2006" xmlns:p14="http://schemas.microsoft.com/office/powerpoint/2010/main">
    <mc:Choice Requires="p14">
      <p:transition spd="slow" p14:dur="2000" advTm="21514"/>
    </mc:Choice>
    <mc:Fallback xmlns="">
      <p:transition spd="slow" advTm="21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74777" y="1"/>
            <a:ext cx="7794446" cy="1282148"/>
          </a:xfrm>
        </p:spPr>
        <p:txBody>
          <a:bodyPr>
            <a:noAutofit/>
          </a:bodyPr>
          <a:lstStyle/>
          <a:p>
            <a:pPr algn="ctr"/>
            <a:r>
              <a:rPr lang="en-US" sz="4000" b="1" i="1" dirty="0"/>
              <a:t>iGraduate Montana </a:t>
            </a:r>
            <a:br>
              <a:rPr lang="en-US" sz="4000" b="1" dirty="0"/>
            </a:br>
            <a:r>
              <a:rPr lang="en-US" sz="4000" b="1" dirty="0"/>
              <a:t>Challenge Fund 2019-2020</a:t>
            </a:r>
            <a:endParaRPr lang="en-US" sz="4000" dirty="0"/>
          </a:p>
        </p:txBody>
      </p:sp>
      <p:pic>
        <p:nvPicPr>
          <p:cNvPr id="3" name="Picture 2">
            <a:extLst>
              <a:ext uri="{C183D7F6-B498-43B3-948B-1728B52AA6E4}">
                <adec:decorative xmlns:adec="http://schemas.microsoft.com/office/drawing/2017/decorative" val="1"/>
              </a:ext>
            </a:extLst>
          </p:cNvPr>
          <p:cNvPicPr>
            <a:picLocks noChangeAspect="1"/>
          </p:cNvPicPr>
          <p:nvPr/>
        </p:nvPicPr>
        <p:blipFill rotWithShape="1">
          <a:blip r:embed="rId5"/>
          <a:srcRect t="1" b="-195"/>
          <a:stretch/>
        </p:blipFill>
        <p:spPr>
          <a:xfrm>
            <a:off x="1447389" y="1563408"/>
            <a:ext cx="6438409" cy="4805861"/>
          </a:xfrm>
          <a:prstGeom prst="rect">
            <a:avLst/>
          </a:prstGeom>
          <a:ln>
            <a:solidFill>
              <a:schemeClr val="tx1"/>
            </a:solidFill>
          </a:ln>
        </p:spPr>
      </p:pic>
      <p:sp>
        <p:nvSpPr>
          <p:cNvPr id="7" name="Rectangle 6"/>
          <p:cNvSpPr/>
          <p:nvPr/>
        </p:nvSpPr>
        <p:spPr>
          <a:xfrm>
            <a:off x="115612" y="2750298"/>
            <a:ext cx="8912775" cy="2310184"/>
          </a:xfrm>
          <a:prstGeom prst="rect">
            <a:avLst/>
          </a:prstGeom>
          <a:gradFill>
            <a:gsLst>
              <a:gs pos="46000">
                <a:srgbClr val="C1CADD"/>
              </a:gs>
              <a:gs pos="23000">
                <a:srgbClr val="F5F3FB"/>
              </a:gs>
              <a:gs pos="0">
                <a:schemeClr val="accent1">
                  <a:lumMod val="5000"/>
                  <a:lumOff val="95000"/>
                </a:schemeClr>
              </a:gs>
              <a:gs pos="64000">
                <a:srgbClr val="9AA9C6"/>
              </a:gs>
              <a:gs pos="83000">
                <a:srgbClr val="3A568D"/>
              </a:gs>
              <a:gs pos="100000">
                <a:srgbClr val="082154"/>
              </a:gs>
            </a:gsLst>
            <a:lin ang="5400000" scaled="1"/>
          </a:gradFill>
          <a:ln w="3175">
            <a:solidFill>
              <a:srgbClr val="7A0000"/>
            </a:solidFill>
          </a:ln>
        </p:spPr>
        <p:txBody>
          <a:bodyPr wrap="square">
            <a:spAutoFit/>
          </a:bodyPr>
          <a:lstStyle/>
          <a:p>
            <a:pPr algn="ctr">
              <a:lnSpc>
                <a:spcPct val="107000"/>
              </a:lnSpc>
              <a:spcAft>
                <a:spcPts val="800"/>
              </a:spcAft>
            </a:pPr>
            <a:r>
              <a:rPr lang="en-US" sz="3200" b="1" dirty="0">
                <a:ln w="3175">
                  <a:solidFill>
                    <a:srgbClr val="C00000"/>
                  </a:solidFill>
                </a:ln>
                <a:latin typeface="Calibri" panose="020F0502020204030204" pitchFamily="34" charset="0"/>
                <a:ea typeface="Calibri" panose="020F0502020204030204" pitchFamily="34" charset="0"/>
                <a:cs typeface="Times New Roman" panose="02020603050405020304" pitchFamily="18" charset="0"/>
              </a:rPr>
              <a:t>The Strategies and Plan for Implementation </a:t>
            </a:r>
          </a:p>
          <a:p>
            <a:pPr algn="ctr">
              <a:lnSpc>
                <a:spcPct val="107000"/>
              </a:lnSpc>
              <a:spcAft>
                <a:spcPts val="800"/>
              </a:spcAft>
            </a:pPr>
            <a:r>
              <a:rPr lang="en-US" sz="2400" b="1" dirty="0">
                <a:ln w="3175">
                  <a:noFill/>
                </a:ln>
                <a:latin typeface="Calibri" panose="020F0502020204030204" pitchFamily="34" charset="0"/>
                <a:ea typeface="Calibri" panose="020F0502020204030204" pitchFamily="34" charset="0"/>
                <a:cs typeface="Times New Roman" panose="02020603050405020304" pitchFamily="18" charset="0"/>
              </a:rPr>
              <a:t>section is the </a:t>
            </a:r>
          </a:p>
          <a:p>
            <a:pPr algn="ctr">
              <a:lnSpc>
                <a:spcPct val="107000"/>
              </a:lnSpc>
              <a:spcAft>
                <a:spcPts val="800"/>
              </a:spcAft>
            </a:pPr>
            <a:r>
              <a:rPr lang="en-US" sz="3600" cap="all" dirty="0">
                <a:ln w="3175">
                  <a:solidFill>
                    <a:srgbClr val="7A0000"/>
                  </a:solidFill>
                </a:ln>
                <a:solidFill>
                  <a:srgbClr val="3E0000"/>
                </a:solidFill>
                <a:latin typeface="Arial Black" panose="020B0A04020102020204" pitchFamily="34" charset="0"/>
                <a:ea typeface="Calibri" panose="020F0502020204030204" pitchFamily="34" charset="0"/>
                <a:cs typeface="Arial" panose="020B0604020202020204" pitchFamily="34" charset="0"/>
              </a:rPr>
              <a:t>most important component </a:t>
            </a:r>
          </a:p>
          <a:p>
            <a:pPr algn="ctr">
              <a:lnSpc>
                <a:spcPct val="107000"/>
              </a:lnSpc>
              <a:spcAft>
                <a:spcPts val="800"/>
              </a:spcAft>
            </a:pPr>
            <a:r>
              <a:rPr lang="en-US" sz="2400" b="1" dirty="0">
                <a:ln w="3175">
                  <a:noFill/>
                </a:ln>
                <a:solidFill>
                  <a:schemeClr val="bg1"/>
                </a:solidFill>
                <a:latin typeface="Calibri" panose="020F0502020204030204" pitchFamily="34" charset="0"/>
                <a:ea typeface="Calibri" panose="020F0502020204030204" pitchFamily="34" charset="0"/>
                <a:cs typeface="Times New Roman" panose="02020603050405020304" pitchFamily="18" charset="0"/>
              </a:rPr>
              <a:t>of the application. </a:t>
            </a:r>
          </a:p>
        </p:txBody>
      </p:sp>
      <p:pic>
        <p:nvPicPr>
          <p:cNvPr id="6" name="Audio 5" descr="Audio contro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81084159"/>
      </p:ext>
    </p:extLst>
  </p:cSld>
  <p:clrMapOvr>
    <a:masterClrMapping/>
  </p:clrMapOvr>
  <mc:AlternateContent xmlns:mc="http://schemas.openxmlformats.org/markup-compatibility/2006" xmlns:p14="http://schemas.microsoft.com/office/powerpoint/2010/main">
    <mc:Choice Requires="p14">
      <p:transition spd="slow" p14:dur="2000" advTm="34505"/>
    </mc:Choice>
    <mc:Fallback xmlns="">
      <p:transition spd="slow" advTm="34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24000">
              <a:srgbClr val="F5F6F9"/>
            </a:gs>
            <a:gs pos="0">
              <a:schemeClr val="accent1">
                <a:lumMod val="5000"/>
                <a:lumOff val="95000"/>
              </a:schemeClr>
            </a:gs>
            <a:gs pos="50000">
              <a:srgbClr val="A3B1CB"/>
            </a:gs>
            <a:gs pos="83000">
              <a:srgbClr val="3A568D"/>
            </a:gs>
            <a:gs pos="100000">
              <a:srgbClr val="082154"/>
            </a:gs>
          </a:gsLst>
          <a:lin ang="5400000" scaled="1"/>
          <a:tileRect/>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674777" y="1"/>
            <a:ext cx="7794446" cy="1282148"/>
          </a:xfrm>
        </p:spPr>
        <p:txBody>
          <a:bodyPr>
            <a:noAutofit/>
          </a:bodyPr>
          <a:lstStyle/>
          <a:p>
            <a:pPr algn="ctr"/>
            <a:r>
              <a:rPr lang="en-US" sz="4000" b="1" i="1" dirty="0"/>
              <a:t>iGraduate Montana </a:t>
            </a:r>
            <a:br>
              <a:rPr lang="en-US" sz="4000" b="1" dirty="0"/>
            </a:br>
            <a:r>
              <a:rPr lang="en-US" sz="4000" b="1" dirty="0"/>
              <a:t>Challenge Fund 2019-2020</a:t>
            </a:r>
            <a:endParaRPr lang="en-US" sz="4000" dirty="0"/>
          </a:p>
        </p:txBody>
      </p:sp>
      <p:sp>
        <p:nvSpPr>
          <p:cNvPr id="3" name="Rectangle 2"/>
          <p:cNvSpPr/>
          <p:nvPr/>
        </p:nvSpPr>
        <p:spPr>
          <a:xfrm>
            <a:off x="115612" y="1405684"/>
            <a:ext cx="6038193" cy="388696"/>
          </a:xfrm>
          <a:prstGeom prst="rect">
            <a:avLst/>
          </a:prstGeom>
        </p:spPr>
        <p:txBody>
          <a:bodyPr wrap="square">
            <a:spAutoFit/>
          </a:bodyPr>
          <a:lstStyle/>
          <a:p>
            <a:pPr>
              <a:lnSpc>
                <a:spcPct val="107000"/>
              </a:lnSpc>
              <a:spcAft>
                <a:spcPts val="800"/>
              </a:spcAft>
            </a:pPr>
            <a:r>
              <a:rPr lang="en-US" dirty="0">
                <a:ln w="3175">
                  <a:solidFill>
                    <a:srgbClr val="7A0000"/>
                  </a:solidFill>
                </a:ln>
                <a:latin typeface="Calibri" panose="020F0502020204030204" pitchFamily="34" charset="0"/>
                <a:ea typeface="Calibri" panose="020F0502020204030204" pitchFamily="34" charset="0"/>
                <a:cs typeface="Times New Roman" panose="02020603050405020304" pitchFamily="18" charset="0"/>
              </a:rPr>
              <a:t>The Strategies and Plan for Implementation (cont.)</a:t>
            </a:r>
          </a:p>
        </p:txBody>
      </p:sp>
      <p:sp>
        <p:nvSpPr>
          <p:cNvPr id="8" name="Rectangle 7"/>
          <p:cNvSpPr/>
          <p:nvPr/>
        </p:nvSpPr>
        <p:spPr>
          <a:xfrm>
            <a:off x="838201" y="4185278"/>
            <a:ext cx="7467599" cy="959622"/>
          </a:xfrm>
          <a:prstGeom prst="rect">
            <a:avLst/>
          </a:prstGeom>
          <a:noFill/>
          <a:ln>
            <a:noFill/>
          </a:ln>
        </p:spPr>
        <p:txBody>
          <a:bodyPr wrap="square">
            <a:spAutoFit/>
          </a:bodyPr>
          <a:lstStyle/>
          <a:p>
            <a:pPr marL="342900" indent="-342900">
              <a:lnSpc>
                <a:spcPct val="107000"/>
              </a:lnSpc>
              <a:spcAft>
                <a:spcPts val="600"/>
              </a:spcAft>
              <a:buSzPct val="75000"/>
              <a:buFont typeface="Wingdings" panose="05000000000000000000" pitchFamily="2" charset="2"/>
              <a:buChar char="Ø"/>
            </a:pPr>
            <a:r>
              <a:rPr lang="en-US" sz="2400" b="1" dirty="0">
                <a:ln w="3175">
                  <a:solidFill>
                    <a:schemeClr val="tx1"/>
                  </a:solidFill>
                </a:ln>
                <a:solidFill>
                  <a:schemeClr val="bg1"/>
                </a:solidFill>
                <a:ea typeface="Calibri" panose="020F0502020204030204" pitchFamily="34" charset="0"/>
                <a:cs typeface="Arial" panose="020B0604020202020204" pitchFamily="34" charset="0"/>
              </a:rPr>
              <a:t>Succinctly describe the  three strategies </a:t>
            </a:r>
          </a:p>
          <a:p>
            <a:pPr marL="342900" indent="-342900">
              <a:lnSpc>
                <a:spcPct val="107000"/>
              </a:lnSpc>
              <a:spcAft>
                <a:spcPts val="600"/>
              </a:spcAft>
              <a:buSzPct val="75000"/>
              <a:buFont typeface="Wingdings" panose="05000000000000000000" pitchFamily="2" charset="2"/>
              <a:buChar char="Ø"/>
            </a:pPr>
            <a:r>
              <a:rPr lang="en-US" sz="2400" b="1" dirty="0">
                <a:ln w="3175">
                  <a:solidFill>
                    <a:schemeClr val="tx1"/>
                  </a:solidFill>
                </a:ln>
                <a:solidFill>
                  <a:schemeClr val="bg1"/>
                </a:solidFill>
                <a:ea typeface="Calibri" panose="020F0502020204030204" pitchFamily="34" charset="0"/>
                <a:cs typeface="Arial" panose="020B0604020202020204" pitchFamily="34" charset="0"/>
              </a:rPr>
              <a:t>Provide a brief, but concrete, plan to implement them.</a:t>
            </a:r>
          </a:p>
        </p:txBody>
      </p:sp>
      <p:sp>
        <p:nvSpPr>
          <p:cNvPr id="9" name="Rectangle 8"/>
          <p:cNvSpPr/>
          <p:nvPr/>
        </p:nvSpPr>
        <p:spPr>
          <a:xfrm>
            <a:off x="194440" y="1794380"/>
            <a:ext cx="8755120" cy="1015663"/>
          </a:xfrm>
          <a:prstGeom prst="rect">
            <a:avLst/>
          </a:prstGeom>
          <a:noFill/>
          <a:ln>
            <a:noFill/>
          </a:ln>
        </p:spPr>
        <p:txBody>
          <a:bodyPr wrap="square">
            <a:spAutoFit/>
          </a:bodyPr>
          <a:lstStyle/>
          <a:p>
            <a:pPr algn="ctr"/>
            <a:r>
              <a:rPr lang="en-US" sz="2400" b="1" dirty="0">
                <a:latin typeface="Calibri" panose="020F0502020204030204" pitchFamily="34" charset="0"/>
                <a:ea typeface="Calibri" panose="020F0502020204030204" pitchFamily="34" charset="0"/>
                <a:cs typeface="Times New Roman" panose="02020603050405020304" pitchFamily="18" charset="0"/>
              </a:rPr>
              <a:t>Your community is engaging in multiple strategies that prepare students for high school graduation, college and careers: </a:t>
            </a:r>
            <a:r>
              <a:rPr lang="en-US" sz="3600" b="1" dirty="0">
                <a:latin typeface="Calibri" panose="020F0502020204030204" pitchFamily="34" charset="0"/>
                <a:ea typeface="Calibri" panose="020F0502020204030204" pitchFamily="34" charset="0"/>
                <a:cs typeface="Times New Roman" panose="02020603050405020304" pitchFamily="18" charset="0"/>
              </a:rPr>
              <a:t> </a:t>
            </a:r>
            <a:endParaRPr lang="en-US" sz="3600" b="1" dirty="0"/>
          </a:p>
        </p:txBody>
      </p:sp>
      <p:pic>
        <p:nvPicPr>
          <p:cNvPr id="10" name="Picture 9">
            <a:extLst>
              <a:ext uri="{C183D7F6-B498-43B3-948B-1728B52AA6E4}">
                <adec:decorative xmlns:adec="http://schemas.microsoft.com/office/drawing/2017/decorative" val="1"/>
              </a:ext>
            </a:extLst>
          </p:cNvPr>
          <p:cNvPicPr>
            <a:picLocks noChangeAspect="1"/>
          </p:cNvPicPr>
          <p:nvPr/>
        </p:nvPicPr>
        <p:blipFill rotWithShape="1">
          <a:blip r:embed="rId5"/>
          <a:srcRect t="75653" b="-195"/>
          <a:stretch/>
        </p:blipFill>
        <p:spPr>
          <a:xfrm>
            <a:off x="528011" y="5226845"/>
            <a:ext cx="8087978" cy="1478756"/>
          </a:xfrm>
          <a:prstGeom prst="rect">
            <a:avLst/>
          </a:prstGeom>
          <a:ln>
            <a:solidFill>
              <a:schemeClr val="tx1"/>
            </a:solidFill>
          </a:ln>
        </p:spPr>
      </p:pic>
      <p:sp>
        <p:nvSpPr>
          <p:cNvPr id="11" name="Rectangle 10"/>
          <p:cNvSpPr/>
          <p:nvPr/>
        </p:nvSpPr>
        <p:spPr>
          <a:xfrm>
            <a:off x="94592" y="2891988"/>
            <a:ext cx="8954816" cy="1200329"/>
          </a:xfrm>
          <a:prstGeom prst="rect">
            <a:avLst/>
          </a:prstGeom>
        </p:spPr>
        <p:txBody>
          <a:bodyPr wrap="square">
            <a:spAutoFit/>
          </a:bodyPr>
          <a:lstStyle/>
          <a:p>
            <a:pPr algn="ctr"/>
            <a:r>
              <a:rPr lang="en-US" sz="3600" b="1" dirty="0">
                <a:ln w="12700">
                  <a:noFill/>
                </a:ln>
                <a:latin typeface="Calibri" panose="020F0502020204030204" pitchFamily="34" charset="0"/>
                <a:ea typeface="Calibri" panose="020F0502020204030204" pitchFamily="34" charset="0"/>
                <a:cs typeface="Times New Roman" panose="02020603050405020304" pitchFamily="18" charset="0"/>
              </a:rPr>
              <a:t>Identify</a:t>
            </a:r>
            <a:r>
              <a:rPr lang="en-US" sz="3600" b="1" dirty="0">
                <a:latin typeface="Calibri" panose="020F0502020204030204" pitchFamily="34" charset="0"/>
                <a:ea typeface="Calibri" panose="020F0502020204030204" pitchFamily="34" charset="0"/>
                <a:cs typeface="Times New Roman" panose="02020603050405020304" pitchFamily="18" charset="0"/>
              </a:rPr>
              <a:t> the </a:t>
            </a:r>
            <a:r>
              <a:rPr lang="en-US" sz="3600" b="1" dirty="0">
                <a:ln w="12700">
                  <a:noFill/>
                </a:ln>
                <a:latin typeface="Calibri" panose="020F0502020204030204" pitchFamily="34" charset="0"/>
                <a:ea typeface="Calibri" panose="020F0502020204030204" pitchFamily="34" charset="0"/>
                <a:cs typeface="Times New Roman" panose="02020603050405020304" pitchFamily="18" charset="0"/>
              </a:rPr>
              <a:t>three practices </a:t>
            </a:r>
            <a:r>
              <a:rPr lang="en-US" sz="3600" b="1" dirty="0">
                <a:latin typeface="Calibri" panose="020F0502020204030204" pitchFamily="34" charset="0"/>
                <a:ea typeface="Calibri" panose="020F0502020204030204" pitchFamily="34" charset="0"/>
                <a:cs typeface="Times New Roman" panose="02020603050405020304" pitchFamily="18" charset="0"/>
              </a:rPr>
              <a:t>that you think </a:t>
            </a:r>
          </a:p>
          <a:p>
            <a:pPr algn="ctr"/>
            <a:r>
              <a:rPr lang="en-US" sz="3600" b="1" dirty="0">
                <a:latin typeface="Calibri" panose="020F0502020204030204" pitchFamily="34" charset="0"/>
                <a:ea typeface="Calibri" panose="020F0502020204030204" pitchFamily="34" charset="0"/>
                <a:cs typeface="Times New Roman" panose="02020603050405020304" pitchFamily="18" charset="0"/>
              </a:rPr>
              <a:t>will be the </a:t>
            </a:r>
            <a:r>
              <a:rPr lang="en-US" sz="3600" b="1" dirty="0">
                <a:ln w="12700">
                  <a:noFill/>
                </a:ln>
                <a:latin typeface="Calibri" panose="020F0502020204030204" pitchFamily="34" charset="0"/>
                <a:ea typeface="Calibri" panose="020F0502020204030204" pitchFamily="34" charset="0"/>
                <a:cs typeface="Times New Roman" panose="02020603050405020304" pitchFamily="18" charset="0"/>
              </a:rPr>
              <a:t>most effective and impactful</a:t>
            </a:r>
            <a:r>
              <a:rPr lang="en-US" sz="3600" b="1" dirty="0">
                <a:latin typeface="Calibri" panose="020F0502020204030204" pitchFamily="34" charset="0"/>
                <a:ea typeface="Calibri" panose="020F0502020204030204" pitchFamily="34" charset="0"/>
                <a:cs typeface="Times New Roman" panose="02020603050405020304" pitchFamily="18" charset="0"/>
              </a:rPr>
              <a:t>. </a:t>
            </a:r>
            <a:endParaRPr lang="en-US" sz="3600" b="1" dirty="0"/>
          </a:p>
        </p:txBody>
      </p:sp>
      <p:pic>
        <p:nvPicPr>
          <p:cNvPr id="2" name="Audio 1" descr="Audio contro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65537388"/>
      </p:ext>
    </p:extLst>
  </p:cSld>
  <p:clrMapOvr>
    <a:masterClrMapping/>
  </p:clrMapOvr>
  <mc:AlternateContent xmlns:mc="http://schemas.openxmlformats.org/markup-compatibility/2006" xmlns:p14="http://schemas.microsoft.com/office/powerpoint/2010/main">
    <mc:Choice Requires="p14">
      <p:transition spd="slow" p14:dur="2000" advTm="25514"/>
    </mc:Choice>
    <mc:Fallback xmlns="">
      <p:transition spd="slow" advTm="25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74777" y="1"/>
            <a:ext cx="7794446" cy="1282148"/>
          </a:xfrm>
        </p:spPr>
        <p:txBody>
          <a:bodyPr>
            <a:noAutofit/>
          </a:bodyPr>
          <a:lstStyle/>
          <a:p>
            <a:pPr algn="ctr"/>
            <a:r>
              <a:rPr lang="en-US" sz="4000" b="1" i="1" dirty="0"/>
              <a:t>iGraduate Montana </a:t>
            </a:r>
            <a:br>
              <a:rPr lang="en-US" sz="4000" b="1" dirty="0"/>
            </a:br>
            <a:r>
              <a:rPr lang="en-US" sz="4000" b="1" dirty="0"/>
              <a:t>Challenge Fund 2019-2020</a:t>
            </a:r>
            <a:endParaRPr lang="en-US" sz="4000" dirty="0"/>
          </a:p>
        </p:txBody>
      </p:sp>
      <p:sp>
        <p:nvSpPr>
          <p:cNvPr id="3" name="Rectangle 2"/>
          <p:cNvSpPr/>
          <p:nvPr/>
        </p:nvSpPr>
        <p:spPr>
          <a:xfrm>
            <a:off x="383627" y="1595395"/>
            <a:ext cx="8376746" cy="1200329"/>
          </a:xfrm>
          <a:prstGeom prst="rect">
            <a:avLst/>
          </a:prstGeom>
        </p:spPr>
        <p:txBody>
          <a:bodyPr wrap="square">
            <a:spAutoFit/>
          </a:bodyPr>
          <a:lstStyle/>
          <a:p>
            <a:pPr algn="ctr"/>
            <a:r>
              <a:rPr lang="en-US" sz="2400" dirty="0">
                <a:ln w="3175">
                  <a:solidFill>
                    <a:srgbClr val="7A0000"/>
                  </a:solidFill>
                </a:ln>
                <a:latin typeface="Calibri" panose="020F0502020204030204" pitchFamily="34" charset="0"/>
                <a:ea typeface="Calibri" panose="020F0502020204030204" pitchFamily="34" charset="0"/>
                <a:cs typeface="Times New Roman" panose="02020603050405020304" pitchFamily="18" charset="0"/>
              </a:rPr>
              <a:t>The next two text fields allow you to provide evidence and insight regarding the strategies that will be utilized to accomplish goals of the project. </a:t>
            </a:r>
            <a:endParaRPr lang="en-US" sz="2400" dirty="0">
              <a:ln w="3175">
                <a:solidFill>
                  <a:srgbClr val="7A0000"/>
                </a:solidFill>
              </a:ln>
            </a:endParaRPr>
          </a:p>
        </p:txBody>
      </p:sp>
      <p:pic>
        <p:nvPicPr>
          <p:cNvPr id="6" name="Picture 5">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449319" y="2865543"/>
            <a:ext cx="6245362" cy="2362413"/>
          </a:xfrm>
          <a:prstGeom prst="rect">
            <a:avLst/>
          </a:prstGeom>
          <a:ln w="3175">
            <a:solidFill>
              <a:schemeClr val="tx1"/>
            </a:solidFill>
          </a:ln>
        </p:spPr>
      </p:pic>
      <p:sp>
        <p:nvSpPr>
          <p:cNvPr id="7" name="Rectangle 6"/>
          <p:cNvSpPr/>
          <p:nvPr/>
        </p:nvSpPr>
        <p:spPr>
          <a:xfrm>
            <a:off x="383627" y="5161169"/>
            <a:ext cx="8376745" cy="1569660"/>
          </a:xfrm>
          <a:prstGeom prst="rect">
            <a:avLst/>
          </a:prstGeom>
          <a:ln>
            <a:noFill/>
          </a:ln>
        </p:spPr>
        <p:txBody>
          <a:bodyPr wrap="square">
            <a:spAutoFit/>
          </a:bodyPr>
          <a:lstStyle/>
          <a:p>
            <a:pPr algn="ctr"/>
            <a:r>
              <a:rPr lang="en-US" sz="3200" b="1" dirty="0">
                <a:ln w="3175">
                  <a:solidFill>
                    <a:srgbClr val="7A0000"/>
                  </a:solidFill>
                </a:ln>
                <a:solidFill>
                  <a:schemeClr val="bg1"/>
                </a:solidFill>
                <a:latin typeface="Calibri" panose="020F0502020204030204" pitchFamily="34" charset="0"/>
                <a:ea typeface="Calibri" panose="020F0502020204030204" pitchFamily="34" charset="0"/>
                <a:cs typeface="Times New Roman" panose="02020603050405020304" pitchFamily="18" charset="0"/>
              </a:rPr>
              <a:t>This is an opportunity to highlight current and past partnerships and practices that could strengthen your proposal.</a:t>
            </a:r>
            <a:endParaRPr lang="en-US" sz="3200" b="1" dirty="0">
              <a:ln w="3175">
                <a:solidFill>
                  <a:srgbClr val="7A0000"/>
                </a:solidFill>
              </a:ln>
              <a:solidFill>
                <a:schemeClr val="bg1"/>
              </a:solidFill>
            </a:endParaRPr>
          </a:p>
        </p:txBody>
      </p:sp>
      <p:pic>
        <p:nvPicPr>
          <p:cNvPr id="2" name="Audio 1" descr="Audio contro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11707986"/>
      </p:ext>
    </p:extLst>
  </p:cSld>
  <p:clrMapOvr>
    <a:masterClrMapping/>
  </p:clrMapOvr>
  <mc:AlternateContent xmlns:mc="http://schemas.openxmlformats.org/markup-compatibility/2006" xmlns:p14="http://schemas.microsoft.com/office/powerpoint/2010/main">
    <mc:Choice Requires="p14">
      <p:transition spd="slow" p14:dur="2000" advTm="39526"/>
    </mc:Choice>
    <mc:Fallback xmlns="">
      <p:transition spd="slow" advTm="39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74777" y="1"/>
            <a:ext cx="7794446" cy="1282148"/>
          </a:xfrm>
        </p:spPr>
        <p:txBody>
          <a:bodyPr>
            <a:noAutofit/>
          </a:bodyPr>
          <a:lstStyle/>
          <a:p>
            <a:pPr algn="ctr"/>
            <a:r>
              <a:rPr lang="en-US" sz="4000" b="1" i="1" dirty="0"/>
              <a:t>iGraduate Montana </a:t>
            </a:r>
            <a:br>
              <a:rPr lang="en-US" sz="4000" b="1" dirty="0"/>
            </a:br>
            <a:r>
              <a:rPr lang="en-US" sz="4000" b="1" dirty="0"/>
              <a:t>Challenge Fund 2019-2020</a:t>
            </a:r>
            <a:endParaRPr lang="en-US" sz="4000" dirty="0"/>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371681" y="3339128"/>
            <a:ext cx="6395381" cy="2945129"/>
          </a:xfrm>
          <a:prstGeom prst="rect">
            <a:avLst/>
          </a:prstGeom>
          <a:ln>
            <a:solidFill>
              <a:schemeClr val="tx1"/>
            </a:solidFill>
          </a:ln>
        </p:spPr>
      </p:pic>
      <p:sp>
        <p:nvSpPr>
          <p:cNvPr id="6" name="Rectangle 5"/>
          <p:cNvSpPr/>
          <p:nvPr/>
        </p:nvSpPr>
        <p:spPr>
          <a:xfrm>
            <a:off x="1166649" y="1421689"/>
            <a:ext cx="6810702" cy="1277914"/>
          </a:xfrm>
          <a:prstGeom prst="rect">
            <a:avLst/>
          </a:prstGeom>
        </p:spPr>
        <p:txBody>
          <a:bodyPr wrap="square">
            <a:spAutoFit/>
          </a:bodyPr>
          <a:lstStyle/>
          <a:p>
            <a:pPr algn="ctr">
              <a:lnSpc>
                <a:spcPct val="107000"/>
              </a:lnSpc>
              <a:spcAft>
                <a:spcPts val="800"/>
              </a:spcAft>
            </a:pPr>
            <a:r>
              <a:rPr lang="en-US" sz="3600" b="1" dirty="0">
                <a:ln w="3175">
                  <a:solidFill>
                    <a:srgbClr val="7A0000"/>
                  </a:solidFill>
                </a:ln>
                <a:latin typeface="Calibri" panose="020F0502020204030204" pitchFamily="34" charset="0"/>
                <a:ea typeface="Calibri" panose="020F0502020204030204" pitchFamily="34" charset="0"/>
                <a:cs typeface="Times New Roman" panose="02020603050405020304" pitchFamily="18" charset="0"/>
              </a:rPr>
              <a:t>Please draft a project budget using the simple budget template. </a:t>
            </a:r>
          </a:p>
        </p:txBody>
      </p:sp>
      <p:sp>
        <p:nvSpPr>
          <p:cNvPr id="7" name="Rectangle 6"/>
          <p:cNvSpPr/>
          <p:nvPr/>
        </p:nvSpPr>
        <p:spPr>
          <a:xfrm>
            <a:off x="906558" y="2556548"/>
            <a:ext cx="7330884" cy="707886"/>
          </a:xfrm>
          <a:prstGeom prst="rect">
            <a:avLst/>
          </a:prstGeom>
        </p:spPr>
        <p:txBody>
          <a:bodyPr wrap="square">
            <a:spAutoFit/>
          </a:bodyPr>
          <a:lstStyle/>
          <a:p>
            <a:pPr algn="ctr"/>
            <a:r>
              <a:rPr lang="en-US" sz="2000" dirty="0">
                <a:ln>
                  <a:solidFill>
                    <a:schemeClr val="tx1"/>
                  </a:solidFill>
                </a:ln>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Strong applications will have budget narratives that tie the projected expenditures directly to the Strategies and Plan for Implementation.</a:t>
            </a:r>
            <a:endParaRPr lang="en-US" sz="2000" dirty="0">
              <a:ln>
                <a:solidFill>
                  <a:schemeClr val="tx1"/>
                </a:solidFill>
              </a:ln>
              <a:solidFill>
                <a:schemeClr val="tx1">
                  <a:lumMod val="65000"/>
                  <a:lumOff val="35000"/>
                </a:schemeClr>
              </a:solidFill>
            </a:endParaRPr>
          </a:p>
        </p:txBody>
      </p:sp>
      <p:sp>
        <p:nvSpPr>
          <p:cNvPr id="8" name="Rectangle 7"/>
          <p:cNvSpPr/>
          <p:nvPr/>
        </p:nvSpPr>
        <p:spPr>
          <a:xfrm>
            <a:off x="3017470" y="6433645"/>
            <a:ext cx="3410998" cy="369332"/>
          </a:xfrm>
          <a:prstGeom prst="rect">
            <a:avLst/>
          </a:prstGeom>
        </p:spPr>
        <p:txBody>
          <a:bodyPr wrap="none">
            <a:spAutoFit/>
          </a:bodyPr>
          <a:lstStyle/>
          <a:p>
            <a:r>
              <a:rPr lang="en-US" b="1" dirty="0">
                <a:ln w="3175">
                  <a:solidFill>
                    <a:schemeClr val="tx1"/>
                  </a:solidFill>
                </a:ln>
                <a:solidFill>
                  <a:schemeClr val="bg1"/>
                </a:solidFill>
                <a:latin typeface="Calibri" panose="020F0502020204030204" pitchFamily="34" charset="0"/>
                <a:ea typeface="Calibri" panose="020F0502020204030204" pitchFamily="34" charset="0"/>
                <a:cs typeface="Times New Roman" panose="02020603050405020304" pitchFamily="18" charset="0"/>
              </a:rPr>
              <a:t>The maximum funding is $10,000.</a:t>
            </a:r>
            <a:endParaRPr lang="en-US" b="1" dirty="0">
              <a:ln w="3175">
                <a:solidFill>
                  <a:schemeClr val="tx1"/>
                </a:solidFill>
              </a:ln>
              <a:solidFill>
                <a:schemeClr val="bg1"/>
              </a:solidFill>
            </a:endParaRPr>
          </a:p>
        </p:txBody>
      </p:sp>
      <p:pic>
        <p:nvPicPr>
          <p:cNvPr id="2" name="Audio 1" descr="Audio contro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11036414"/>
      </p:ext>
    </p:extLst>
  </p:cSld>
  <p:clrMapOvr>
    <a:masterClrMapping/>
  </p:clrMapOvr>
  <mc:AlternateContent xmlns:mc="http://schemas.openxmlformats.org/markup-compatibility/2006" xmlns:p14="http://schemas.microsoft.com/office/powerpoint/2010/main">
    <mc:Choice Requires="p14">
      <p:transition spd="slow" p14:dur="2000" advTm="44519"/>
    </mc:Choice>
    <mc:Fallback xmlns="">
      <p:transition spd="slow" advTm="44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17F9DB0-B40B-48C9-A5F1-0C1EFA61397F}"/>
              </a:ext>
            </a:extLst>
          </p:cNvPr>
          <p:cNvSpPr/>
          <p:nvPr/>
        </p:nvSpPr>
        <p:spPr>
          <a:xfrm>
            <a:off x="152400" y="5012829"/>
            <a:ext cx="8839199" cy="1692771"/>
          </a:xfrm>
          <a:prstGeom prst="rect">
            <a:avLst/>
          </a:prstGeom>
          <a:noFill/>
          <a:ln>
            <a:noFill/>
          </a:ln>
        </p:spPr>
        <p:txBody>
          <a:bodyPr wrap="square">
            <a:spAutoFit/>
          </a:bodyPr>
          <a:lstStyle/>
          <a:p>
            <a:r>
              <a:rPr lang="en-US" sz="2600" dirty="0">
                <a:solidFill>
                  <a:srgbClr val="F5F3FB"/>
                </a:solidFill>
              </a:rPr>
              <a:t>Many of you may be familiar with Graduation matters Montana. I know I was familiar with it as a classroom teacher. iGraduate seeks to build on those efforts. For more information on how this can happen, please watch this video.</a:t>
            </a:r>
          </a:p>
        </p:txBody>
      </p:sp>
      <p:pic>
        <p:nvPicPr>
          <p:cNvPr id="4" name="iGraduate-Tech-Assistance-Video (1)" descr="My name is Angela McLean and right now I am the Director of American Indian Minority Achievement and K-12 Partnerships for the Office of the Commissioner of Higher Education for the Montana University System. Before that, I was a classroom teacher in Anaconda where we used Graduation Matters to graduate more of our high school students and at the same time make sure that they were college and career ready. That’s why I am so excited that I get to be a part of the next phase, iGraduate Montana. We hope that you will join us in making sure that we not only continue to graduate more of our students but we make sure at the same time that they are college and workforce ready.&#10;">
            <a:hlinkClick r:id="" action="ppaction://media"/>
          </p:cNvPr>
          <p:cNvPicPr>
            <a:picLocks noGrp="1" noChangeAspect="1"/>
          </p:cNvPicPr>
          <p:nvPr>
            <p:ph idx="1"/>
            <a:videoFile r:link="rId2"/>
            <p:extLst>
              <p:ext uri="{DAA4B4D4-6D71-4841-9C94-3DE7FCFB9230}">
                <p14:media xmlns:p14="http://schemas.microsoft.com/office/powerpoint/2010/main" r:embed="rId1">
                  <p14:fade in="30"/>
                </p14:media>
              </p:ext>
            </p:extLst>
          </p:nvPr>
        </p:nvPicPr>
        <p:blipFill>
          <a:blip r:embed="rId7"/>
          <a:stretch>
            <a:fillRect/>
          </a:stretch>
        </p:blipFill>
        <p:spPr>
          <a:xfrm>
            <a:off x="152400" y="189920"/>
            <a:ext cx="8107693" cy="4557311"/>
          </a:xfrm>
        </p:spPr>
      </p:pic>
      <p:pic>
        <p:nvPicPr>
          <p:cNvPr id="5" name="Audio 4" descr="Audio control">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
        <p:nvSpPr>
          <p:cNvPr id="11" name="Rectangle 10">
            <a:extLst>
              <a:ext uri="{FF2B5EF4-FFF2-40B4-BE49-F238E27FC236}">
                <a16:creationId xmlns:a16="http://schemas.microsoft.com/office/drawing/2014/main" id="{2C7FBDAF-C31C-457F-9CAA-8E30360B8F31}"/>
              </a:ext>
            </a:extLst>
          </p:cNvPr>
          <p:cNvSpPr/>
          <p:nvPr/>
        </p:nvSpPr>
        <p:spPr>
          <a:xfrm>
            <a:off x="7094862" y="4164509"/>
            <a:ext cx="2049137" cy="784830"/>
          </a:xfrm>
          <a:prstGeom prst="rect">
            <a:avLst/>
          </a:prstGeom>
          <a:gradFill>
            <a:gsLst>
              <a:gs pos="46000">
                <a:srgbClr val="D8CADD"/>
              </a:gs>
              <a:gs pos="23000">
                <a:srgbClr val="FAF3FB"/>
              </a:gs>
              <a:gs pos="0">
                <a:schemeClr val="accent1">
                  <a:lumMod val="5000"/>
                  <a:lumOff val="95000"/>
                </a:schemeClr>
              </a:gs>
              <a:gs pos="64000">
                <a:srgbClr val="B6A9C6"/>
              </a:gs>
              <a:gs pos="83000">
                <a:srgbClr val="6E568D"/>
              </a:gs>
              <a:gs pos="100000">
                <a:srgbClr val="082154"/>
              </a:gs>
            </a:gsLst>
            <a:lin ang="5400000" scaled="1"/>
          </a:gradFill>
          <a:ln w="3175">
            <a:solidFill>
              <a:srgbClr val="082154"/>
            </a:solidFill>
          </a:ln>
        </p:spPr>
        <p:txBody>
          <a:bodyPr wrap="square">
            <a:spAutoFit/>
          </a:bodyPr>
          <a:lstStyle/>
          <a:p>
            <a:pPr algn="ctr"/>
            <a:r>
              <a:rPr lang="en-US" sz="1500" b="1" dirty="0">
                <a:ln w="3175">
                  <a:noFill/>
                </a:ln>
                <a:latin typeface="Calibri" panose="020F0502020204030204" pitchFamily="34" charset="0"/>
                <a:ea typeface="Calibri" panose="020F0502020204030204" pitchFamily="34" charset="0"/>
                <a:cs typeface="Times New Roman" panose="02020603050405020304" pitchFamily="18" charset="0"/>
              </a:rPr>
              <a:t>To watch the video.</a:t>
            </a:r>
          </a:p>
          <a:p>
            <a:pPr algn="ctr"/>
            <a:r>
              <a:rPr lang="en-US" sz="1500" b="1" dirty="0">
                <a:ln w="3175">
                  <a:noFill/>
                </a:ln>
                <a:solidFill>
                  <a:srgbClr val="434444"/>
                </a:solidFill>
                <a:latin typeface="Calibri" panose="020F0502020204030204" pitchFamily="34" charset="0"/>
                <a:ea typeface="Calibri" panose="020F0502020204030204" pitchFamily="34" charset="0"/>
                <a:cs typeface="Times New Roman" panose="02020603050405020304" pitchFamily="18" charset="0"/>
              </a:rPr>
              <a:t>Hover the mouse over </a:t>
            </a:r>
          </a:p>
          <a:p>
            <a:pPr algn="ctr"/>
            <a:r>
              <a:rPr lang="en-US" sz="1500" b="1" dirty="0">
                <a:ln w="3175">
                  <a:noFill/>
                </a:ln>
                <a:solidFill>
                  <a:schemeClr val="bg1"/>
                </a:solidFill>
                <a:latin typeface="Calibri" panose="020F0502020204030204" pitchFamily="34" charset="0"/>
                <a:ea typeface="Calibri" panose="020F0502020204030204" pitchFamily="34" charset="0"/>
                <a:cs typeface="Times New Roman" panose="02020603050405020304" pitchFamily="18" charset="0"/>
              </a:rPr>
              <a:t>And click on the picture</a:t>
            </a:r>
          </a:p>
        </p:txBody>
      </p:sp>
    </p:spTree>
    <p:extLst>
      <p:ext uri="{BB962C8B-B14F-4D97-AF65-F5344CB8AC3E}">
        <p14:creationId xmlns:p14="http://schemas.microsoft.com/office/powerpoint/2010/main" val="4211336182"/>
      </p:ext>
    </p:extLst>
  </p:cSld>
  <p:clrMapOvr>
    <a:masterClrMapping/>
  </p:clrMapOvr>
  <mc:AlternateContent xmlns:mc="http://schemas.openxmlformats.org/markup-compatibility/2006" xmlns:p14="http://schemas.microsoft.com/office/powerpoint/2010/main">
    <mc:Choice Requires="p14">
      <p:transition spd="slow" p14:dur="2000" advTm="61320"/>
    </mc:Choice>
    <mc:Fallback xmlns="">
      <p:transition spd="slow" advTm="61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audio isNarration="1">
              <p:cMediaNode vol="80000" showWhenStopped="0">
                <p:cTn id="13"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74777" y="1"/>
            <a:ext cx="7794446" cy="1282148"/>
          </a:xfrm>
        </p:spPr>
        <p:txBody>
          <a:bodyPr>
            <a:noAutofit/>
          </a:bodyPr>
          <a:lstStyle/>
          <a:p>
            <a:pPr algn="ctr"/>
            <a:r>
              <a:rPr lang="en-US" sz="4000" b="1" i="1" dirty="0"/>
              <a:t>iGraduate Montana </a:t>
            </a:r>
            <a:br>
              <a:rPr lang="en-US" sz="4000" b="1" dirty="0"/>
            </a:br>
            <a:r>
              <a:rPr lang="en-US" sz="4000" b="1" dirty="0"/>
              <a:t>Challenge Fund 2019-2020</a:t>
            </a:r>
            <a:endParaRPr lang="en-US" sz="4000" dirty="0"/>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612188" y="2561483"/>
            <a:ext cx="5919624" cy="2848121"/>
          </a:xfrm>
          <a:prstGeom prst="rect">
            <a:avLst/>
          </a:prstGeom>
          <a:ln>
            <a:solidFill>
              <a:schemeClr val="tx1"/>
            </a:solidFill>
          </a:ln>
        </p:spPr>
      </p:pic>
      <p:sp>
        <p:nvSpPr>
          <p:cNvPr id="6" name="Rectangle 5"/>
          <p:cNvSpPr/>
          <p:nvPr/>
        </p:nvSpPr>
        <p:spPr>
          <a:xfrm>
            <a:off x="536028" y="1338503"/>
            <a:ext cx="8071944" cy="1077218"/>
          </a:xfrm>
          <a:prstGeom prst="rect">
            <a:avLst/>
          </a:prstGeom>
        </p:spPr>
        <p:txBody>
          <a:bodyPr wrap="square">
            <a:spAutoFit/>
          </a:bodyPr>
          <a:lstStyle/>
          <a:p>
            <a:pPr marL="285750" indent="-285750">
              <a:buFont typeface="Wingdings" panose="05000000000000000000" pitchFamily="2" charset="2"/>
              <a:buChar char="Ø"/>
            </a:pPr>
            <a:r>
              <a:rPr lang="en-US" sz="2400" b="1" dirty="0">
                <a:latin typeface="Calibri" panose="020F0502020204030204" pitchFamily="34" charset="0"/>
                <a:ea typeface="Calibri" panose="020F0502020204030204" pitchFamily="34" charset="0"/>
                <a:cs typeface="Times New Roman" panose="02020603050405020304" pitchFamily="18" charset="0"/>
              </a:rPr>
              <a:t>This timeline matrix is for you to indicate which quarter:</a:t>
            </a:r>
          </a:p>
          <a:p>
            <a:pPr marL="742950" lvl="1" indent="-285750">
              <a:buSzPct val="75000"/>
              <a:buFont typeface="Wingdings" panose="05000000000000000000" pitchFamily="2" charset="2"/>
              <a:buChar char="v"/>
            </a:pPr>
            <a:r>
              <a:rPr lang="en-US" sz="2000" b="1" dirty="0">
                <a:latin typeface="Calibri" panose="020F0502020204030204" pitchFamily="34" charset="0"/>
                <a:ea typeface="Calibri" panose="020F0502020204030204" pitchFamily="34" charset="0"/>
                <a:cs typeface="Times New Roman" panose="02020603050405020304" pitchFamily="18" charset="0"/>
              </a:rPr>
              <a:t>Meetings, events, activities, or plans will take place </a:t>
            </a:r>
          </a:p>
          <a:p>
            <a:pPr marL="742950" lvl="1" indent="-285750">
              <a:buSzPct val="75000"/>
              <a:buFont typeface="Wingdings" panose="05000000000000000000" pitchFamily="2" charset="2"/>
              <a:buChar char="v"/>
            </a:pPr>
            <a:r>
              <a:rPr lang="en-US" sz="2000" b="1" dirty="0">
                <a:latin typeface="Calibri" panose="020F0502020204030204" pitchFamily="34" charset="0"/>
                <a:ea typeface="Calibri" panose="020F0502020204030204" pitchFamily="34" charset="0"/>
                <a:cs typeface="Times New Roman" panose="02020603050405020304" pitchFamily="18" charset="0"/>
              </a:rPr>
              <a:t>In what area the project will be involved. </a:t>
            </a:r>
          </a:p>
        </p:txBody>
      </p:sp>
      <p:sp>
        <p:nvSpPr>
          <p:cNvPr id="7" name="Rectangle 6"/>
          <p:cNvSpPr/>
          <p:nvPr/>
        </p:nvSpPr>
        <p:spPr>
          <a:xfrm>
            <a:off x="656897" y="5555367"/>
            <a:ext cx="7830207" cy="769441"/>
          </a:xfrm>
          <a:prstGeom prst="rect">
            <a:avLst/>
          </a:prstGeom>
        </p:spPr>
        <p:txBody>
          <a:bodyPr wrap="square">
            <a:spAutoFit/>
          </a:bodyPr>
          <a:lstStyle/>
          <a:p>
            <a:pPr algn="ctr"/>
            <a:r>
              <a:rPr lang="en-US" sz="2200" b="1" dirty="0">
                <a:ln>
                  <a:solidFill>
                    <a:schemeClr val="tx1"/>
                  </a:solidFill>
                </a:ln>
                <a:solidFill>
                  <a:schemeClr val="bg1"/>
                </a:solidFill>
                <a:latin typeface="Calibri" panose="020F0502020204030204" pitchFamily="34" charset="0"/>
                <a:ea typeface="Calibri" panose="020F0502020204030204" pitchFamily="34" charset="0"/>
                <a:cs typeface="Times New Roman" panose="02020603050405020304" pitchFamily="18" charset="0"/>
              </a:rPr>
              <a:t>The timeline will be utilized during grant monitoring to make sure applicants are following through with their proposed efforts. </a:t>
            </a:r>
            <a:endParaRPr lang="en-US" sz="2200" b="1" dirty="0">
              <a:ln>
                <a:solidFill>
                  <a:schemeClr val="tx1"/>
                </a:solidFill>
              </a:ln>
              <a:solidFill>
                <a:schemeClr val="bg1"/>
              </a:solidFill>
            </a:endParaRPr>
          </a:p>
        </p:txBody>
      </p:sp>
      <p:sp>
        <p:nvSpPr>
          <p:cNvPr id="8" name="Rectangle 7"/>
          <p:cNvSpPr/>
          <p:nvPr/>
        </p:nvSpPr>
        <p:spPr>
          <a:xfrm>
            <a:off x="262758" y="6436870"/>
            <a:ext cx="8618484" cy="369332"/>
          </a:xfrm>
          <a:prstGeom prst="rect">
            <a:avLst/>
          </a:prstGeom>
        </p:spPr>
        <p:txBody>
          <a:bodyPr wrap="square">
            <a:spAutoFit/>
          </a:bodyPr>
          <a:lstStyle/>
          <a:p>
            <a:pPr algn="ctr"/>
            <a:r>
              <a:rPr lang="en-US" dirty="0">
                <a:ln w="3175">
                  <a:noFill/>
                </a:ln>
                <a:solidFill>
                  <a:schemeClr val="bg1"/>
                </a:solidFill>
                <a:latin typeface="Calibri" panose="020F0502020204030204" pitchFamily="34" charset="0"/>
                <a:ea typeface="Calibri" panose="020F0502020204030204" pitchFamily="34" charset="0"/>
                <a:cs typeface="Times New Roman" panose="02020603050405020304" pitchFamily="18" charset="0"/>
              </a:rPr>
              <a:t>Successful applicants will be able to update their timelines throughout the year.</a:t>
            </a:r>
            <a:endParaRPr lang="en-US" dirty="0">
              <a:ln w="3175">
                <a:noFill/>
              </a:ln>
              <a:solidFill>
                <a:schemeClr val="bg1"/>
              </a:solidFill>
            </a:endParaRPr>
          </a:p>
        </p:txBody>
      </p:sp>
      <p:pic>
        <p:nvPicPr>
          <p:cNvPr id="2" name="Audio 1" descr="Audio contro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21882720"/>
      </p:ext>
    </p:extLst>
  </p:cSld>
  <p:clrMapOvr>
    <a:masterClrMapping/>
  </p:clrMapOvr>
  <mc:AlternateContent xmlns:mc="http://schemas.openxmlformats.org/markup-compatibility/2006" xmlns:p14="http://schemas.microsoft.com/office/powerpoint/2010/main">
    <mc:Choice Requires="p14">
      <p:transition spd="slow" p14:dur="2000" advTm="35513"/>
    </mc:Choice>
    <mc:Fallback xmlns="">
      <p:transition spd="slow" advTm="355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AF5008-C8C8-4E15-81DA-F4D4DE5275F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513907" y="2926867"/>
            <a:ext cx="6116188" cy="3236517"/>
          </a:xfrm>
          <a:prstGeom prst="rect">
            <a:avLst/>
          </a:prstGeom>
        </p:spPr>
      </p:pic>
      <p:sp>
        <p:nvSpPr>
          <p:cNvPr id="4" name="Title 1"/>
          <p:cNvSpPr>
            <a:spLocks noGrp="1"/>
          </p:cNvSpPr>
          <p:nvPr>
            <p:ph type="title"/>
          </p:nvPr>
        </p:nvSpPr>
        <p:spPr>
          <a:xfrm>
            <a:off x="674777" y="1"/>
            <a:ext cx="7794446" cy="1282148"/>
          </a:xfrm>
        </p:spPr>
        <p:txBody>
          <a:bodyPr>
            <a:noAutofit/>
          </a:bodyPr>
          <a:lstStyle/>
          <a:p>
            <a:pPr algn="ctr"/>
            <a:r>
              <a:rPr lang="en-US" sz="4000" b="1" i="1" dirty="0"/>
              <a:t>iGraduate Montana </a:t>
            </a:r>
            <a:br>
              <a:rPr lang="en-US" sz="4000" b="1" dirty="0"/>
            </a:br>
            <a:r>
              <a:rPr lang="en-US" sz="4000" b="1" dirty="0"/>
              <a:t>Challenge Fund 2019-2020</a:t>
            </a:r>
            <a:endParaRPr lang="en-US" sz="4000" dirty="0"/>
          </a:p>
        </p:txBody>
      </p:sp>
      <p:sp>
        <p:nvSpPr>
          <p:cNvPr id="10" name="Rectangle 9"/>
          <p:cNvSpPr/>
          <p:nvPr/>
        </p:nvSpPr>
        <p:spPr>
          <a:xfrm>
            <a:off x="2039008" y="1373360"/>
            <a:ext cx="5423337" cy="954107"/>
          </a:xfrm>
          <a:prstGeom prst="rect">
            <a:avLst/>
          </a:prstGeom>
        </p:spPr>
        <p:txBody>
          <a:bodyPr wrap="square">
            <a:spAutoFit/>
          </a:bodyPr>
          <a:lstStyle/>
          <a:p>
            <a:pPr algn="ctr"/>
            <a:r>
              <a:rPr lang="en-US" sz="2800" b="1" dirty="0">
                <a:ln>
                  <a:solidFill>
                    <a:srgbClr val="640000"/>
                  </a:solidFill>
                </a:ln>
                <a:latin typeface="Calibri" panose="020F0502020204030204" pitchFamily="34" charset="0"/>
                <a:ea typeface="Calibri" panose="020F0502020204030204" pitchFamily="34" charset="0"/>
                <a:cs typeface="Times New Roman" panose="02020603050405020304" pitchFamily="18" charset="0"/>
              </a:rPr>
              <a:t>List all partners who have agreed to be part of this initiative. </a:t>
            </a:r>
            <a:endParaRPr lang="en-US" sz="2800" b="1" dirty="0">
              <a:ln>
                <a:solidFill>
                  <a:srgbClr val="640000"/>
                </a:solidFill>
              </a:ln>
            </a:endParaRPr>
          </a:p>
        </p:txBody>
      </p:sp>
      <p:sp>
        <p:nvSpPr>
          <p:cNvPr id="11" name="Rectangle 10"/>
          <p:cNvSpPr/>
          <p:nvPr/>
        </p:nvSpPr>
        <p:spPr>
          <a:xfrm>
            <a:off x="173421" y="6075147"/>
            <a:ext cx="8797159" cy="707886"/>
          </a:xfrm>
          <a:prstGeom prst="rect">
            <a:avLst/>
          </a:prstGeom>
        </p:spPr>
        <p:txBody>
          <a:bodyPr wrap="square">
            <a:spAutoFit/>
          </a:bodyPr>
          <a:lstStyle/>
          <a:p>
            <a:pPr algn="just"/>
            <a:r>
              <a:rPr lang="en-US" sz="2000" b="1" dirty="0">
                <a:ln w="3175">
                  <a:solidFill>
                    <a:schemeClr val="tx1"/>
                  </a:solidFill>
                </a:ln>
                <a:solidFill>
                  <a:schemeClr val="bg1"/>
                </a:solidFill>
                <a:latin typeface="Calibri" panose="020F0502020204030204" pitchFamily="34" charset="0"/>
                <a:ea typeface="Calibri" panose="020F0502020204030204" pitchFamily="34" charset="0"/>
                <a:cs typeface="Times New Roman" panose="02020603050405020304" pitchFamily="18" charset="0"/>
              </a:rPr>
              <a:t>We are not requesting letters of support, but people and organizations on this list must have given written or verbal commitment to be part of the iGraduate effort.</a:t>
            </a:r>
            <a:endParaRPr lang="en-US" sz="2000" b="1" dirty="0">
              <a:ln w="3175">
                <a:solidFill>
                  <a:schemeClr val="tx1"/>
                </a:solidFill>
              </a:ln>
              <a:solidFill>
                <a:schemeClr val="bg1"/>
              </a:solidFill>
            </a:endParaRPr>
          </a:p>
        </p:txBody>
      </p:sp>
      <p:sp>
        <p:nvSpPr>
          <p:cNvPr id="12" name="Rectangle 11"/>
          <p:cNvSpPr/>
          <p:nvPr/>
        </p:nvSpPr>
        <p:spPr>
          <a:xfrm>
            <a:off x="2430581" y="2433030"/>
            <a:ext cx="4282839" cy="400110"/>
          </a:xfrm>
          <a:prstGeom prst="rect">
            <a:avLst/>
          </a:prstGeom>
        </p:spPr>
        <p:txBody>
          <a:bodyPr wrap="none">
            <a:spAutoFit/>
          </a:bodyPr>
          <a:lstStyle/>
          <a:p>
            <a:r>
              <a:rPr lang="en-US" sz="2000" b="1" dirty="0">
                <a:latin typeface="Calibri" panose="020F0502020204030204" pitchFamily="34" charset="0"/>
                <a:ea typeface="Calibri" panose="020F0502020204030204" pitchFamily="34" charset="0"/>
                <a:cs typeface="Times New Roman" panose="02020603050405020304" pitchFamily="18" charset="0"/>
              </a:rPr>
              <a:t>Please feel free to list multiple entries.</a:t>
            </a:r>
            <a:endParaRPr lang="en-US" sz="2000" b="1" dirty="0"/>
          </a:p>
        </p:txBody>
      </p:sp>
      <p:pic>
        <p:nvPicPr>
          <p:cNvPr id="2" name="Audio 1" descr="Audio contro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45551818"/>
      </p:ext>
    </p:extLst>
  </p:cSld>
  <p:clrMapOvr>
    <a:masterClrMapping/>
  </p:clrMapOvr>
  <mc:AlternateContent xmlns:mc="http://schemas.openxmlformats.org/markup-compatibility/2006" xmlns:p14="http://schemas.microsoft.com/office/powerpoint/2010/main">
    <mc:Choice Requires="p14">
      <p:transition spd="slow" p14:dur="2000" advTm="48523"/>
    </mc:Choice>
    <mc:Fallback xmlns="">
      <p:transition spd="slow" advTm="48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74777" y="1"/>
            <a:ext cx="7794446" cy="1282148"/>
          </a:xfrm>
        </p:spPr>
        <p:txBody>
          <a:bodyPr>
            <a:noAutofit/>
          </a:bodyPr>
          <a:lstStyle/>
          <a:p>
            <a:pPr algn="ctr"/>
            <a:r>
              <a:rPr lang="en-US" sz="4000" b="1" i="1" dirty="0"/>
              <a:t>iGraduate Montana </a:t>
            </a:r>
            <a:br>
              <a:rPr lang="en-US" sz="4000" b="1" dirty="0"/>
            </a:br>
            <a:r>
              <a:rPr lang="en-US" sz="4000" b="1" dirty="0"/>
              <a:t>Challenge Fund 2019-2020</a:t>
            </a:r>
            <a:endParaRPr lang="en-US" sz="4000" dirty="0"/>
          </a:p>
        </p:txBody>
      </p:sp>
      <p:sp>
        <p:nvSpPr>
          <p:cNvPr id="5" name="Rectangle 4"/>
          <p:cNvSpPr/>
          <p:nvPr/>
        </p:nvSpPr>
        <p:spPr>
          <a:xfrm>
            <a:off x="367860" y="1781113"/>
            <a:ext cx="8313683" cy="2336281"/>
          </a:xfrm>
          <a:prstGeom prst="rect">
            <a:avLst/>
          </a:prstGeom>
        </p:spPr>
        <p:txBody>
          <a:bodyPr wrap="square">
            <a:spAutoFit/>
          </a:bodyPr>
          <a:lstStyle/>
          <a:p>
            <a:pPr algn="ctr">
              <a:lnSpc>
                <a:spcPct val="107000"/>
              </a:lnSpc>
              <a:spcAft>
                <a:spcPts val="800"/>
              </a:spcAft>
            </a:pPr>
            <a:r>
              <a:rPr lang="en-US" sz="4400" b="1" dirty="0">
                <a:latin typeface="Calibri" panose="020F0502020204030204" pitchFamily="34" charset="0"/>
                <a:ea typeface="Calibri" panose="020F0502020204030204" pitchFamily="34" charset="0"/>
                <a:cs typeface="Times New Roman" panose="02020603050405020304" pitchFamily="18" charset="0"/>
              </a:rPr>
              <a:t>Thank you </a:t>
            </a:r>
          </a:p>
          <a:p>
            <a:pPr algn="ctr">
              <a:lnSpc>
                <a:spcPct val="107000"/>
              </a:lnSpc>
              <a:spcAft>
                <a:spcPts val="800"/>
              </a:spcAft>
            </a:pPr>
            <a:r>
              <a:rPr lang="en-US" sz="4400" b="1" dirty="0">
                <a:latin typeface="Calibri" panose="020F0502020204030204" pitchFamily="34" charset="0"/>
                <a:ea typeface="Calibri" panose="020F0502020204030204" pitchFamily="34" charset="0"/>
                <a:cs typeface="Times New Roman" panose="02020603050405020304" pitchFamily="18" charset="0"/>
              </a:rPr>
              <a:t>for taking the time to learn more about this application. </a:t>
            </a:r>
          </a:p>
        </p:txBody>
      </p:sp>
      <p:sp>
        <p:nvSpPr>
          <p:cNvPr id="7" name="TextBox 6"/>
          <p:cNvSpPr txBox="1"/>
          <p:nvPr/>
        </p:nvSpPr>
        <p:spPr>
          <a:xfrm>
            <a:off x="231228" y="4729655"/>
            <a:ext cx="8555420" cy="1200329"/>
          </a:xfrm>
          <a:prstGeom prst="rect">
            <a:avLst/>
          </a:prstGeom>
          <a:noFill/>
        </p:spPr>
        <p:txBody>
          <a:bodyPr wrap="square" rtlCol="0">
            <a:spAutoFit/>
          </a:bodyPr>
          <a:lstStyle/>
          <a:p>
            <a:pPr algn="ctr"/>
            <a:r>
              <a:rPr lang="en-US" sz="3600" b="1" dirty="0">
                <a:solidFill>
                  <a:schemeClr val="bg1"/>
                </a:solidFill>
              </a:rPr>
              <a:t>Completed applications may be emailed to</a:t>
            </a:r>
          </a:p>
          <a:p>
            <a:pPr algn="ctr"/>
            <a:r>
              <a:rPr lang="en-US" sz="3600" b="1" dirty="0">
                <a:solidFill>
                  <a:schemeClr val="bg1"/>
                </a:solidFill>
              </a:rPr>
              <a:t> </a:t>
            </a:r>
            <a:r>
              <a:rPr lang="en-US" sz="3600" b="1" dirty="0">
                <a:solidFill>
                  <a:schemeClr val="bg1"/>
                </a:solidFill>
                <a:hlinkClick r:id="rId5"/>
              </a:rPr>
              <a:t>amclean@montana.edu </a:t>
            </a:r>
            <a:endParaRPr lang="en-US" sz="3600" b="1" dirty="0">
              <a:solidFill>
                <a:schemeClr val="bg1"/>
              </a:solidFill>
            </a:endParaRPr>
          </a:p>
        </p:txBody>
      </p:sp>
      <p:pic>
        <p:nvPicPr>
          <p:cNvPr id="3" name="Audio 2" descr="Audio contro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63456216"/>
      </p:ext>
    </p:extLst>
  </p:cSld>
  <p:clrMapOvr>
    <a:masterClrMapping/>
  </p:clrMapOvr>
  <mc:AlternateContent xmlns:mc="http://schemas.openxmlformats.org/markup-compatibility/2006" xmlns:p14="http://schemas.microsoft.com/office/powerpoint/2010/main">
    <mc:Choice Requires="p14">
      <p:transition spd="slow" p14:dur="2000" advTm="36011"/>
    </mc:Choice>
    <mc:Fallback xmlns="">
      <p:transition spd="slow" advTm="36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884" y="0"/>
            <a:ext cx="8412480" cy="1690689"/>
          </a:xfrm>
        </p:spPr>
        <p:txBody>
          <a:bodyPr>
            <a:noAutofit/>
          </a:bodyPr>
          <a:lstStyle/>
          <a:p>
            <a:pPr algn="ctr"/>
            <a:r>
              <a:rPr lang="en-US" b="1" i="1" dirty="0"/>
              <a:t>iGraduate Montana </a:t>
            </a:r>
            <a:br>
              <a:rPr lang="en-US" b="1" dirty="0"/>
            </a:br>
            <a:r>
              <a:rPr lang="en-US" b="1" dirty="0"/>
              <a:t>Challenge Fund 2019-2020</a:t>
            </a:r>
            <a:endParaRPr lang="en-US" dirty="0"/>
          </a:p>
        </p:txBody>
      </p:sp>
      <p:sp>
        <p:nvSpPr>
          <p:cNvPr id="3" name="Content Placeholder 2"/>
          <p:cNvSpPr>
            <a:spLocks noGrp="1"/>
          </p:cNvSpPr>
          <p:nvPr>
            <p:ph idx="1"/>
          </p:nvPr>
        </p:nvSpPr>
        <p:spPr>
          <a:xfrm>
            <a:off x="315884" y="2091627"/>
            <a:ext cx="8412480" cy="4724804"/>
          </a:xfrm>
        </p:spPr>
        <p:txBody>
          <a:bodyPr>
            <a:normAutofit/>
          </a:bodyPr>
          <a:lstStyle/>
          <a:p>
            <a:pPr marL="0" indent="0" algn="ctr">
              <a:spcBef>
                <a:spcPts val="0"/>
              </a:spcBef>
              <a:buNone/>
            </a:pPr>
            <a:r>
              <a:rPr lang="en-US" b="1" dirty="0"/>
              <a:t>Through the generosity of the Dennis &amp; Phyllis Washington Foundation, </a:t>
            </a:r>
          </a:p>
          <a:p>
            <a:pPr marL="0" indent="0" algn="ctr">
              <a:spcBef>
                <a:spcPts val="0"/>
              </a:spcBef>
              <a:buNone/>
            </a:pPr>
            <a:r>
              <a:rPr lang="en-US" b="1" dirty="0"/>
              <a:t>The Office of the Commissioner of Higher Education,</a:t>
            </a:r>
            <a:r>
              <a:rPr lang="en-US" dirty="0"/>
              <a:t> </a:t>
            </a:r>
          </a:p>
          <a:p>
            <a:pPr marL="0" indent="0" algn="ctr">
              <a:spcBef>
                <a:spcPts val="0"/>
              </a:spcBef>
              <a:buNone/>
            </a:pPr>
            <a:r>
              <a:rPr lang="en-US" b="1" dirty="0"/>
              <a:t>in partnership with the Office of Public Instruction</a:t>
            </a:r>
            <a:r>
              <a:rPr lang="en-US" dirty="0"/>
              <a:t>.</a:t>
            </a:r>
          </a:p>
          <a:p>
            <a:pPr marL="0" indent="0" algn="ctr">
              <a:spcBef>
                <a:spcPts val="0"/>
              </a:spcBef>
              <a:buNone/>
            </a:pPr>
            <a:endParaRPr lang="en-US" sz="3200" b="1" dirty="0"/>
          </a:p>
          <a:p>
            <a:pPr marL="0" indent="0" algn="ctr">
              <a:spcBef>
                <a:spcPts val="0"/>
              </a:spcBef>
              <a:buNone/>
            </a:pPr>
            <a:r>
              <a:rPr lang="en-US" sz="4000" b="1" dirty="0">
                <a:ln w="3175">
                  <a:solidFill>
                    <a:srgbClr val="7A0000"/>
                  </a:solidFill>
                </a:ln>
              </a:rPr>
              <a:t>announces the availability of funds through </a:t>
            </a:r>
          </a:p>
          <a:p>
            <a:pPr marL="0" indent="0" algn="ctr">
              <a:spcBef>
                <a:spcPts val="0"/>
              </a:spcBef>
              <a:buNone/>
            </a:pPr>
            <a:endParaRPr lang="en-US" sz="2400" b="1" dirty="0"/>
          </a:p>
          <a:p>
            <a:pPr marL="0" indent="0" algn="ctr">
              <a:spcBef>
                <a:spcPts val="0"/>
              </a:spcBef>
              <a:buNone/>
            </a:pPr>
            <a:r>
              <a:rPr lang="en-US" sz="4000" b="1" dirty="0">
                <a:ln w="3175">
                  <a:solidFill>
                    <a:schemeClr val="tx1"/>
                  </a:solidFill>
                </a:ln>
                <a:solidFill>
                  <a:schemeClr val="bg1"/>
                </a:solidFill>
              </a:rPr>
              <a:t>the </a:t>
            </a:r>
            <a:r>
              <a:rPr lang="en-US" sz="4000" b="1" i="1" dirty="0">
                <a:ln w="3175">
                  <a:solidFill>
                    <a:schemeClr val="tx1"/>
                  </a:solidFill>
                </a:ln>
                <a:solidFill>
                  <a:schemeClr val="bg1"/>
                </a:solidFill>
              </a:rPr>
              <a:t>iGraduate Montana (iGM) </a:t>
            </a:r>
            <a:r>
              <a:rPr lang="en-US" sz="4000" b="1" dirty="0">
                <a:ln w="3175">
                  <a:solidFill>
                    <a:schemeClr val="tx1"/>
                  </a:solidFill>
                </a:ln>
                <a:solidFill>
                  <a:schemeClr val="bg1"/>
                </a:solidFill>
              </a:rPr>
              <a:t>Challenge Fund. </a:t>
            </a:r>
            <a:endParaRPr lang="en-US" sz="3600" dirty="0">
              <a:ln w="3175">
                <a:solidFill>
                  <a:schemeClr val="tx1"/>
                </a:solidFill>
              </a:ln>
              <a:solidFill>
                <a:schemeClr val="bg1"/>
              </a:solidFill>
            </a:endParaRPr>
          </a:p>
        </p:txBody>
      </p:sp>
      <p:pic>
        <p:nvPicPr>
          <p:cNvPr id="5" name="Audio 4" descr="Audio contro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52967957"/>
      </p:ext>
    </p:extLst>
  </p:cSld>
  <p:clrMapOvr>
    <a:masterClrMapping/>
  </p:clrMapOvr>
  <mc:AlternateContent xmlns:mc="http://schemas.openxmlformats.org/markup-compatibility/2006" xmlns:p14="http://schemas.microsoft.com/office/powerpoint/2010/main">
    <mc:Choice Requires="p14">
      <p:transition spd="slow" p14:dur="2000" advTm="19020"/>
    </mc:Choice>
    <mc:Fallback xmlns="">
      <p:transition spd="slow" advTm="19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15884" y="0"/>
            <a:ext cx="8412480" cy="1690689"/>
          </a:xfrm>
        </p:spPr>
        <p:txBody>
          <a:bodyPr>
            <a:noAutofit/>
          </a:bodyPr>
          <a:lstStyle/>
          <a:p>
            <a:pPr algn="ctr"/>
            <a:r>
              <a:rPr lang="en-US" b="1" i="1" dirty="0"/>
              <a:t>iGraduate Montana </a:t>
            </a:r>
            <a:br>
              <a:rPr lang="en-US" b="1" dirty="0"/>
            </a:br>
            <a:r>
              <a:rPr lang="en-US" b="1" dirty="0"/>
              <a:t>Challenge Fund 2019-2020</a:t>
            </a:r>
            <a:endParaRPr lang="en-US" dirty="0"/>
          </a:p>
        </p:txBody>
      </p:sp>
      <p:sp>
        <p:nvSpPr>
          <p:cNvPr id="3" name="Content Placeholder 2"/>
          <p:cNvSpPr>
            <a:spLocks noGrp="1"/>
          </p:cNvSpPr>
          <p:nvPr>
            <p:ph idx="1"/>
          </p:nvPr>
        </p:nvSpPr>
        <p:spPr>
          <a:xfrm>
            <a:off x="0" y="2091624"/>
            <a:ext cx="9144000" cy="4758055"/>
          </a:xfrm>
        </p:spPr>
        <p:txBody>
          <a:bodyPr>
            <a:normAutofit/>
          </a:bodyPr>
          <a:lstStyle/>
          <a:p>
            <a:pPr marL="0" indent="0" algn="ctr">
              <a:buNone/>
            </a:pPr>
            <a:r>
              <a:rPr lang="en-US" sz="4000" b="1" dirty="0">
                <a:ln w="3175">
                  <a:solidFill>
                    <a:srgbClr val="7A0000"/>
                  </a:solidFill>
                </a:ln>
              </a:rPr>
              <a:t>Grants of up to $10,000 </a:t>
            </a:r>
          </a:p>
          <a:p>
            <a:pPr marL="0" indent="0" algn="ctr">
              <a:buNone/>
            </a:pPr>
            <a:r>
              <a:rPr lang="en-US" sz="4000" b="1" dirty="0">
                <a:ln w="3175">
                  <a:solidFill>
                    <a:srgbClr val="7A0000"/>
                  </a:solidFill>
                </a:ln>
              </a:rPr>
              <a:t>are available to communities through a </a:t>
            </a:r>
          </a:p>
          <a:p>
            <a:pPr marL="0" indent="0" algn="ctr">
              <a:buNone/>
            </a:pPr>
            <a:r>
              <a:rPr lang="en-US" sz="4000" b="1" dirty="0">
                <a:ln w="3175">
                  <a:solidFill>
                    <a:srgbClr val="7A0000"/>
                  </a:solidFill>
                </a:ln>
              </a:rPr>
              <a:t>competitive application process </a:t>
            </a:r>
          </a:p>
          <a:p>
            <a:pPr marL="0" indent="0" algn="ctr">
              <a:spcBef>
                <a:spcPts val="0"/>
              </a:spcBef>
              <a:buNone/>
            </a:pPr>
            <a:endParaRPr lang="en-US" sz="4000" dirty="0">
              <a:solidFill>
                <a:schemeClr val="bg1"/>
              </a:solidFill>
            </a:endParaRPr>
          </a:p>
          <a:p>
            <a:pPr marL="0" indent="0" algn="ctr">
              <a:spcBef>
                <a:spcPts val="0"/>
              </a:spcBef>
              <a:buNone/>
            </a:pPr>
            <a:r>
              <a:rPr lang="en-US" sz="4000" b="1" dirty="0">
                <a:ln w="3175">
                  <a:solidFill>
                    <a:schemeClr val="tx1"/>
                  </a:solidFill>
                </a:ln>
                <a:solidFill>
                  <a:schemeClr val="bg1"/>
                </a:solidFill>
              </a:rPr>
              <a:t>Successful applicants will receive </a:t>
            </a:r>
          </a:p>
          <a:p>
            <a:pPr marL="0" indent="0" algn="ctr">
              <a:spcBef>
                <a:spcPts val="0"/>
              </a:spcBef>
              <a:buNone/>
            </a:pPr>
            <a:r>
              <a:rPr lang="en-US" sz="4000" b="1" dirty="0">
                <a:ln w="3175">
                  <a:solidFill>
                    <a:schemeClr val="tx1"/>
                  </a:solidFill>
                </a:ln>
                <a:solidFill>
                  <a:schemeClr val="bg1"/>
                </a:solidFill>
              </a:rPr>
              <a:t>technical assistance support.</a:t>
            </a:r>
          </a:p>
          <a:p>
            <a:endParaRPr lang="en-US" dirty="0"/>
          </a:p>
        </p:txBody>
      </p:sp>
      <p:pic>
        <p:nvPicPr>
          <p:cNvPr id="2" name="Audio 1" descr="Audio contro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33183109"/>
      </p:ext>
    </p:extLst>
  </p:cSld>
  <p:clrMapOvr>
    <a:masterClrMapping/>
  </p:clrMapOvr>
  <mc:AlternateContent xmlns:mc="http://schemas.openxmlformats.org/markup-compatibility/2006" xmlns:p14="http://schemas.microsoft.com/office/powerpoint/2010/main">
    <mc:Choice Requires="p14">
      <p:transition spd="slow" p14:dur="2000" advTm="17534"/>
    </mc:Choice>
    <mc:Fallback xmlns="">
      <p:transition spd="slow" advTm="17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15884" y="0"/>
            <a:ext cx="8412480" cy="1690689"/>
          </a:xfrm>
        </p:spPr>
        <p:txBody>
          <a:bodyPr>
            <a:noAutofit/>
          </a:bodyPr>
          <a:lstStyle/>
          <a:p>
            <a:pPr algn="ctr"/>
            <a:r>
              <a:rPr lang="en-US" b="1" i="1" dirty="0"/>
              <a:t>iGraduate Montana </a:t>
            </a:r>
            <a:br>
              <a:rPr lang="en-US" b="1" dirty="0"/>
            </a:br>
            <a:r>
              <a:rPr lang="en-US" b="1" dirty="0"/>
              <a:t>Challenge Fund 2019-2020</a:t>
            </a:r>
            <a:endParaRPr lang="en-US" dirty="0"/>
          </a:p>
        </p:txBody>
      </p:sp>
      <p:sp>
        <p:nvSpPr>
          <p:cNvPr id="3" name="Content Placeholder 2"/>
          <p:cNvSpPr>
            <a:spLocks noGrp="1"/>
          </p:cNvSpPr>
          <p:nvPr>
            <p:ph idx="1"/>
          </p:nvPr>
        </p:nvSpPr>
        <p:spPr>
          <a:xfrm>
            <a:off x="266007" y="2016818"/>
            <a:ext cx="8877993" cy="4841182"/>
          </a:xfrm>
        </p:spPr>
        <p:txBody>
          <a:bodyPr>
            <a:noAutofit/>
          </a:bodyPr>
          <a:lstStyle/>
          <a:p>
            <a:r>
              <a:rPr lang="en-US" sz="3200" b="1" dirty="0"/>
              <a:t>Encourages secondary schools, post-secondary institutions and non-profits and tribal governments to apply.</a:t>
            </a:r>
          </a:p>
          <a:p>
            <a:r>
              <a:rPr lang="en-US" sz="3200" dirty="0">
                <a:solidFill>
                  <a:schemeClr val="bg1"/>
                </a:solidFill>
              </a:rPr>
              <a:t>The grant can be used for activities that promote more high school completion, apprenticeship participation, and college enrollment.</a:t>
            </a:r>
          </a:p>
        </p:txBody>
      </p:sp>
      <p:pic>
        <p:nvPicPr>
          <p:cNvPr id="2" name="Audio 1" descr="Audio contro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44901045"/>
      </p:ext>
    </p:extLst>
  </p:cSld>
  <p:clrMapOvr>
    <a:masterClrMapping/>
  </p:clrMapOvr>
  <mc:AlternateContent xmlns:mc="http://schemas.openxmlformats.org/markup-compatibility/2006" xmlns:p14="http://schemas.microsoft.com/office/powerpoint/2010/main">
    <mc:Choice Requires="p14">
      <p:transition spd="slow" p14:dur="2000" advTm="19520"/>
    </mc:Choice>
    <mc:Fallback xmlns="">
      <p:transition spd="slow" advTm="19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847897" y="1690689"/>
            <a:ext cx="7863841" cy="51673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dirty="0"/>
              <a:t>These applications can be submitted to </a:t>
            </a:r>
            <a:r>
              <a:rPr lang="en-US" sz="3200" dirty="0">
                <a:hlinkClick r:id="rId5"/>
              </a:rPr>
              <a:t>amclean@montana.edu</a:t>
            </a:r>
            <a:r>
              <a:rPr lang="en-US" sz="3200" dirty="0"/>
              <a:t> </a:t>
            </a:r>
          </a:p>
          <a:p>
            <a:pPr marL="0" indent="0" algn="ctr">
              <a:buNone/>
            </a:pPr>
            <a:r>
              <a:rPr lang="en-US" sz="3200" dirty="0"/>
              <a:t>Before 5:00 </a:t>
            </a:r>
            <a:r>
              <a:rPr lang="en-US" sz="3200"/>
              <a:t>pm Wednesday, </a:t>
            </a:r>
            <a:r>
              <a:rPr lang="en-US" sz="3200" dirty="0"/>
              <a:t>February 6</a:t>
            </a:r>
            <a:r>
              <a:rPr lang="en-US" sz="3200" baseline="30000" dirty="0"/>
              <a:t>th</a:t>
            </a:r>
            <a:r>
              <a:rPr lang="en-US" sz="3200" dirty="0"/>
              <a:t>.</a:t>
            </a:r>
          </a:p>
          <a:p>
            <a:pPr marL="0" indent="0" algn="ctr">
              <a:buNone/>
            </a:pPr>
            <a:endParaRPr lang="en-US" sz="1200" dirty="0"/>
          </a:p>
          <a:p>
            <a:r>
              <a:rPr lang="en-US" b="1" dirty="0"/>
              <a:t>Award determinations will be announced in March.</a:t>
            </a:r>
          </a:p>
          <a:p>
            <a:r>
              <a:rPr lang="en-US" sz="3200" dirty="0">
                <a:solidFill>
                  <a:schemeClr val="bg1"/>
                </a:solidFill>
              </a:rPr>
              <a:t>A grants scoring committee will then select 10-15 applicants to be funded in </a:t>
            </a:r>
            <a:r>
              <a:rPr lang="en-US" sz="3200" dirty="0" err="1">
                <a:solidFill>
                  <a:schemeClr val="bg1"/>
                </a:solidFill>
              </a:rPr>
              <a:t>iGraduate</a:t>
            </a:r>
            <a:r>
              <a:rPr lang="en-US" sz="3200" dirty="0">
                <a:solidFill>
                  <a:schemeClr val="bg1"/>
                </a:solidFill>
              </a:rPr>
              <a:t> Montana’s 2019-2020 funded year.</a:t>
            </a:r>
          </a:p>
        </p:txBody>
      </p:sp>
      <p:sp>
        <p:nvSpPr>
          <p:cNvPr id="6" name="Title 1"/>
          <p:cNvSpPr>
            <a:spLocks noGrp="1"/>
          </p:cNvSpPr>
          <p:nvPr>
            <p:ph type="title"/>
          </p:nvPr>
        </p:nvSpPr>
        <p:spPr>
          <a:xfrm>
            <a:off x="315884" y="0"/>
            <a:ext cx="8412480" cy="1690689"/>
          </a:xfrm>
        </p:spPr>
        <p:txBody>
          <a:bodyPr>
            <a:noAutofit/>
          </a:bodyPr>
          <a:lstStyle/>
          <a:p>
            <a:pPr algn="ctr"/>
            <a:r>
              <a:rPr lang="en-US" b="1" i="1" dirty="0"/>
              <a:t>iGraduate Montana </a:t>
            </a:r>
            <a:br>
              <a:rPr lang="en-US" b="1" dirty="0"/>
            </a:br>
            <a:r>
              <a:rPr lang="en-US" b="1" dirty="0"/>
              <a:t>Challenge Fund 2019-2020</a:t>
            </a:r>
            <a:endParaRPr lang="en-US" dirty="0"/>
          </a:p>
        </p:txBody>
      </p:sp>
      <p:pic>
        <p:nvPicPr>
          <p:cNvPr id="4" name="Audio 3" descr="Audio contro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34142943"/>
      </p:ext>
    </p:extLst>
  </p:cSld>
  <p:clrMapOvr>
    <a:masterClrMapping/>
  </p:clrMapOvr>
  <mc:AlternateContent xmlns:mc="http://schemas.openxmlformats.org/markup-compatibility/2006" xmlns:p14="http://schemas.microsoft.com/office/powerpoint/2010/main">
    <mc:Choice Requires="p14">
      <p:transition spd="slow" p14:dur="2000" advTm="27017"/>
    </mc:Choice>
    <mc:Fallback xmlns="">
      <p:transition spd="slow" advTm="27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15884" y="0"/>
            <a:ext cx="8412480" cy="1690689"/>
          </a:xfrm>
        </p:spPr>
        <p:txBody>
          <a:bodyPr>
            <a:noAutofit/>
          </a:bodyPr>
          <a:lstStyle/>
          <a:p>
            <a:pPr algn="ctr"/>
            <a:r>
              <a:rPr lang="en-US" b="1" i="1" dirty="0"/>
              <a:t>iGraduate Montana </a:t>
            </a:r>
            <a:br>
              <a:rPr lang="en-US" b="1" dirty="0"/>
            </a:br>
            <a:r>
              <a:rPr lang="en-US" b="1" dirty="0"/>
              <a:t>Challenge Fund 2019-2020</a:t>
            </a:r>
            <a:endParaRPr lang="en-US" dirty="0"/>
          </a:p>
        </p:txBody>
      </p:sp>
      <p:pic>
        <p:nvPicPr>
          <p:cNvPr id="6" name="Picture 5" descr="Section 1 contains very basic contact info"/>
          <p:cNvPicPr>
            <a:picLocks noChangeAspect="1"/>
          </p:cNvPicPr>
          <p:nvPr/>
        </p:nvPicPr>
        <p:blipFill rotWithShape="1">
          <a:blip r:embed="rId5"/>
          <a:srcRect b="14558"/>
          <a:stretch/>
        </p:blipFill>
        <p:spPr>
          <a:xfrm>
            <a:off x="1052513" y="4098311"/>
            <a:ext cx="7038975" cy="2449630"/>
          </a:xfrm>
          <a:prstGeom prst="rect">
            <a:avLst/>
          </a:prstGeom>
          <a:ln>
            <a:solidFill>
              <a:srgbClr val="082154"/>
            </a:solidFill>
          </a:ln>
        </p:spPr>
      </p:pic>
      <p:sp>
        <p:nvSpPr>
          <p:cNvPr id="7" name="TextBox 6"/>
          <p:cNvSpPr txBox="1"/>
          <p:nvPr/>
        </p:nvSpPr>
        <p:spPr>
          <a:xfrm>
            <a:off x="365760" y="1554950"/>
            <a:ext cx="8412480" cy="2369880"/>
          </a:xfrm>
          <a:prstGeom prst="rect">
            <a:avLst/>
          </a:prstGeom>
          <a:noFill/>
        </p:spPr>
        <p:txBody>
          <a:bodyPr wrap="square" rtlCol="0">
            <a:spAutoFit/>
          </a:bodyPr>
          <a:lstStyle/>
          <a:p>
            <a:pPr algn="ctr"/>
            <a:r>
              <a:rPr lang="en-US" dirty="0"/>
              <a:t>The Application is a straight forward MS Word fillable document.</a:t>
            </a:r>
          </a:p>
          <a:p>
            <a:endParaRPr lang="en-US" b="1" dirty="0"/>
          </a:p>
          <a:p>
            <a:pPr lvl="1"/>
            <a:r>
              <a:rPr lang="en-US" sz="2000" b="1" dirty="0"/>
              <a:t>The 1</a:t>
            </a:r>
            <a:r>
              <a:rPr lang="en-US" sz="2000" b="1" baseline="30000" dirty="0"/>
              <a:t>st</a:t>
            </a:r>
            <a:r>
              <a:rPr lang="en-US" sz="2000" b="1" dirty="0"/>
              <a:t> Section contains very basic contact information.</a:t>
            </a:r>
          </a:p>
          <a:p>
            <a:pPr lvl="1"/>
            <a:endParaRPr lang="en-US" sz="2000" b="1" dirty="0"/>
          </a:p>
          <a:p>
            <a:pPr marL="800100" lvl="1" indent="-342900" algn="just">
              <a:buFont typeface="Wingdings" panose="05000000000000000000" pitchFamily="2" charset="2"/>
              <a:buChar char="Ø"/>
            </a:pPr>
            <a:r>
              <a:rPr lang="en-US" sz="2400" b="1" dirty="0"/>
              <a:t>If multiple entities are submitting a joint application, please only put the contact info for the person and organization who will be the primary contact for the grant.</a:t>
            </a:r>
          </a:p>
        </p:txBody>
      </p:sp>
      <p:pic>
        <p:nvPicPr>
          <p:cNvPr id="2" name="Audio 1" descr="Audio control">
            <a:hlinkClick r:id="" action="ppaction://media"/>
          </p:cNvPr>
          <p:cNvPicPr>
            <a:picLocks noChangeAspect="1"/>
          </p:cNvPicPr>
          <p:nvPr>
            <a:audioFile r:link="rId2"/>
            <p:extLst>
              <p:ext uri="{DAA4B4D4-6D71-4841-9C94-3DE7FCFB9230}">
                <p14:media xmlns:p14="http://schemas.microsoft.com/office/powerpoint/2010/main" r:embed="rId1">
                  <p14:fade in="250"/>
                </p14:media>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9262025"/>
      </p:ext>
    </p:extLst>
  </p:cSld>
  <p:clrMapOvr>
    <a:masterClrMapping/>
  </p:clrMapOvr>
  <mc:AlternateContent xmlns:mc="http://schemas.openxmlformats.org/markup-compatibility/2006" xmlns:p14="http://schemas.microsoft.com/office/powerpoint/2010/main">
    <mc:Choice Requires="p14">
      <p:transition spd="slow" p14:dur="2000" advTm="30019"/>
    </mc:Choice>
    <mc:Fallback xmlns="">
      <p:transition spd="slow" advTm="30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C183D7F6-B498-43B3-948B-1728B52AA6E4}">
                <adec:decorative xmlns:adec="http://schemas.microsoft.com/office/drawing/2017/decorative" val="1"/>
              </a:ext>
            </a:extLst>
          </p:cNvPr>
          <p:cNvPicPr>
            <a:picLocks noChangeAspect="1"/>
          </p:cNvPicPr>
          <p:nvPr/>
        </p:nvPicPr>
        <p:blipFill rotWithShape="1">
          <a:blip r:embed="rId5"/>
          <a:srcRect b="57648"/>
          <a:stretch/>
        </p:blipFill>
        <p:spPr>
          <a:xfrm>
            <a:off x="895350" y="2891310"/>
            <a:ext cx="7050471" cy="1933955"/>
          </a:xfrm>
          <a:prstGeom prst="rect">
            <a:avLst/>
          </a:prstGeom>
          <a:ln>
            <a:solidFill>
              <a:srgbClr val="082154"/>
            </a:solidFill>
          </a:ln>
        </p:spPr>
      </p:pic>
      <p:sp>
        <p:nvSpPr>
          <p:cNvPr id="7" name="Rectangle 6"/>
          <p:cNvSpPr/>
          <p:nvPr/>
        </p:nvSpPr>
        <p:spPr>
          <a:xfrm>
            <a:off x="0" y="1567871"/>
            <a:ext cx="9144000" cy="1323439"/>
          </a:xfrm>
          <a:prstGeom prst="rect">
            <a:avLst/>
          </a:prstGeom>
        </p:spPr>
        <p:txBody>
          <a:bodyPr wrap="square">
            <a:spAutoFit/>
          </a:bodyPr>
          <a:lstStyle/>
          <a:p>
            <a:pPr algn="ctr"/>
            <a:r>
              <a:rPr lang="en-US" sz="4000" b="1" dirty="0">
                <a:ln w="3175">
                  <a:solidFill>
                    <a:srgbClr val="C00000"/>
                  </a:solidFill>
                </a:ln>
                <a:latin typeface="Calibri" panose="020F0502020204030204" pitchFamily="34" charset="0"/>
                <a:ea typeface="Calibri" panose="020F0502020204030204" pitchFamily="34" charset="0"/>
                <a:cs typeface="Times New Roman" panose="02020603050405020304" pitchFamily="18" charset="0"/>
              </a:rPr>
              <a:t>The next section aims to gauge </a:t>
            </a:r>
          </a:p>
          <a:p>
            <a:pPr algn="ctr"/>
            <a:r>
              <a:rPr lang="en-US" sz="4000" b="1" dirty="0">
                <a:ln w="3175">
                  <a:solidFill>
                    <a:srgbClr val="C00000"/>
                  </a:solidFill>
                </a:ln>
                <a:latin typeface="Calibri" panose="020F0502020204030204" pitchFamily="34" charset="0"/>
                <a:ea typeface="Calibri" panose="020F0502020204030204" pitchFamily="34" charset="0"/>
                <a:cs typeface="Times New Roman" panose="02020603050405020304" pitchFamily="18" charset="0"/>
              </a:rPr>
              <a:t>the need of grant applicants. </a:t>
            </a:r>
          </a:p>
        </p:txBody>
      </p:sp>
      <p:sp>
        <p:nvSpPr>
          <p:cNvPr id="2" name="Rectangle 1"/>
          <p:cNvSpPr/>
          <p:nvPr/>
        </p:nvSpPr>
        <p:spPr>
          <a:xfrm>
            <a:off x="170411" y="5676506"/>
            <a:ext cx="8803178" cy="1107996"/>
          </a:xfrm>
          <a:prstGeom prst="rect">
            <a:avLst/>
          </a:prstGeom>
        </p:spPr>
        <p:txBody>
          <a:bodyPr wrap="square">
            <a:spAutoFit/>
          </a:bodyPr>
          <a:lstStyle/>
          <a:p>
            <a:pPr algn="ctr"/>
            <a:r>
              <a:rPr lang="en-US" sz="3300" b="1" dirty="0">
                <a:ln>
                  <a:solidFill>
                    <a:srgbClr val="C00000"/>
                  </a:solidFill>
                </a:ln>
                <a:solidFill>
                  <a:schemeClr val="bg1"/>
                </a:solidFill>
                <a:latin typeface="Calibri" panose="020F0502020204030204" pitchFamily="34" charset="0"/>
                <a:ea typeface="Calibri" panose="020F0502020204030204" pitchFamily="34" charset="0"/>
                <a:cs typeface="Times New Roman" panose="02020603050405020304" pitchFamily="18" charset="0"/>
              </a:rPr>
              <a:t>This is your opportunity to make your case as to </a:t>
            </a:r>
          </a:p>
          <a:p>
            <a:pPr algn="ctr"/>
            <a:r>
              <a:rPr lang="en-US" sz="3300" b="1" dirty="0">
                <a:ln>
                  <a:solidFill>
                    <a:srgbClr val="C00000"/>
                  </a:solidFill>
                </a:ln>
                <a:solidFill>
                  <a:schemeClr val="bg1"/>
                </a:solidFill>
                <a:latin typeface="Calibri" panose="020F0502020204030204" pitchFamily="34" charset="0"/>
                <a:ea typeface="Calibri" panose="020F0502020204030204" pitchFamily="34" charset="0"/>
                <a:cs typeface="Times New Roman" panose="02020603050405020304" pitchFamily="18" charset="0"/>
              </a:rPr>
              <a:t>why your community should be funded.</a:t>
            </a:r>
            <a:endParaRPr lang="en-US" sz="3300" b="1" dirty="0">
              <a:ln>
                <a:solidFill>
                  <a:srgbClr val="C00000"/>
                </a:solidFill>
              </a:ln>
              <a:solidFill>
                <a:schemeClr val="bg1"/>
              </a:solidFill>
            </a:endParaRPr>
          </a:p>
        </p:txBody>
      </p:sp>
      <p:sp>
        <p:nvSpPr>
          <p:cNvPr id="8" name="Title 1"/>
          <p:cNvSpPr txBox="1">
            <a:spLocks/>
          </p:cNvSpPr>
          <p:nvPr/>
        </p:nvSpPr>
        <p:spPr>
          <a:xfrm>
            <a:off x="674777" y="1"/>
            <a:ext cx="7794446" cy="12821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i="1" dirty="0"/>
              <a:t>iGraduate Montana </a:t>
            </a:r>
            <a:br>
              <a:rPr lang="en-US" sz="4000" b="1" dirty="0"/>
            </a:br>
            <a:r>
              <a:rPr lang="en-US" sz="4000" b="1" dirty="0"/>
              <a:t>Challenge Fund 2019-2020</a:t>
            </a:r>
            <a:endParaRPr lang="en-US" sz="4000" dirty="0"/>
          </a:p>
        </p:txBody>
      </p:sp>
      <p:sp>
        <p:nvSpPr>
          <p:cNvPr id="6" name="Rectangle 5"/>
          <p:cNvSpPr/>
          <p:nvPr/>
        </p:nvSpPr>
        <p:spPr>
          <a:xfrm>
            <a:off x="340822" y="4865188"/>
            <a:ext cx="8462356" cy="830997"/>
          </a:xfrm>
          <a:prstGeom prst="rect">
            <a:avLst/>
          </a:prstGeom>
        </p:spPr>
        <p:txBody>
          <a:bodyPr wrap="square">
            <a:spAutoFit/>
          </a:bodyPr>
          <a:lstStyle/>
          <a:p>
            <a:pPr algn="ctr">
              <a:spcBef>
                <a:spcPts val="1200"/>
              </a:spcBef>
            </a:pPr>
            <a:r>
              <a:rPr lang="en-US" sz="2400" b="1" dirty="0">
                <a:ln>
                  <a:solidFill>
                    <a:srgbClr val="3A568D"/>
                  </a:solidFill>
                </a:ln>
                <a:solidFill>
                  <a:schemeClr val="bg1"/>
                </a:solidFill>
                <a:latin typeface="Calibri" panose="020F0502020204030204" pitchFamily="34" charset="0"/>
                <a:ea typeface="Calibri" panose="020F0502020204030204" pitchFamily="34" charset="0"/>
                <a:cs typeface="Times New Roman" panose="02020603050405020304" pitchFamily="18" charset="0"/>
              </a:rPr>
              <a:t>Not all of these questions may be pertinent to your organization, but please fill out all the fields that you determine are relevant. </a:t>
            </a:r>
          </a:p>
        </p:txBody>
      </p:sp>
      <p:pic>
        <p:nvPicPr>
          <p:cNvPr id="4" name="Audio 3" descr="Audio contro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04054158"/>
      </p:ext>
    </p:extLst>
  </p:cSld>
  <p:clrMapOvr>
    <a:masterClrMapping/>
  </p:clrMapOvr>
  <mc:AlternateContent xmlns:mc="http://schemas.openxmlformats.org/markup-compatibility/2006" xmlns:p14="http://schemas.microsoft.com/office/powerpoint/2010/main">
    <mc:Choice Requires="p14">
      <p:transition spd="slow" p14:dur="2000" advTm="46528"/>
    </mc:Choice>
    <mc:Fallback xmlns="">
      <p:transition spd="slow" advTm="46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15884" y="0"/>
            <a:ext cx="8412480" cy="1690689"/>
          </a:xfrm>
        </p:spPr>
        <p:txBody>
          <a:bodyPr>
            <a:noAutofit/>
          </a:bodyPr>
          <a:lstStyle/>
          <a:p>
            <a:pPr algn="ctr"/>
            <a:r>
              <a:rPr lang="en-US" b="1" i="1" dirty="0"/>
              <a:t>iGraduate Montana </a:t>
            </a:r>
            <a:br>
              <a:rPr lang="en-US" b="1" dirty="0"/>
            </a:br>
            <a:r>
              <a:rPr lang="en-US" b="1" dirty="0"/>
              <a:t>Challenge Fund 2019-2020</a:t>
            </a:r>
            <a:endParaRPr lang="en-US" dirty="0"/>
          </a:p>
        </p:txBody>
      </p:sp>
      <p:sp>
        <p:nvSpPr>
          <p:cNvPr id="5" name="Rectangle 4"/>
          <p:cNvSpPr/>
          <p:nvPr/>
        </p:nvSpPr>
        <p:spPr>
          <a:xfrm>
            <a:off x="0" y="2413338"/>
            <a:ext cx="9144000" cy="1323439"/>
          </a:xfrm>
          <a:prstGeom prst="rect">
            <a:avLst/>
          </a:prstGeom>
        </p:spPr>
        <p:txBody>
          <a:bodyPr wrap="square">
            <a:spAutoFit/>
          </a:bodyPr>
          <a:lstStyle/>
          <a:p>
            <a:pPr marL="228600" marR="0">
              <a:spcBef>
                <a:spcPts val="0"/>
              </a:spcBef>
              <a:spcAft>
                <a:spcPts val="0"/>
              </a:spcAft>
            </a:pPr>
            <a:r>
              <a:rPr lang="en-US" sz="2400" b="1" dirty="0">
                <a:ln>
                  <a:solidFill>
                    <a:schemeClr val="tx1">
                      <a:lumMod val="95000"/>
                      <a:lumOff val="5000"/>
                    </a:schemeClr>
                  </a:solidFill>
                </a:ln>
                <a:solidFill>
                  <a:srgbClr val="3A568D"/>
                </a:solidFill>
                <a:latin typeface="Calibri" panose="020F0502020204030204" pitchFamily="34" charset="0"/>
                <a:ea typeface="Calibri" panose="020F0502020204030204" pitchFamily="34" charset="0"/>
                <a:cs typeface="Times New Roman" panose="02020603050405020304" pitchFamily="18" charset="0"/>
              </a:rPr>
              <a:t>PLEASE NOTE: </a:t>
            </a:r>
          </a:p>
          <a:p>
            <a:pPr marL="685800" lvl="1"/>
            <a:endParaRPr lang="en-US" sz="2400" b="1" dirty="0">
              <a:latin typeface="Calibri" panose="020F0502020204030204" pitchFamily="34" charset="0"/>
              <a:ea typeface="Calibri" panose="020F0502020204030204" pitchFamily="34" charset="0"/>
              <a:cs typeface="Times New Roman" panose="02020603050405020304" pitchFamily="18" charset="0"/>
            </a:endParaRPr>
          </a:p>
          <a:p>
            <a:pPr marL="228600" algn="ctr"/>
            <a:r>
              <a:rPr lang="en-US" sz="3200" b="1" dirty="0">
                <a:latin typeface="Calibri" panose="020F0502020204030204" pitchFamily="34" charset="0"/>
                <a:ea typeface="Calibri" panose="020F0502020204030204" pitchFamily="34" charset="0"/>
                <a:cs typeface="Times New Roman" panose="02020603050405020304" pitchFamily="18" charset="0"/>
              </a:rPr>
              <a:t>Your proposal can focus on more than one area. </a:t>
            </a:r>
          </a:p>
        </p:txBody>
      </p:sp>
      <p:sp>
        <p:nvSpPr>
          <p:cNvPr id="2" name="Rectangle 1"/>
          <p:cNvSpPr/>
          <p:nvPr/>
        </p:nvSpPr>
        <p:spPr>
          <a:xfrm>
            <a:off x="534228" y="4071876"/>
            <a:ext cx="8075544" cy="2246769"/>
          </a:xfrm>
          <a:prstGeom prst="rect">
            <a:avLst/>
          </a:prstGeom>
        </p:spPr>
        <p:txBody>
          <a:bodyPr wrap="square">
            <a:spAutoFit/>
          </a:bodyPr>
          <a:lstStyle/>
          <a:p>
            <a:pPr marL="228600" marR="0" algn="just">
              <a:spcBef>
                <a:spcPts val="0"/>
              </a:spcBef>
              <a:spcAft>
                <a:spcPts val="0"/>
              </a:spcAft>
            </a:pPr>
            <a:r>
              <a:rPr lang="en-US" sz="2800" i="1" dirty="0">
                <a:ln>
                  <a:solidFill>
                    <a:schemeClr val="tx1">
                      <a:lumMod val="95000"/>
                      <a:lumOff val="5000"/>
                    </a:schemeClr>
                  </a:solidFill>
                </a:ln>
                <a:solidFill>
                  <a:schemeClr val="bg1"/>
                </a:solidFill>
                <a:latin typeface="Calibri" panose="020F0502020204030204" pitchFamily="34" charset="0"/>
                <a:ea typeface="Calibri" panose="020F0502020204030204" pitchFamily="34" charset="0"/>
                <a:cs typeface="Times New Roman" panose="02020603050405020304" pitchFamily="18" charset="0"/>
              </a:rPr>
              <a:t>Example: </a:t>
            </a:r>
          </a:p>
          <a:p>
            <a:pPr marL="685800" lvl="1" algn="just"/>
            <a:r>
              <a:rPr lang="en-US" sz="28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A project could focus on </a:t>
            </a:r>
            <a:r>
              <a:rPr lang="en-US" sz="2800" i="1" u="sng" dirty="0">
                <a:solidFill>
                  <a:schemeClr val="bg1"/>
                </a:solidFill>
                <a:latin typeface="Calibri" panose="020F0502020204030204" pitchFamily="34" charset="0"/>
                <a:ea typeface="Calibri" panose="020F0502020204030204" pitchFamily="34" charset="0"/>
                <a:cs typeface="Times New Roman" panose="02020603050405020304" pitchFamily="18" charset="0"/>
              </a:rPr>
              <a:t>identifying</a:t>
            </a:r>
            <a:r>
              <a:rPr lang="en-US" sz="28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2800" i="1" u="sng" dirty="0">
                <a:solidFill>
                  <a:schemeClr val="bg1"/>
                </a:solidFill>
                <a:latin typeface="Calibri" panose="020F0502020204030204" pitchFamily="34" charset="0"/>
                <a:ea typeface="Calibri" panose="020F0502020204030204" pitchFamily="34" charset="0"/>
                <a:cs typeface="Times New Roman" panose="02020603050405020304" pitchFamily="18" charset="0"/>
              </a:rPr>
              <a:t>graduating</a:t>
            </a:r>
            <a:r>
              <a:rPr lang="en-US" sz="28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 and </a:t>
            </a:r>
            <a:r>
              <a:rPr lang="en-US" sz="2800" i="1" u="sng" dirty="0">
                <a:solidFill>
                  <a:schemeClr val="bg1"/>
                </a:solidFill>
                <a:latin typeface="Calibri" panose="020F0502020204030204" pitchFamily="34" charset="0"/>
                <a:ea typeface="Calibri" panose="020F0502020204030204" pitchFamily="34" charset="0"/>
                <a:cs typeface="Times New Roman" panose="02020603050405020304" pitchFamily="18" charset="0"/>
              </a:rPr>
              <a:t>supporting</a:t>
            </a:r>
            <a:r>
              <a:rPr lang="en-US" sz="28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 a cohort of students into their post-high school next steps, which </a:t>
            </a:r>
            <a:r>
              <a:rPr lang="en-US" sz="2800" i="1" u="sng" dirty="0">
                <a:solidFill>
                  <a:schemeClr val="bg1"/>
                </a:solidFill>
                <a:latin typeface="Calibri" panose="020F0502020204030204" pitchFamily="34" charset="0"/>
                <a:ea typeface="Calibri" panose="020F0502020204030204" pitchFamily="34" charset="0"/>
                <a:cs typeface="Times New Roman" panose="02020603050405020304" pitchFamily="18" charset="0"/>
              </a:rPr>
              <a:t>could include</a:t>
            </a:r>
            <a:r>
              <a:rPr lang="en-US" sz="28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2800" i="1" u="sng" dirty="0">
                <a:solidFill>
                  <a:schemeClr val="bg1"/>
                </a:solidFill>
                <a:latin typeface="Calibri" panose="020F0502020204030204" pitchFamily="34" charset="0"/>
                <a:ea typeface="Calibri" panose="020F0502020204030204" pitchFamily="34" charset="0"/>
                <a:cs typeface="Times New Roman" panose="02020603050405020304" pitchFamily="18" charset="0"/>
              </a:rPr>
              <a:t>college and/or apprenticeship opportunities</a:t>
            </a:r>
            <a:r>
              <a:rPr lang="en-US" sz="28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a:t>
            </a:r>
            <a:endParaRPr lang="en-US" sz="2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6" name="Audio 5" descr="Audio contro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39933287"/>
      </p:ext>
    </p:extLst>
  </p:cSld>
  <p:clrMapOvr>
    <a:masterClrMapping/>
  </p:clrMapOvr>
  <mc:AlternateContent xmlns:mc="http://schemas.openxmlformats.org/markup-compatibility/2006" xmlns:p14="http://schemas.microsoft.com/office/powerpoint/2010/main">
    <mc:Choice Requires="p14">
      <p:transition spd="slow" p14:dur="2000" advTm="18527"/>
    </mc:Choice>
    <mc:Fallback xmlns="">
      <p:transition spd="slow" advTm="18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Custom 3">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C00000"/>
      </a:hlink>
      <a:folHlink>
        <a:srgbClr val="FFC0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1699</TotalTime>
  <Words>2644</Words>
  <Application>Microsoft Office PowerPoint</Application>
  <PresentationFormat>On-screen Show (4:3)</PresentationFormat>
  <Paragraphs>198</Paragraphs>
  <Slides>22</Slides>
  <Notes>22</Notes>
  <HiddenSlides>0</HiddenSlides>
  <MMClips>23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Arial Black</vt:lpstr>
      <vt:lpstr>Arial Narrow</vt:lpstr>
      <vt:lpstr>Calibri</vt:lpstr>
      <vt:lpstr>Calibri Light</vt:lpstr>
      <vt:lpstr>Times New Roman</vt:lpstr>
      <vt:lpstr>Wingdings</vt:lpstr>
      <vt:lpstr>Office Theme</vt:lpstr>
      <vt:lpstr>iGraduate Montana</vt:lpstr>
      <vt:lpstr>PowerPoint Presentation</vt:lpstr>
      <vt:lpstr>iGraduate Montana  Challenge Fund 2019-2020</vt:lpstr>
      <vt:lpstr>iGraduate Montana  Challenge Fund 2019-2020</vt:lpstr>
      <vt:lpstr>iGraduate Montana  Challenge Fund 2019-2020</vt:lpstr>
      <vt:lpstr>iGraduate Montana  Challenge Fund 2019-2020</vt:lpstr>
      <vt:lpstr>iGraduate Montana  Challenge Fund 2019-2020</vt:lpstr>
      <vt:lpstr>PowerPoint Presentation</vt:lpstr>
      <vt:lpstr>iGraduate Montana  Challenge Fund 2019-2020</vt:lpstr>
      <vt:lpstr>iGraduate Montana  Challenge Fund 2019-2020</vt:lpstr>
      <vt:lpstr>iGraduate Montana  Challenge Fund 2019-2020</vt:lpstr>
      <vt:lpstr>iGraduate Montana  Challenge Fund 2019-2020</vt:lpstr>
      <vt:lpstr>iGraduate Montana  Challenge Fund 2019-2020</vt:lpstr>
      <vt:lpstr>iGraduate Montana  Challenge Fund 2019-2020</vt:lpstr>
      <vt:lpstr>iGraduate Montana  Challenge Fund 2019-2020</vt:lpstr>
      <vt:lpstr>iGraduate Montana  Challenge Fund 2019-2020</vt:lpstr>
      <vt:lpstr>iGraduate Montana  Challenge Fund 2019-2020</vt:lpstr>
      <vt:lpstr>iGraduate Montana  Challenge Fund 2019-2020</vt:lpstr>
      <vt:lpstr>iGraduate Montana  Challenge Fund 2019-2020</vt:lpstr>
      <vt:lpstr>iGraduate Montana  Challenge Fund 2019-2020</vt:lpstr>
      <vt:lpstr>iGraduate Montana  Challenge Fund 2019-2020</vt:lpstr>
      <vt:lpstr>iGraduate Montana  Challenge Fund 2019-2020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iGraduate Montana</dc:title>
  <dc:creator>Montana ETS</dc:creator>
  <cp:lastModifiedBy>Morrison, Edwina</cp:lastModifiedBy>
  <cp:revision>106</cp:revision>
  <dcterms:created xsi:type="dcterms:W3CDTF">2018-12-12T16:25:08Z</dcterms:created>
  <dcterms:modified xsi:type="dcterms:W3CDTF">2019-01-09T18:10:14Z</dcterms:modified>
</cp:coreProperties>
</file>