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D84C31-17C4-4E08-8475-3814798B80F5}" v="3" dt="2025-01-03T20:56:33.24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3" autoAdjust="0"/>
    <p:restoredTop sz="94221" autoAdjust="0"/>
  </p:normalViewPr>
  <p:slideViewPr>
    <p:cSldViewPr snapToGrid="0">
      <p:cViewPr varScale="1">
        <p:scale>
          <a:sx n="100" d="100"/>
          <a:sy n="100" d="100"/>
        </p:scale>
        <p:origin x="28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ahl, Chase" userId="0fc7603d-52d2-4cf9-b09d-acb1286118dd" providerId="ADAL" clId="{28D84C31-17C4-4E08-8475-3814798B80F5}"/>
    <pc:docChg chg="modSld">
      <pc:chgData name="Stahl, Chase" userId="0fc7603d-52d2-4cf9-b09d-acb1286118dd" providerId="ADAL" clId="{28D84C31-17C4-4E08-8475-3814798B80F5}" dt="2025-01-03T22:12:05.051" v="27" actId="20577"/>
      <pc:docMkLst>
        <pc:docMk/>
      </pc:docMkLst>
      <pc:sldChg chg="addSp modSp mod">
        <pc:chgData name="Stahl, Chase" userId="0fc7603d-52d2-4cf9-b09d-acb1286118dd" providerId="ADAL" clId="{28D84C31-17C4-4E08-8475-3814798B80F5}" dt="2025-01-03T22:09:49.257" v="21" actId="20577"/>
        <pc:sldMkLst>
          <pc:docMk/>
          <pc:sldMk cId="3145032026" sldId="259"/>
        </pc:sldMkLst>
        <pc:spChg chg="add mod">
          <ac:chgData name="Stahl, Chase" userId="0fc7603d-52d2-4cf9-b09d-acb1286118dd" providerId="ADAL" clId="{28D84C31-17C4-4E08-8475-3814798B80F5}" dt="2025-01-03T22:09:49.257" v="21" actId="20577"/>
          <ac:spMkLst>
            <pc:docMk/>
            <pc:sldMk cId="3145032026" sldId="259"/>
            <ac:spMk id="3" creationId="{E3F31859-629E-D25F-E2BF-B4444350D29F}"/>
          </ac:spMkLst>
        </pc:spChg>
        <pc:graphicFrameChg chg="mod modGraphic">
          <ac:chgData name="Stahl, Chase" userId="0fc7603d-52d2-4cf9-b09d-acb1286118dd" providerId="ADAL" clId="{28D84C31-17C4-4E08-8475-3814798B80F5}" dt="2025-01-03T20:55:44.718" v="0" actId="14100"/>
          <ac:graphicFrameMkLst>
            <pc:docMk/>
            <pc:sldMk cId="3145032026" sldId="259"/>
            <ac:graphicFrameMk id="5" creationId="{CE4CDEEC-9321-1FB8-4949-1B1FF6D44A53}"/>
          </ac:graphicFrameMkLst>
        </pc:graphicFrameChg>
        <pc:picChg chg="mod">
          <ac:chgData name="Stahl, Chase" userId="0fc7603d-52d2-4cf9-b09d-acb1286118dd" providerId="ADAL" clId="{28D84C31-17C4-4E08-8475-3814798B80F5}" dt="2025-01-03T20:56:33.240" v="19" actId="1076"/>
          <ac:picMkLst>
            <pc:docMk/>
            <pc:sldMk cId="3145032026" sldId="259"/>
            <ac:picMk id="1026" creationId="{9E41D153-6886-E3BA-A7C0-FED41D855C1A}"/>
          </ac:picMkLst>
        </pc:picChg>
      </pc:sldChg>
      <pc:sldChg chg="modSp mod">
        <pc:chgData name="Stahl, Chase" userId="0fc7603d-52d2-4cf9-b09d-acb1286118dd" providerId="ADAL" clId="{28D84C31-17C4-4E08-8475-3814798B80F5}" dt="2025-01-03T22:11:18.563" v="25" actId="20577"/>
        <pc:sldMkLst>
          <pc:docMk/>
          <pc:sldMk cId="2287447192" sldId="262"/>
        </pc:sldMkLst>
        <pc:spChg chg="mod">
          <ac:chgData name="Stahl, Chase" userId="0fc7603d-52d2-4cf9-b09d-acb1286118dd" providerId="ADAL" clId="{28D84C31-17C4-4E08-8475-3814798B80F5}" dt="2025-01-03T22:11:18.563" v="25" actId="20577"/>
          <ac:spMkLst>
            <pc:docMk/>
            <pc:sldMk cId="2287447192" sldId="262"/>
            <ac:spMk id="5" creationId="{1B2DC8A7-34B0-733A-99CA-078D00BB79D3}"/>
          </ac:spMkLst>
        </pc:spChg>
      </pc:sldChg>
      <pc:sldChg chg="modSp mod">
        <pc:chgData name="Stahl, Chase" userId="0fc7603d-52d2-4cf9-b09d-acb1286118dd" providerId="ADAL" clId="{28D84C31-17C4-4E08-8475-3814798B80F5}" dt="2025-01-03T22:12:05.051" v="27" actId="20577"/>
        <pc:sldMkLst>
          <pc:docMk/>
          <pc:sldMk cId="1990733494" sldId="264"/>
        </pc:sldMkLst>
        <pc:spChg chg="mod">
          <ac:chgData name="Stahl, Chase" userId="0fc7603d-52d2-4cf9-b09d-acb1286118dd" providerId="ADAL" clId="{28D84C31-17C4-4E08-8475-3814798B80F5}" dt="2025-01-03T22:12:05.051" v="27" actId="20577"/>
          <ac:spMkLst>
            <pc:docMk/>
            <pc:sldMk cId="1990733494" sldId="264"/>
            <ac:spMk id="5" creationId="{866F227A-D655-386B-6247-36708119532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628151-224E-4F89-A84D-50594BA4EE2A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1B3232-607A-476A-8BD2-EA14F6549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916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1B3232-607A-476A-8BD2-EA14F654920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9012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7F47C1-C20C-DE34-2EFF-AA481A700A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2981FF-7BAB-99E9-EB5A-F94F0D90D6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03D93D-FB4A-D458-87FE-646C7EE2A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209A1-EA77-4C06-BF51-7B78951D6408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E1A2D3-E7F3-7A05-8C6C-079DC99E9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DAD118-BE69-018E-FBE2-572CF88AE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AB139-BDF1-4E20-829B-F7DF2495A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201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F8CB2-1579-5BBE-1B08-3D888109F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325DEB-6787-E13E-AC4C-9F947661DD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C6248E-CAB6-6505-50EF-03A8B3EF1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209A1-EA77-4C06-BF51-7B78951D6408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AFA1A-1DCC-D8DB-F2B3-9D183D35B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7720C5-B25F-F73F-2C33-BBD1EE934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AB139-BDF1-4E20-829B-F7DF2495A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125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208473E-F725-8DCB-F33F-0E131D7AA8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27CA07-C6C5-9E32-C3B3-3614767EC0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6192D8-E045-C9A0-739B-39DB1BFCC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209A1-EA77-4C06-BF51-7B78951D6408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828DF0-1846-951A-94E4-805B6B8E6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FAAC75-9AB5-9EAC-293C-B8FEC9417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AB139-BDF1-4E20-829B-F7DF2495A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297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CF785-46AC-AA4E-7B95-CBE34BAD2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F053E8-EE52-C57C-0167-EF9F18BEB7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525E4B-99D4-085F-3825-922D9561D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209A1-EA77-4C06-BF51-7B78951D6408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AC9BB8-0CC1-7E30-66C7-B3A2D9422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8C7B6B-EC0C-1237-91D7-5DCF1A1D4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AB139-BDF1-4E20-829B-F7DF2495A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809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4E6B6-FAA2-4F41-31F2-B0D195F99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778F52-04F3-322A-BB5A-ABCC99BE18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A70735-2A8B-EAB4-78C2-F7B1AF591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209A1-EA77-4C06-BF51-7B78951D6408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BEBE5F-A9F5-7CD6-FDAC-96A7DC8A3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ABCC7C-C830-0FC5-BCE2-DE62205A7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AB139-BDF1-4E20-829B-F7DF2495A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668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0EFD9-56FB-AAFA-8005-7BBBDD4BA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BEA6EC-04D0-BB10-A5D0-33C041FFD7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3BAA87-61B0-196B-0C24-1405104656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1A00A8-173D-2E64-E921-11DF83A7D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209A1-EA77-4C06-BF51-7B78951D6408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15CD27-DFD8-E5B1-4A5F-89AF8C0B7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599A56-12E2-E708-5CE5-7F3AAACF5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AB139-BDF1-4E20-829B-F7DF2495A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763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5CE15-1DCD-27C1-79B5-DDE77C1D2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6D60B6-D672-919F-55DA-1B6B16F167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A9F1FC-1479-34C3-6415-D3B2244DEE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7C1EE2-52F7-5172-CC01-0969B22436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AE1F8B-80A2-F501-41D6-BF678EF6E9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DA73F04-FF39-97BA-0B6F-A60B54C08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209A1-EA77-4C06-BF51-7B78951D6408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40677A3-D336-46DB-CFF6-7828DD91D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072859E-DB1D-C12E-5A5F-9634C3247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AB139-BDF1-4E20-829B-F7DF2495A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381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472F4-5B86-4C6D-98F8-D5F769EA6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B7FD42-5540-0CD8-D217-435F4240B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209A1-EA77-4C06-BF51-7B78951D6408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FD1096-8A80-4123-164C-DEB0C58AC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DE317C-4B74-21AE-D88A-9F1ABDF4A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AB139-BDF1-4E20-829B-F7DF2495A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182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54D34B-A2DA-B822-C069-2075A7C8C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209A1-EA77-4C06-BF51-7B78951D6408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D54B097-6338-FE14-1C0E-4F70F3423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D42AA9-859B-3732-9845-872C8E500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AB139-BDF1-4E20-829B-F7DF2495A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779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DC2FF-E8CD-ED27-0A15-DCE5AE0B98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E519B9-D838-13CE-8667-5A20817E30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23107F-6B16-EAA8-22F5-23B43798EC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7E1838-8483-AA80-DD4B-09F98C8F1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209A1-EA77-4C06-BF51-7B78951D6408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AB204-1EB5-B620-05F7-A5FC2B430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F7687B-49A2-08FC-E946-CFCE64D4C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AB139-BDF1-4E20-829B-F7DF2495A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500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08C88-0AB5-DBA9-C16D-BB20E1D7F2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3AD6FC-FDC6-8151-43AA-7837CFF6D5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CAF4AF-73FF-4649-7069-DEFC076746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E75172-3A0E-9D25-7D48-85C912478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209A1-EA77-4C06-BF51-7B78951D6408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5B6112-E1F0-5618-2D16-C91070571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1CA3ED-77B0-70E7-A979-C5F3B9220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AB139-BDF1-4E20-829B-F7DF2495A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451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1B4203-822E-D2D5-D682-7BAC62F3F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C530C1-FBE8-6037-862C-695E42B6E5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0C5651-D7C6-511C-F006-C87551C67F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B209A1-EA77-4C06-BF51-7B78951D6408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ECA67F-4AC3-6BCE-BF11-5F6715AE9E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C7B329-F667-4005-77A3-4ABA76A218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2EAB139-BDF1-4E20-829B-F7DF2495A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746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1.png"/><Relationship Id="rId7" Type="http://schemas.openxmlformats.org/officeDocument/2006/relationships/image" Target="../media/image11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15.svg"/><Relationship Id="rId5" Type="http://schemas.openxmlformats.org/officeDocument/2006/relationships/image" Target="../media/image9.sv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us.edu/pla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jtreaster@montana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512888"/>
            <a:ext cx="9144000" cy="2387600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2023-24 Prior Learning Assessment (PLA) Report</a:t>
            </a:r>
            <a:endParaRPr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1E49A1E-3203-DE6B-773E-090E0A0FFB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"/>
            <a:ext cx="12192000" cy="81070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280C200-7C44-43B4-F102-9ACB30E3C6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638803"/>
            <a:ext cx="12192000" cy="1047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E722822-FA69-4ABB-5E1B-BEED395DF5F2}"/>
              </a:ext>
            </a:extLst>
          </p:cNvPr>
          <p:cNvSpPr txBox="1"/>
          <p:nvPr/>
        </p:nvSpPr>
        <p:spPr>
          <a:xfrm>
            <a:off x="3505200" y="5867401"/>
            <a:ext cx="533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Office of the Commissioner of Higher Education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BF2C7F-5161-9550-AA34-01614EBB14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E731B-725D-888A-FD5F-98D52E4933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10709"/>
            <a:ext cx="9144000" cy="995363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MUS Accepted PLA Credits</a:t>
            </a:r>
            <a:endParaRPr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9E39FCB-6168-C1F8-518D-F78EAE143B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"/>
            <a:ext cx="12192000" cy="810705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E749B0-B11C-8E68-8CA2-36DB3E0A2D3C}"/>
              </a:ext>
            </a:extLst>
          </p:cNvPr>
          <p:cNvSpPr txBox="1">
            <a:spLocks/>
          </p:cNvSpPr>
          <p:nvPr/>
        </p:nvSpPr>
        <p:spPr>
          <a:xfrm>
            <a:off x="438149" y="2144996"/>
            <a:ext cx="11534776" cy="45701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b="1" dirty="0"/>
              <a:t>Standardized Tests</a:t>
            </a:r>
            <a:r>
              <a:rPr lang="en-US" dirty="0"/>
              <a:t>- AP, CLEP, DSST/DANTES, IB, </a:t>
            </a:r>
            <a:r>
              <a:rPr lang="en-US" dirty="0" err="1"/>
              <a:t>Straighterline</a:t>
            </a:r>
            <a:r>
              <a:rPr lang="en-US" dirty="0"/>
              <a:t> and </a:t>
            </a:r>
            <a:r>
              <a:rPr lang="en-US" dirty="0" err="1"/>
              <a:t>UExcel</a:t>
            </a:r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b="1" dirty="0"/>
              <a:t>Challenge Exams</a:t>
            </a:r>
            <a:r>
              <a:rPr lang="en-US" dirty="0"/>
              <a:t>- comprehensive exams of the course subject matter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b="1" dirty="0"/>
              <a:t>Portfolio Assessments</a:t>
            </a:r>
            <a:r>
              <a:rPr lang="en-US" dirty="0"/>
              <a:t>- students submit a portfolio showcasing their knowledge for faculty evaluation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b="1" dirty="0"/>
              <a:t>American Council on Education (ACE) and National College Credit Recommendation Service (NCCRS)</a:t>
            </a:r>
            <a:r>
              <a:rPr lang="en-US" dirty="0"/>
              <a:t>- proposes college credit equivalencies for learning outside of the college classroom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b="1" dirty="0"/>
              <a:t>Military Credit</a:t>
            </a:r>
            <a:r>
              <a:rPr lang="en-US" dirty="0"/>
              <a:t>- credits earned by branches of the US military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b="1" dirty="0"/>
              <a:t>Experiential Learning</a:t>
            </a:r>
            <a:r>
              <a:rPr lang="en-US" dirty="0"/>
              <a:t>- credits earned through work experience or learning outside of the college classroom</a:t>
            </a:r>
          </a:p>
        </p:txBody>
      </p:sp>
    </p:spTree>
    <p:extLst>
      <p:ext uri="{BB962C8B-B14F-4D97-AF65-F5344CB8AC3E}">
        <p14:creationId xmlns:p14="http://schemas.microsoft.com/office/powerpoint/2010/main" val="1074440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A8580F-8637-8A92-7950-89A88A7129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AFCBE-57CE-A111-E107-B1B55526E7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10709"/>
            <a:ext cx="9144000" cy="995363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 by Semester</a:t>
            </a:r>
            <a:endParaRPr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D94AEC-6C9B-34CA-C825-407299D8AA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"/>
            <a:ext cx="12192000" cy="810705"/>
          </a:xfrm>
          <a:prstGeom prst="rect">
            <a:avLst/>
          </a:prstGeom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E4CDEEC-9321-1FB8-4949-1B1FF6D44A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1152577"/>
              </p:ext>
            </p:extLst>
          </p:nvPr>
        </p:nvGraphicFramePr>
        <p:xfrm>
          <a:off x="209552" y="1764294"/>
          <a:ext cx="7921859" cy="45199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1955">
                  <a:extLst>
                    <a:ext uri="{9D8B030D-6E8A-4147-A177-3AD203B41FA5}">
                      <a16:colId xmlns:a16="http://schemas.microsoft.com/office/drawing/2014/main" val="4243455441"/>
                    </a:ext>
                  </a:extLst>
                </a:gridCol>
                <a:gridCol w="1452476">
                  <a:extLst>
                    <a:ext uri="{9D8B030D-6E8A-4147-A177-3AD203B41FA5}">
                      <a16:colId xmlns:a16="http://schemas.microsoft.com/office/drawing/2014/main" val="1993319315"/>
                    </a:ext>
                  </a:extLst>
                </a:gridCol>
                <a:gridCol w="1452476">
                  <a:extLst>
                    <a:ext uri="{9D8B030D-6E8A-4147-A177-3AD203B41FA5}">
                      <a16:colId xmlns:a16="http://schemas.microsoft.com/office/drawing/2014/main" val="2104155170"/>
                    </a:ext>
                  </a:extLst>
                </a:gridCol>
                <a:gridCol w="1452476">
                  <a:extLst>
                    <a:ext uri="{9D8B030D-6E8A-4147-A177-3AD203B41FA5}">
                      <a16:colId xmlns:a16="http://schemas.microsoft.com/office/drawing/2014/main" val="3252493451"/>
                    </a:ext>
                  </a:extLst>
                </a:gridCol>
                <a:gridCol w="1452476">
                  <a:extLst>
                    <a:ext uri="{9D8B030D-6E8A-4147-A177-3AD203B41FA5}">
                      <a16:colId xmlns:a16="http://schemas.microsoft.com/office/drawing/2014/main" val="3504811302"/>
                    </a:ext>
                  </a:extLst>
                </a:gridCol>
              </a:tblGrid>
              <a:tr h="579848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>
                          <a:effectLst/>
                        </a:rPr>
                        <a:t>PLA Credits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0" marR="5590" marT="55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>
                          <a:effectLst/>
                        </a:rPr>
                        <a:t>Fall 2022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0" marR="5590" marT="55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>
                          <a:effectLst/>
                        </a:rPr>
                        <a:t>Spring 2023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0" marR="5590" marT="55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>
                          <a:effectLst/>
                        </a:rPr>
                        <a:t>Fall 2023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0" marR="5590" marT="55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>
                          <a:effectLst/>
                        </a:rPr>
                        <a:t>Spring 2024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0" marR="5590" marT="55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458060"/>
                  </a:ext>
                </a:extLst>
              </a:tr>
              <a:tr h="56286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Advanced Placement (AP)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0" marR="5590" marT="55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6529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0" marR="5590" marT="55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6198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0" marR="5590" marT="55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6576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0" marR="5590" marT="55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6185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0" marR="5590" marT="55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2856944"/>
                  </a:ext>
                </a:extLst>
              </a:tr>
              <a:tr h="56286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Military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0" marR="5590" marT="55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287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0" marR="5590" marT="55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276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0" marR="5590" marT="55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265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0" marR="5590" marT="55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260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0" marR="5590" marT="55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4210443"/>
                  </a:ext>
                </a:extLst>
              </a:tr>
              <a:tr h="56286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Challenge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0" marR="5590" marT="55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105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0" marR="5590" marT="55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94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0" marR="5590" marT="55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83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0" marR="5590" marT="55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80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0" marR="5590" marT="55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9830022"/>
                  </a:ext>
                </a:extLst>
              </a:tr>
              <a:tr h="56286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College-Level Examination Program (CLEP)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0" marR="5590" marT="55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159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0" marR="5590" marT="55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140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0" marR="5590" marT="55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138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0" marR="5590" marT="55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122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0" marR="5590" marT="55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214684"/>
                  </a:ext>
                </a:extLst>
              </a:tr>
              <a:tr h="56286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International Baccalaureate (IB)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0" marR="5590" marT="55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621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0" marR="5590" marT="55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590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0" marR="5590" marT="55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652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0" marR="5590" marT="55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620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0" marR="5590" marT="55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5296909"/>
                  </a:ext>
                </a:extLst>
              </a:tr>
              <a:tr h="56286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Other: Experiential Learning, ACE, Portfolio, Straighterline, Dantes, UExcel and Other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0" marR="5590" marT="55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463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0" marR="5590" marT="55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447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0" marR="5590" marT="55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450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0" marR="5590" marT="55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436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0" marR="5590" marT="55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8062688"/>
                  </a:ext>
                </a:extLst>
              </a:tr>
              <a:tr h="56286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Total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0" marR="5590" marT="55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8164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0" marR="5590" marT="55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7745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0" marR="5590" marT="55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8164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0" marR="5590" marT="55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7703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0" marR="5590" marT="55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3574634"/>
                  </a:ext>
                </a:extLst>
              </a:tr>
            </a:tbl>
          </a:graphicData>
        </a:graphic>
      </p:graphicFrame>
      <p:pic>
        <p:nvPicPr>
          <p:cNvPr id="1026" name="Picture 2">
            <a:extLst>
              <a:ext uri="{FF2B5EF4-FFF2-40B4-BE49-F238E27FC236}">
                <a16:creationId xmlns:a16="http://schemas.microsoft.com/office/drawing/2014/main" id="{9E41D153-6886-E3BA-A7C0-FED41D855C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3952" y="1764294"/>
            <a:ext cx="3243263" cy="4910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E3F31859-629E-D25F-E2BF-B4444350D29F}"/>
              </a:ext>
            </a:extLst>
          </p:cNvPr>
          <p:cNvSpPr txBox="1">
            <a:spLocks/>
          </p:cNvSpPr>
          <p:nvPr/>
        </p:nvSpPr>
        <p:spPr>
          <a:xfrm>
            <a:off x="190500" y="6418763"/>
            <a:ext cx="12001500" cy="55775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7,973 students were awarded credit in 2023-24</a:t>
            </a:r>
          </a:p>
          <a:p>
            <a:pPr algn="l"/>
            <a:endParaRPr lang="en-US" sz="20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en-US" sz="20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en-US" sz="20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en-US" sz="2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45032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4D2BD8-D583-33D6-0CCD-71F76BF452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C08F0-4CEE-2043-296D-3A1D81BE88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487" y="810709"/>
            <a:ext cx="12011026" cy="995363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2023-24 PLA Student Demographics</a:t>
            </a:r>
            <a:endParaRPr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AA0D7FB-F053-E2F6-745E-CE72CF1044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"/>
            <a:ext cx="12192000" cy="810705"/>
          </a:xfrm>
          <a:prstGeom prst="rect">
            <a:avLst/>
          </a:prstGeom>
        </p:spPr>
      </p:pic>
      <p:pic>
        <p:nvPicPr>
          <p:cNvPr id="2054" name="Picture 6">
            <a:extLst>
              <a:ext uri="{FF2B5EF4-FFF2-40B4-BE49-F238E27FC236}">
                <a16:creationId xmlns:a16="http://schemas.microsoft.com/office/drawing/2014/main" id="{A52AB35A-E1F3-7161-88E8-DD251B7226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6775" y="2194411"/>
            <a:ext cx="3705225" cy="3705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>
            <a:extLst>
              <a:ext uri="{FF2B5EF4-FFF2-40B4-BE49-F238E27FC236}">
                <a16:creationId xmlns:a16="http://schemas.microsoft.com/office/drawing/2014/main" id="{AC533CC5-185F-5B2C-5F10-17E49C9C8F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94411"/>
            <a:ext cx="3743325" cy="3705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>
            <a:extLst>
              <a:ext uri="{FF2B5EF4-FFF2-40B4-BE49-F238E27FC236}">
                <a16:creationId xmlns:a16="http://schemas.microsoft.com/office/drawing/2014/main" id="{4E611F81-EAC7-EE0C-5457-4F2ADB2621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7780" y="2194411"/>
            <a:ext cx="5000625" cy="443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4819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230394-D924-AEA1-9604-A425F4162F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B9234-433D-D52C-09B5-624F334678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" y="810709"/>
            <a:ext cx="12106275" cy="9953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2023-24 PLA Demographics Compared</a:t>
            </a:r>
            <a:endParaRPr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445468C-B8A5-88C9-8768-D4AB9A5ACC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"/>
            <a:ext cx="12192000" cy="810705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B18C218-E817-D66E-066B-88BA83EA18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2630412"/>
              </p:ext>
            </p:extLst>
          </p:nvPr>
        </p:nvGraphicFramePr>
        <p:xfrm>
          <a:off x="2105025" y="1948947"/>
          <a:ext cx="7981949" cy="468818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733545">
                  <a:extLst>
                    <a:ext uri="{9D8B030D-6E8A-4147-A177-3AD203B41FA5}">
                      <a16:colId xmlns:a16="http://schemas.microsoft.com/office/drawing/2014/main" val="2700614683"/>
                    </a:ext>
                  </a:extLst>
                </a:gridCol>
                <a:gridCol w="1749468">
                  <a:extLst>
                    <a:ext uri="{9D8B030D-6E8A-4147-A177-3AD203B41FA5}">
                      <a16:colId xmlns:a16="http://schemas.microsoft.com/office/drawing/2014/main" val="4153701963"/>
                    </a:ext>
                  </a:extLst>
                </a:gridCol>
                <a:gridCol w="1749468">
                  <a:extLst>
                    <a:ext uri="{9D8B030D-6E8A-4147-A177-3AD203B41FA5}">
                      <a16:colId xmlns:a16="http://schemas.microsoft.com/office/drawing/2014/main" val="975548722"/>
                    </a:ext>
                  </a:extLst>
                </a:gridCol>
                <a:gridCol w="1749468">
                  <a:extLst>
                    <a:ext uri="{9D8B030D-6E8A-4147-A177-3AD203B41FA5}">
                      <a16:colId xmlns:a16="http://schemas.microsoft.com/office/drawing/2014/main" val="2877246230"/>
                    </a:ext>
                  </a:extLst>
                </a:gridCol>
              </a:tblGrid>
              <a:tr h="537078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>
                          <a:effectLst/>
                        </a:rPr>
                        <a:t>Demographics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>
                          <a:effectLst/>
                        </a:rPr>
                        <a:t>All PLA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>
                          <a:effectLst/>
                        </a:rPr>
                        <a:t>AP &amp; IB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>
                          <a:effectLst/>
                        </a:rPr>
                        <a:t>Non-AP/IB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691181"/>
                  </a:ext>
                </a:extLst>
              </a:tr>
              <a:tr h="2794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Female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51%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53%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42%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9243486"/>
                  </a:ext>
                </a:extLst>
              </a:tr>
              <a:tr h="2794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Male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49%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47%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58%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1526680"/>
                  </a:ext>
                </a:extLst>
              </a:tr>
              <a:tr h="2794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24 or under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90%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93%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61%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242628"/>
                  </a:ext>
                </a:extLst>
              </a:tr>
              <a:tr h="2794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25+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10%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7%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39%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127580"/>
                  </a:ext>
                </a:extLst>
              </a:tr>
              <a:tr h="2794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White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82%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83%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77%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9749066"/>
                  </a:ext>
                </a:extLst>
              </a:tr>
              <a:tr h="2794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Two or More Races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7%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7%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5%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997051"/>
                  </a:ext>
                </a:extLst>
              </a:tr>
              <a:tr h="2794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Hispanic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4%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4%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7%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4105357"/>
                  </a:ext>
                </a:extLst>
              </a:tr>
              <a:tr h="2794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American Indian or Alaska Native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3%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3%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5%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5522620"/>
                  </a:ext>
                </a:extLst>
              </a:tr>
              <a:tr h="2794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Unknown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2%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2%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4%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8887164"/>
                  </a:ext>
                </a:extLst>
              </a:tr>
              <a:tr h="2794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Asian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2%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2%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1%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8050903"/>
                  </a:ext>
                </a:extLst>
              </a:tr>
              <a:tr h="2794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Black or African American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0%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0%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1%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7151757"/>
                  </a:ext>
                </a:extLst>
              </a:tr>
              <a:tr h="5184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Native Hawaiian or Other Pacific Islander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0%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0%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0%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1493825"/>
                  </a:ext>
                </a:extLst>
              </a:tr>
              <a:tr h="2794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Non-Veteran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95%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98%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72%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7221040"/>
                  </a:ext>
                </a:extLst>
              </a:tr>
              <a:tr h="2794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Veteran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5%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2%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28%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03423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0370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C31130-00AF-0958-02B1-BA09E2B1BF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C0B8D-B30A-F8DF-0B85-E74E0EF0E9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1975" y="767847"/>
            <a:ext cx="11268075" cy="9953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2023-24 Military Credits by Branch</a:t>
            </a:r>
            <a:endParaRPr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8EB94B6-2510-523A-DE2A-4DA72F8601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"/>
            <a:ext cx="12192000" cy="810705"/>
          </a:xfrm>
          <a:prstGeom prst="rect">
            <a:avLst/>
          </a:prstGeom>
        </p:spPr>
      </p:pic>
      <p:pic>
        <p:nvPicPr>
          <p:cNvPr id="5122" name="Picture 2">
            <a:extLst>
              <a:ext uri="{FF2B5EF4-FFF2-40B4-BE49-F238E27FC236}">
                <a16:creationId xmlns:a16="http://schemas.microsoft.com/office/drawing/2014/main" id="{0772FA4C-F523-F6F4-709E-E8EE447E62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3475" y="1672722"/>
            <a:ext cx="9620250" cy="4677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1B2DC8A7-34B0-733A-99CA-078D00BB79D3}"/>
              </a:ext>
            </a:extLst>
          </p:cNvPr>
          <p:cNvSpPr txBox="1">
            <a:spLocks/>
          </p:cNvSpPr>
          <p:nvPr/>
        </p:nvSpPr>
        <p:spPr>
          <a:xfrm>
            <a:off x="190501" y="6300242"/>
            <a:ext cx="12001500" cy="55775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341 out of 504 (67.7%) of veteran students that were awarded PLA credits used military transcripts in 2023-24</a:t>
            </a:r>
          </a:p>
          <a:p>
            <a:pPr algn="l"/>
            <a:endParaRPr lang="en-US" sz="20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en-US" sz="20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en-US" sz="20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en-US" sz="2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874471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0854EF-24F0-C6E6-511E-B39F011418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7769F-DC32-0754-BA0F-FAF2A0C15C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1975" y="767847"/>
            <a:ext cx="11268075" cy="995363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2023-24 PLA by Campus</a:t>
            </a:r>
            <a:endParaRPr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025AED-8740-F750-1027-1AEBBE4757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"/>
            <a:ext cx="12192000" cy="810705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ED31212-0D77-13E2-F03E-24649E0336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1777411"/>
              </p:ext>
            </p:extLst>
          </p:nvPr>
        </p:nvGraphicFramePr>
        <p:xfrm>
          <a:off x="102395" y="1962748"/>
          <a:ext cx="11987210" cy="44218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8687">
                  <a:extLst>
                    <a:ext uri="{9D8B030D-6E8A-4147-A177-3AD203B41FA5}">
                      <a16:colId xmlns:a16="http://schemas.microsoft.com/office/drawing/2014/main" val="1119140380"/>
                    </a:ext>
                  </a:extLst>
                </a:gridCol>
                <a:gridCol w="557213">
                  <a:extLst>
                    <a:ext uri="{9D8B030D-6E8A-4147-A177-3AD203B41FA5}">
                      <a16:colId xmlns:a16="http://schemas.microsoft.com/office/drawing/2014/main" val="2558437413"/>
                    </a:ext>
                  </a:extLst>
                </a:gridCol>
                <a:gridCol w="629490">
                  <a:extLst>
                    <a:ext uri="{9D8B030D-6E8A-4147-A177-3AD203B41FA5}">
                      <a16:colId xmlns:a16="http://schemas.microsoft.com/office/drawing/2014/main" val="2624803615"/>
                    </a:ext>
                  </a:extLst>
                </a:gridCol>
                <a:gridCol w="705130">
                  <a:extLst>
                    <a:ext uri="{9D8B030D-6E8A-4147-A177-3AD203B41FA5}">
                      <a16:colId xmlns:a16="http://schemas.microsoft.com/office/drawing/2014/main" val="2006948948"/>
                    </a:ext>
                  </a:extLst>
                </a:gridCol>
                <a:gridCol w="705130">
                  <a:extLst>
                    <a:ext uri="{9D8B030D-6E8A-4147-A177-3AD203B41FA5}">
                      <a16:colId xmlns:a16="http://schemas.microsoft.com/office/drawing/2014/main" val="3294053554"/>
                    </a:ext>
                  </a:extLst>
                </a:gridCol>
                <a:gridCol w="705130">
                  <a:extLst>
                    <a:ext uri="{9D8B030D-6E8A-4147-A177-3AD203B41FA5}">
                      <a16:colId xmlns:a16="http://schemas.microsoft.com/office/drawing/2014/main" val="198342653"/>
                    </a:ext>
                  </a:extLst>
                </a:gridCol>
                <a:gridCol w="705130">
                  <a:extLst>
                    <a:ext uri="{9D8B030D-6E8A-4147-A177-3AD203B41FA5}">
                      <a16:colId xmlns:a16="http://schemas.microsoft.com/office/drawing/2014/main" val="3550395782"/>
                    </a:ext>
                  </a:extLst>
                </a:gridCol>
                <a:gridCol w="750515">
                  <a:extLst>
                    <a:ext uri="{9D8B030D-6E8A-4147-A177-3AD203B41FA5}">
                      <a16:colId xmlns:a16="http://schemas.microsoft.com/office/drawing/2014/main" val="2990928368"/>
                    </a:ext>
                  </a:extLst>
                </a:gridCol>
                <a:gridCol w="659745">
                  <a:extLst>
                    <a:ext uri="{9D8B030D-6E8A-4147-A177-3AD203B41FA5}">
                      <a16:colId xmlns:a16="http://schemas.microsoft.com/office/drawing/2014/main" val="2862892551"/>
                    </a:ext>
                  </a:extLst>
                </a:gridCol>
                <a:gridCol w="705130">
                  <a:extLst>
                    <a:ext uri="{9D8B030D-6E8A-4147-A177-3AD203B41FA5}">
                      <a16:colId xmlns:a16="http://schemas.microsoft.com/office/drawing/2014/main" val="3888225878"/>
                    </a:ext>
                  </a:extLst>
                </a:gridCol>
                <a:gridCol w="705130">
                  <a:extLst>
                    <a:ext uri="{9D8B030D-6E8A-4147-A177-3AD203B41FA5}">
                      <a16:colId xmlns:a16="http://schemas.microsoft.com/office/drawing/2014/main" val="1543512650"/>
                    </a:ext>
                  </a:extLst>
                </a:gridCol>
                <a:gridCol w="705130">
                  <a:extLst>
                    <a:ext uri="{9D8B030D-6E8A-4147-A177-3AD203B41FA5}">
                      <a16:colId xmlns:a16="http://schemas.microsoft.com/office/drawing/2014/main" val="2364366397"/>
                    </a:ext>
                  </a:extLst>
                </a:gridCol>
                <a:gridCol w="705130">
                  <a:extLst>
                    <a:ext uri="{9D8B030D-6E8A-4147-A177-3AD203B41FA5}">
                      <a16:colId xmlns:a16="http://schemas.microsoft.com/office/drawing/2014/main" val="4047103190"/>
                    </a:ext>
                  </a:extLst>
                </a:gridCol>
                <a:gridCol w="705130">
                  <a:extLst>
                    <a:ext uri="{9D8B030D-6E8A-4147-A177-3AD203B41FA5}">
                      <a16:colId xmlns:a16="http://schemas.microsoft.com/office/drawing/2014/main" val="276617068"/>
                    </a:ext>
                  </a:extLst>
                </a:gridCol>
                <a:gridCol w="705130">
                  <a:extLst>
                    <a:ext uri="{9D8B030D-6E8A-4147-A177-3AD203B41FA5}">
                      <a16:colId xmlns:a16="http://schemas.microsoft.com/office/drawing/2014/main" val="995117598"/>
                    </a:ext>
                  </a:extLst>
                </a:gridCol>
                <a:gridCol w="867337">
                  <a:extLst>
                    <a:ext uri="{9D8B030D-6E8A-4147-A177-3AD203B41FA5}">
                      <a16:colId xmlns:a16="http://schemas.microsoft.com/office/drawing/2014/main" val="1721377420"/>
                    </a:ext>
                  </a:extLst>
                </a:gridCol>
                <a:gridCol w="542923">
                  <a:extLst>
                    <a:ext uri="{9D8B030D-6E8A-4147-A177-3AD203B41FA5}">
                      <a16:colId xmlns:a16="http://schemas.microsoft.com/office/drawing/2014/main" val="426858866"/>
                    </a:ext>
                  </a:extLst>
                </a:gridCol>
              </a:tblGrid>
              <a:tr h="71307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PLA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City College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Dawson CC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Flathead Valley CC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Gallatin College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Great Falls College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Helena College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Highlands College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MSU- Northern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MSU-Billings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MSU-Bozeman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MT Tech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Miles CC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Missoula College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UM-Missoula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UM-Western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Total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729535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Advanced Placement (AP)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49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11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442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177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40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38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40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25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245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8295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461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0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126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2693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119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12761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005804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Challenge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18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0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9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0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7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5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4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0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57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27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28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0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2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6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0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163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97614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College-Level Examination Program (CLEP)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1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0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9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3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18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0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0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2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13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185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4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0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4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18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3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260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33786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International Baccalaureate (IB)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0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0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233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6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3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0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0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3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13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625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27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0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15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329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18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1272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206326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Military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15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0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42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4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13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28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3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0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51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231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8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2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16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105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7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525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539096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Other: Experiential Learning, ACE, Portfolio, </a:t>
                      </a:r>
                      <a:r>
                        <a:rPr lang="en-US" sz="900" b="1" u="none" strike="noStrike" dirty="0" err="1">
                          <a:effectLst/>
                        </a:rPr>
                        <a:t>Straighterline</a:t>
                      </a:r>
                      <a:r>
                        <a:rPr lang="en-US" sz="900" b="1" u="none" strike="noStrike" dirty="0">
                          <a:effectLst/>
                        </a:rPr>
                        <a:t>, Dantes, </a:t>
                      </a:r>
                      <a:r>
                        <a:rPr lang="en-US" sz="900" b="1" u="none" strike="noStrike" dirty="0" err="1">
                          <a:effectLst/>
                        </a:rPr>
                        <a:t>UExcel</a:t>
                      </a:r>
                      <a:r>
                        <a:rPr lang="en-US" sz="900" b="1" u="none" strike="noStrike" dirty="0">
                          <a:effectLst/>
                        </a:rPr>
                        <a:t> and Other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30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27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8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0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85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18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2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0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72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563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40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0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2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32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7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886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933122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Total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113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38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743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190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166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89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49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30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451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9926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568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2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165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3183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154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15867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82233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0286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6A4B3A-DAD6-86BA-E188-91ECCE78A1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8A71F-BC42-772D-9722-753F2B6D7E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1975" y="767847"/>
            <a:ext cx="11268075" cy="995363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2023-24 PLA Statistics</a:t>
            </a:r>
            <a:endParaRPr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36D5838-F5BB-7B02-CD76-DA485AC3A8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"/>
            <a:ext cx="12192000" cy="810705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66F227A-D655-386B-6247-36708119532D}"/>
              </a:ext>
            </a:extLst>
          </p:cNvPr>
          <p:cNvSpPr txBox="1">
            <a:spLocks/>
          </p:cNvSpPr>
          <p:nvPr/>
        </p:nvSpPr>
        <p:spPr>
          <a:xfrm>
            <a:off x="95249" y="1763210"/>
            <a:ext cx="11534776" cy="44850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/>
              <a:t>24.0% </a:t>
            </a:r>
            <a:r>
              <a:rPr lang="en-US" b="1" dirty="0"/>
              <a:t>of undergraduate students in MUS have PLA credits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/>
              <a:t>17.9% of undergraduate students in the MUS age 25+ have PLA credits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/>
              <a:t>37.2% of undergraduate veteran students have PLA credits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b="1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b="1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b="1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6" name="Graphic 5" descr="Man with solid fill">
            <a:extLst>
              <a:ext uri="{FF2B5EF4-FFF2-40B4-BE49-F238E27FC236}">
                <a16:creationId xmlns:a16="http://schemas.microsoft.com/office/drawing/2014/main" id="{D34E5FDC-3A75-D9B9-6B66-1CDF01BC38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935882" y="2352526"/>
            <a:ext cx="914400" cy="914400"/>
          </a:xfrm>
          <a:prstGeom prst="rect">
            <a:avLst/>
          </a:prstGeom>
        </p:spPr>
      </p:pic>
      <p:pic>
        <p:nvPicPr>
          <p:cNvPr id="7" name="Graphic 6" descr="Woman with solid fill">
            <a:extLst>
              <a:ext uri="{FF2B5EF4-FFF2-40B4-BE49-F238E27FC236}">
                <a16:creationId xmlns:a16="http://schemas.microsoft.com/office/drawing/2014/main" id="{D1ABD001-251F-B6B3-137C-618EC45410C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383258" y="2346070"/>
            <a:ext cx="914400" cy="914400"/>
          </a:xfrm>
          <a:prstGeom prst="rect">
            <a:avLst/>
          </a:prstGeom>
        </p:spPr>
      </p:pic>
      <p:pic>
        <p:nvPicPr>
          <p:cNvPr id="8" name="Graphic 7" descr="Man with solid fill">
            <a:extLst>
              <a:ext uri="{FF2B5EF4-FFF2-40B4-BE49-F238E27FC236}">
                <a16:creationId xmlns:a16="http://schemas.microsoft.com/office/drawing/2014/main" id="{D64D393E-0A51-AC63-8B84-4F023696C6C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830933" y="2346070"/>
            <a:ext cx="914400" cy="914400"/>
          </a:xfrm>
          <a:prstGeom prst="rect">
            <a:avLst/>
          </a:prstGeom>
        </p:spPr>
      </p:pic>
      <p:pic>
        <p:nvPicPr>
          <p:cNvPr id="9" name="Graphic 8" descr="Woman with solid fill">
            <a:extLst>
              <a:ext uri="{FF2B5EF4-FFF2-40B4-BE49-F238E27FC236}">
                <a16:creationId xmlns:a16="http://schemas.microsoft.com/office/drawing/2014/main" id="{9D838225-FF1B-8197-AA37-542626CB82F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273248" y="2352526"/>
            <a:ext cx="914400" cy="914400"/>
          </a:xfrm>
          <a:prstGeom prst="rect">
            <a:avLst/>
          </a:prstGeom>
        </p:spPr>
      </p:pic>
      <p:pic>
        <p:nvPicPr>
          <p:cNvPr id="10" name="Graphic 9" descr="Woman with solid fill">
            <a:extLst>
              <a:ext uri="{FF2B5EF4-FFF2-40B4-BE49-F238E27FC236}">
                <a16:creationId xmlns:a16="http://schemas.microsoft.com/office/drawing/2014/main" id="{00131630-81EB-C8B9-46D8-DD764013DA5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733799" y="4144517"/>
            <a:ext cx="914400" cy="914400"/>
          </a:xfrm>
          <a:prstGeom prst="rect">
            <a:avLst/>
          </a:prstGeom>
        </p:spPr>
      </p:pic>
      <p:pic>
        <p:nvPicPr>
          <p:cNvPr id="11" name="Graphic 10" descr="Man with solid fill">
            <a:extLst>
              <a:ext uri="{FF2B5EF4-FFF2-40B4-BE49-F238E27FC236}">
                <a16:creationId xmlns:a16="http://schemas.microsoft.com/office/drawing/2014/main" id="{FEFAA245-4152-A9C5-4C6E-4B3850F3D1C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179010" y="4144517"/>
            <a:ext cx="914400" cy="914400"/>
          </a:xfrm>
          <a:prstGeom prst="rect">
            <a:avLst/>
          </a:prstGeom>
        </p:spPr>
      </p:pic>
      <p:pic>
        <p:nvPicPr>
          <p:cNvPr id="12" name="Graphic 11" descr="Woman with solid fill">
            <a:extLst>
              <a:ext uri="{FF2B5EF4-FFF2-40B4-BE49-F238E27FC236}">
                <a16:creationId xmlns:a16="http://schemas.microsoft.com/office/drawing/2014/main" id="{06A656E9-1DE0-CA16-48B6-FAD0E310772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622588" y="4154772"/>
            <a:ext cx="914400" cy="914400"/>
          </a:xfrm>
          <a:prstGeom prst="rect">
            <a:avLst/>
          </a:prstGeom>
        </p:spPr>
      </p:pic>
      <p:pic>
        <p:nvPicPr>
          <p:cNvPr id="13" name="Graphic 12" descr="Woman with solid fill">
            <a:extLst>
              <a:ext uri="{FF2B5EF4-FFF2-40B4-BE49-F238E27FC236}">
                <a16:creationId xmlns:a16="http://schemas.microsoft.com/office/drawing/2014/main" id="{9E6698B7-0B4F-C8BF-D62B-8BC66B865BE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480739" y="4163567"/>
            <a:ext cx="914400" cy="914400"/>
          </a:xfrm>
          <a:prstGeom prst="rect">
            <a:avLst/>
          </a:prstGeom>
        </p:spPr>
      </p:pic>
      <p:pic>
        <p:nvPicPr>
          <p:cNvPr id="14" name="Graphic 13" descr="Woman with solid fill">
            <a:extLst>
              <a:ext uri="{FF2B5EF4-FFF2-40B4-BE49-F238E27FC236}">
                <a16:creationId xmlns:a16="http://schemas.microsoft.com/office/drawing/2014/main" id="{53190566-089C-8DC9-9A84-9A5E7BBA165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345349" y="4154772"/>
            <a:ext cx="914400" cy="914400"/>
          </a:xfrm>
          <a:prstGeom prst="rect">
            <a:avLst/>
          </a:prstGeom>
        </p:spPr>
      </p:pic>
      <p:pic>
        <p:nvPicPr>
          <p:cNvPr id="15" name="Graphic 14" descr="Woman with solid fill">
            <a:extLst>
              <a:ext uri="{FF2B5EF4-FFF2-40B4-BE49-F238E27FC236}">
                <a16:creationId xmlns:a16="http://schemas.microsoft.com/office/drawing/2014/main" id="{3ACD709A-D312-AC34-D561-70E27CADF6C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192406" y="4154772"/>
            <a:ext cx="914400" cy="914400"/>
          </a:xfrm>
          <a:prstGeom prst="rect">
            <a:avLst/>
          </a:prstGeom>
        </p:spPr>
      </p:pic>
      <p:pic>
        <p:nvPicPr>
          <p:cNvPr id="16" name="Graphic 15" descr="Man with solid fill">
            <a:extLst>
              <a:ext uri="{FF2B5EF4-FFF2-40B4-BE49-F238E27FC236}">
                <a16:creationId xmlns:a16="http://schemas.microsoft.com/office/drawing/2014/main" id="{A6B7089F-0278-5564-11B9-FA17684AB36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048749" y="4154772"/>
            <a:ext cx="914400" cy="914400"/>
          </a:xfrm>
          <a:prstGeom prst="rect">
            <a:avLst/>
          </a:prstGeom>
        </p:spPr>
      </p:pic>
      <p:pic>
        <p:nvPicPr>
          <p:cNvPr id="17" name="Graphic 16" descr="Man with solid fill">
            <a:extLst>
              <a:ext uri="{FF2B5EF4-FFF2-40B4-BE49-F238E27FC236}">
                <a16:creationId xmlns:a16="http://schemas.microsoft.com/office/drawing/2014/main" id="{416B919B-45CC-8AA4-0089-861EB0E0D64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908065" y="4154772"/>
            <a:ext cx="914400" cy="914400"/>
          </a:xfrm>
          <a:prstGeom prst="rect">
            <a:avLst/>
          </a:prstGeom>
        </p:spPr>
      </p:pic>
      <p:pic>
        <p:nvPicPr>
          <p:cNvPr id="18" name="Graphic 17" descr="Man with solid fill">
            <a:extLst>
              <a:ext uri="{FF2B5EF4-FFF2-40B4-BE49-F238E27FC236}">
                <a16:creationId xmlns:a16="http://schemas.microsoft.com/office/drawing/2014/main" id="{3816B77B-1D20-266C-2C36-272F8E24812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767814" y="4154772"/>
            <a:ext cx="914400" cy="914400"/>
          </a:xfrm>
          <a:prstGeom prst="rect">
            <a:avLst/>
          </a:prstGeom>
        </p:spPr>
      </p:pic>
      <p:pic>
        <p:nvPicPr>
          <p:cNvPr id="19" name="Graphic 18" descr="Man with solid fill">
            <a:extLst>
              <a:ext uri="{FF2B5EF4-FFF2-40B4-BE49-F238E27FC236}">
                <a16:creationId xmlns:a16="http://schemas.microsoft.com/office/drawing/2014/main" id="{77C27006-7B6D-9243-E37B-EF05ABC9172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620165" y="4157692"/>
            <a:ext cx="914400" cy="914400"/>
          </a:xfrm>
          <a:prstGeom prst="rect">
            <a:avLst/>
          </a:prstGeom>
        </p:spPr>
      </p:pic>
      <p:pic>
        <p:nvPicPr>
          <p:cNvPr id="20" name="Graphic 19" descr="Man with solid fill">
            <a:extLst>
              <a:ext uri="{FF2B5EF4-FFF2-40B4-BE49-F238E27FC236}">
                <a16:creationId xmlns:a16="http://schemas.microsoft.com/office/drawing/2014/main" id="{806E2353-83D0-FF06-E76D-EC08CED81EB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740985" y="5791051"/>
            <a:ext cx="914400" cy="914400"/>
          </a:xfrm>
          <a:prstGeom prst="rect">
            <a:avLst/>
          </a:prstGeom>
        </p:spPr>
      </p:pic>
      <p:pic>
        <p:nvPicPr>
          <p:cNvPr id="21" name="Graphic 20" descr="Woman with solid fill">
            <a:extLst>
              <a:ext uri="{FF2B5EF4-FFF2-40B4-BE49-F238E27FC236}">
                <a16:creationId xmlns:a16="http://schemas.microsoft.com/office/drawing/2014/main" id="{7B0B95B8-1952-2759-6642-B8E3EC15F3D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189926" y="5791051"/>
            <a:ext cx="914400" cy="914400"/>
          </a:xfrm>
          <a:prstGeom prst="rect">
            <a:avLst/>
          </a:prstGeom>
        </p:spPr>
      </p:pic>
      <p:pic>
        <p:nvPicPr>
          <p:cNvPr id="22" name="Graphic 21" descr="Man with solid fill">
            <a:extLst>
              <a:ext uri="{FF2B5EF4-FFF2-40B4-BE49-F238E27FC236}">
                <a16:creationId xmlns:a16="http://schemas.microsoft.com/office/drawing/2014/main" id="{B5AB9454-CF12-2BE4-83BC-38C80EA306E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632238" y="5780796"/>
            <a:ext cx="914400" cy="914400"/>
          </a:xfrm>
          <a:prstGeom prst="rect">
            <a:avLst/>
          </a:prstGeom>
        </p:spPr>
      </p:pic>
      <p:pic>
        <p:nvPicPr>
          <p:cNvPr id="23" name="Graphic 22" descr="Man with solid fill">
            <a:extLst>
              <a:ext uri="{FF2B5EF4-FFF2-40B4-BE49-F238E27FC236}">
                <a16:creationId xmlns:a16="http://schemas.microsoft.com/office/drawing/2014/main" id="{8B4708D5-2531-2A8A-4F69-AD1BD4204FE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497683" y="5781526"/>
            <a:ext cx="914400" cy="914400"/>
          </a:xfrm>
          <a:prstGeom prst="rect">
            <a:avLst/>
          </a:prstGeom>
        </p:spPr>
      </p:pic>
      <p:pic>
        <p:nvPicPr>
          <p:cNvPr id="24" name="Graphic 23" descr="Woman with solid fill">
            <a:extLst>
              <a:ext uri="{FF2B5EF4-FFF2-40B4-BE49-F238E27FC236}">
                <a16:creationId xmlns:a16="http://schemas.microsoft.com/office/drawing/2014/main" id="{5453EDB2-5641-43F0-7C5F-56F22AD4163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071487" y="579105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07334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7F38FD-1001-F3C9-B994-EF01F9BF43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F340F-C238-3DD6-753F-002D6C5FB0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2450" y="914401"/>
            <a:ext cx="11268075" cy="995363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 Information</a:t>
            </a:r>
            <a:endParaRPr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7E494CB-32AC-A278-06AE-F5D216A6D0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"/>
            <a:ext cx="12192000" cy="810705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00B4A1E7-AF31-8634-011B-CDA304FCCD9A}"/>
              </a:ext>
            </a:extLst>
          </p:cNvPr>
          <p:cNvSpPr txBox="1">
            <a:spLocks/>
          </p:cNvSpPr>
          <p:nvPr/>
        </p:nvSpPr>
        <p:spPr>
          <a:xfrm>
            <a:off x="95250" y="2531052"/>
            <a:ext cx="12001500" cy="341254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Website:</a:t>
            </a:r>
          </a:p>
          <a:p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https://www.mus.edu/pla/</a:t>
            </a:r>
            <a:endParaRPr lang="en-US" sz="20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20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20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Contact:</a:t>
            </a:r>
          </a:p>
          <a:p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Jacque Treaster</a:t>
            </a:r>
          </a:p>
          <a:p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/>
              </a:rPr>
              <a:t>jtreaster@montana.edu</a:t>
            </a:r>
            <a:endParaRPr lang="en-US" sz="20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(406) 449-9135</a:t>
            </a:r>
          </a:p>
          <a:p>
            <a:endParaRPr lang="en-US" sz="20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20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en-US" sz="20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en-US" sz="20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en-US" sz="20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en-US" sz="2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21779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592</Words>
  <Application>Microsoft Office PowerPoint</Application>
  <PresentationFormat>Widescreen</PresentationFormat>
  <Paragraphs>282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Aptos</vt:lpstr>
      <vt:lpstr>Aptos Display</vt:lpstr>
      <vt:lpstr>Arial</vt:lpstr>
      <vt:lpstr>Calibri</vt:lpstr>
      <vt:lpstr>Office Theme</vt:lpstr>
      <vt:lpstr>2023-24 Prior Learning Assessment (PLA) Report</vt:lpstr>
      <vt:lpstr>MUS Accepted PLA Credits</vt:lpstr>
      <vt:lpstr>PLA by Semester</vt:lpstr>
      <vt:lpstr>2023-24 PLA Student Demographics</vt:lpstr>
      <vt:lpstr>2023-24 PLA Demographics Compared</vt:lpstr>
      <vt:lpstr>2023-24 Military Credits by Branch</vt:lpstr>
      <vt:lpstr>2023-24 PLA by Campus</vt:lpstr>
      <vt:lpstr>2023-24 PLA Statistics</vt:lpstr>
      <vt:lpstr>PLA Information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Stahl, Chase</dc:creator>
  <cp:lastModifiedBy>Stahl, Chase</cp:lastModifiedBy>
  <cp:revision>1</cp:revision>
  <dcterms:created xsi:type="dcterms:W3CDTF">2025-01-03T19:36:15Z</dcterms:created>
  <dcterms:modified xsi:type="dcterms:W3CDTF">2025-01-03T22:12:13Z</dcterms:modified>
</cp:coreProperties>
</file>