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2022 </a:t>
            </a:r>
            <a:r>
              <a:rPr dirty="0"/>
              <a:t>Prior Learning Assessment</a:t>
            </a:r>
            <a:r>
              <a:rPr lang="en-US" dirty="0"/>
              <a:t> </a:t>
            </a:r>
            <a:r>
              <a:rPr dirty="0"/>
              <a:t>Annual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E49A1E-3203-DE6B-773E-090E0A0FF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80C200-7C44-43B4-F102-9ACB30E3C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38802"/>
            <a:ext cx="9144000" cy="104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22822-FA69-4ABB-5E1B-BEED395DF5F2}"/>
              </a:ext>
            </a:extLst>
          </p:cNvPr>
          <p:cNvSpPr txBox="1"/>
          <p:nvPr/>
        </p:nvSpPr>
        <p:spPr>
          <a:xfrm>
            <a:off x="1981200" y="5867401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Office of the Commissioner of Higher Education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472"/>
            <a:ext cx="8229600" cy="1143000"/>
          </a:xfrm>
        </p:spPr>
        <p:txBody>
          <a:bodyPr/>
          <a:lstStyle/>
          <a:p>
            <a:pPr algn="ctr"/>
            <a:r>
              <a:rPr dirty="0"/>
              <a:t>MUS Accepted PLA 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4" y="1525156"/>
            <a:ext cx="8791575" cy="4713000"/>
          </a:xfrm>
        </p:spPr>
        <p:txBody>
          <a:bodyPr>
            <a:normAutofit fontScale="92500"/>
          </a:bodyPr>
          <a:lstStyle/>
          <a:p>
            <a:endParaRPr dirty="0"/>
          </a:p>
          <a:p>
            <a:r>
              <a:rPr sz="2400" b="1" dirty="0"/>
              <a:t>Standardized Tests</a:t>
            </a:r>
            <a:r>
              <a:rPr sz="2400" dirty="0"/>
              <a:t>- AP, CLEP, DSST/DANTES, IB, </a:t>
            </a:r>
            <a:r>
              <a:rPr sz="2400" dirty="0" err="1"/>
              <a:t>Straighterline</a:t>
            </a:r>
            <a:r>
              <a:rPr sz="2400" dirty="0"/>
              <a:t> and </a:t>
            </a:r>
            <a:r>
              <a:rPr sz="2400" dirty="0" err="1"/>
              <a:t>UExcel</a:t>
            </a:r>
            <a:endParaRPr sz="2400" dirty="0"/>
          </a:p>
          <a:p>
            <a:r>
              <a:rPr sz="2400" b="1" dirty="0"/>
              <a:t>Challenge Exams</a:t>
            </a:r>
            <a:r>
              <a:rPr sz="2400" dirty="0"/>
              <a:t>- </a:t>
            </a:r>
            <a:r>
              <a:rPr lang="en-US" sz="2400" dirty="0"/>
              <a:t>c</a:t>
            </a:r>
            <a:r>
              <a:rPr sz="2400" dirty="0"/>
              <a:t>omprehensive exams of the course subject matter</a:t>
            </a:r>
          </a:p>
          <a:p>
            <a:r>
              <a:rPr sz="2400" b="1" dirty="0"/>
              <a:t>Portfolio Assessments</a:t>
            </a:r>
            <a:r>
              <a:rPr sz="2400" dirty="0"/>
              <a:t>- students submit a portfolio showcasing their knowledge for faculty evaluation</a:t>
            </a:r>
          </a:p>
          <a:p>
            <a:r>
              <a:rPr sz="2400" b="1" dirty="0"/>
              <a:t>American Council on Education (ACE) and National College Credit Recommendation Service (NCCRS)</a:t>
            </a:r>
            <a:r>
              <a:rPr sz="2400" dirty="0"/>
              <a:t>- proposes college credit equivalencies for learning outside of the college classroom</a:t>
            </a:r>
          </a:p>
          <a:p>
            <a:r>
              <a:rPr sz="2400" b="1" dirty="0"/>
              <a:t>Military Credit</a:t>
            </a:r>
            <a:r>
              <a:rPr sz="2400" dirty="0"/>
              <a:t>- credits earned by branches of the US military</a:t>
            </a:r>
          </a:p>
          <a:p>
            <a:r>
              <a:rPr sz="2400" b="1" dirty="0"/>
              <a:t>Experiential Learning</a:t>
            </a:r>
            <a:r>
              <a:rPr sz="2400" dirty="0"/>
              <a:t>- credits earned through work experience or learning outside of the college classroom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5B4A48-BCE0-323C-6B32-4ED8E5D02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1090"/>
            <a:ext cx="8229600" cy="1143000"/>
          </a:xfrm>
        </p:spPr>
        <p:txBody>
          <a:bodyPr/>
          <a:lstStyle/>
          <a:p>
            <a:pPr algn="ctr"/>
            <a:r>
              <a:rPr dirty="0"/>
              <a:t>MUS Students with PLA Credits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21783"/>
              </p:ext>
            </p:extLst>
          </p:nvPr>
        </p:nvGraphicFramePr>
        <p:xfrm>
          <a:off x="101600" y="2246646"/>
          <a:ext cx="6045112" cy="3509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6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2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8545">
                <a:tc>
                  <a:txBody>
                    <a:bodyPr/>
                    <a:lstStyle/>
                    <a:p>
                      <a:pPr algn="ctr"/>
                      <a:r>
                        <a:rPr sz="1400"/>
                        <a:t>PLA Credits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/>
                        <a:t>Fall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/>
                        <a:t>Spring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/>
                        <a:t>Fall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/>
                        <a:t>Spring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Advanced Placement (AP)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6522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6135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6354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5888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International Baccalaureate (IB)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586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547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American Council on Education (ACE)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818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College-Level Examination Program (CLEP)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Military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314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StraighterLine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7611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7715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7142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Picture 3" descr="slide_3viz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7548" y="1641709"/>
            <a:ext cx="3094547" cy="47197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8ABF8C-8343-6548-CE91-9E6E47AB7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73918"/>
            <a:ext cx="8229600" cy="1143000"/>
          </a:xfrm>
        </p:spPr>
        <p:txBody>
          <a:bodyPr/>
          <a:lstStyle/>
          <a:p>
            <a:pPr algn="ctr"/>
            <a:r>
              <a:rPr dirty="0"/>
              <a:t>PLA Student Demographics</a:t>
            </a:r>
          </a:p>
        </p:txBody>
      </p:sp>
      <p:pic>
        <p:nvPicPr>
          <p:cNvPr id="3" name="Picture 2" descr="slide_4viz_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905859"/>
            <a:ext cx="5486401" cy="3657600"/>
          </a:xfrm>
          <a:prstGeom prst="rect">
            <a:avLst/>
          </a:prstGeom>
        </p:spPr>
      </p:pic>
      <p:pic>
        <p:nvPicPr>
          <p:cNvPr id="4" name="Picture 3" descr="slide_4viz_ra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604" y="2623128"/>
            <a:ext cx="3691873" cy="4096327"/>
          </a:xfrm>
          <a:prstGeom prst="rect">
            <a:avLst/>
          </a:prstGeom>
        </p:spPr>
      </p:pic>
      <p:pic>
        <p:nvPicPr>
          <p:cNvPr id="5" name="Picture 4" descr="slide_4viz_gend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1" y="3629320"/>
            <a:ext cx="5486400" cy="36576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900407"/>
              </p:ext>
            </p:extLst>
          </p:nvPr>
        </p:nvGraphicFramePr>
        <p:xfrm>
          <a:off x="1200505" y="1670039"/>
          <a:ext cx="215207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6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0296">
                <a:tc>
                  <a:txBody>
                    <a:bodyPr/>
                    <a:lstStyle/>
                    <a:p>
                      <a:pPr algn="ctr"/>
                      <a:r>
                        <a:rPr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/>
                        <a:t>Percentage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266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Non-Veteran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266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Veteran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4EF3E98-464B-3945-3E72-5AE0A55DEE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1143000"/>
          </a:xfrm>
        </p:spPr>
        <p:txBody>
          <a:bodyPr/>
          <a:lstStyle/>
          <a:p>
            <a:pPr algn="ctr"/>
            <a:r>
              <a:rPr dirty="0"/>
              <a:t>Student Demographics Compared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884175"/>
              </p:ext>
            </p:extLst>
          </p:nvPr>
        </p:nvGraphicFramePr>
        <p:xfrm>
          <a:off x="1413163" y="1834803"/>
          <a:ext cx="6317674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2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8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5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sz="1400" dirty="0">
                          <a:solidFill>
                            <a:schemeClr val="tx1"/>
                          </a:solidFill>
                        </a:rPr>
                        <a:t>Demographics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>
                          <a:solidFill>
                            <a:schemeClr val="tx1"/>
                          </a:solidFill>
                        </a:rPr>
                        <a:t>All PLA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>
                          <a:solidFill>
                            <a:schemeClr val="tx1"/>
                          </a:solidFill>
                        </a:rPr>
                        <a:t>AP &amp; IB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400" dirty="0">
                          <a:solidFill>
                            <a:schemeClr val="tx1"/>
                          </a:solidFill>
                        </a:rPr>
                        <a:t>Non-AP/IB PLA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Female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52%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53%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39%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Male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48%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47%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61%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24 or under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90%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93%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58%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25+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10%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7%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42%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White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85%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86%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79%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Two or More Races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/>
                        <a:t>4%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4%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3%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Hispanic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4%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4%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6%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American Indian or Alaska Native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3%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3%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Unknown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2%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2%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Asian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1%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Black or African American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0%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0%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1%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Native Hawaiian or Other Pacific Islander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0%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0%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0%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Non-Veteran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95%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98%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66%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Veteran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5%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2%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200" dirty="0"/>
                        <a:t>34%</a:t>
                      </a:r>
                    </a:p>
                  </a:txBody>
                  <a:tcPr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47CE014F-1746-1364-F9B1-8502D70BD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0863"/>
            <a:ext cx="8229600" cy="1143000"/>
          </a:xfrm>
        </p:spPr>
        <p:txBody>
          <a:bodyPr/>
          <a:lstStyle/>
          <a:p>
            <a:pPr algn="ctr"/>
            <a:r>
              <a:rPr dirty="0"/>
              <a:t>PLA Statistics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925" y="1889125"/>
            <a:ext cx="8982075" cy="3888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spcBef>
                <a:spcPts val="1400"/>
              </a:spcBef>
              <a:spcAft>
                <a:spcPts val="2400"/>
              </a:spcAft>
              <a:buFont typeface="Arial" panose="020B0604020202020204" pitchFamily="34" charset="0"/>
              <a:buChar char="•"/>
              <a:defRPr sz="2400" b="1"/>
            </a:pPr>
            <a:r>
              <a:rPr dirty="0"/>
              <a:t>45% of students enrolled in the MUS have PLA credits</a:t>
            </a:r>
            <a:endParaRPr lang="en-US" dirty="0"/>
          </a:p>
          <a:p>
            <a:pPr marL="342900" indent="-342900" algn="ctr">
              <a:spcBef>
                <a:spcPts val="1400"/>
              </a:spcBef>
              <a:spcAft>
                <a:spcPts val="2400"/>
              </a:spcAft>
              <a:buFont typeface="Arial" panose="020B0604020202020204" pitchFamily="34" charset="0"/>
              <a:buChar char="•"/>
              <a:defRPr sz="2400" b="1"/>
            </a:pPr>
            <a:endParaRPr dirty="0"/>
          </a:p>
          <a:p>
            <a:pPr marL="342900" indent="-342900" algn="ctr">
              <a:spcBef>
                <a:spcPts val="1400"/>
              </a:spcBef>
              <a:spcAft>
                <a:spcPts val="2400"/>
              </a:spcAft>
              <a:buFont typeface="Arial" panose="020B0604020202020204" pitchFamily="34" charset="0"/>
              <a:buChar char="•"/>
              <a:defRPr sz="2400" b="1"/>
            </a:pPr>
            <a:r>
              <a:rPr dirty="0"/>
              <a:t>28% of students enrolled in the MUS 25 or older have PLA credits</a:t>
            </a:r>
            <a:endParaRPr lang="en-US" dirty="0"/>
          </a:p>
          <a:p>
            <a:pPr marL="342900" indent="-342900" algn="ctr">
              <a:spcBef>
                <a:spcPts val="1400"/>
              </a:spcBef>
              <a:spcAft>
                <a:spcPts val="2400"/>
              </a:spcAft>
              <a:buFont typeface="Arial" panose="020B0604020202020204" pitchFamily="34" charset="0"/>
              <a:buChar char="•"/>
              <a:defRPr sz="2400" b="1"/>
            </a:pPr>
            <a:endParaRPr dirty="0"/>
          </a:p>
          <a:p>
            <a:pPr marL="342900" indent="-342900" algn="ctr">
              <a:spcBef>
                <a:spcPts val="1400"/>
              </a:spcBef>
              <a:spcAft>
                <a:spcPts val="2400"/>
              </a:spcAft>
              <a:buFont typeface="Arial" panose="020B0604020202020204" pitchFamily="34" charset="0"/>
              <a:buChar char="•"/>
              <a:defRPr sz="2400" b="1"/>
            </a:pPr>
            <a:r>
              <a:rPr dirty="0"/>
              <a:t>62% of veteran students enrolled in the MUS have PLA Credits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37C19-78CB-6A85-E399-BCF7D830DC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  <p:pic>
        <p:nvPicPr>
          <p:cNvPr id="6" name="Graphic 5" descr="Man with solid fill">
            <a:extLst>
              <a:ext uri="{FF2B5EF4-FFF2-40B4-BE49-F238E27FC236}">
                <a16:creationId xmlns:a16="http://schemas.microsoft.com/office/drawing/2014/main" id="{12CB37E2-2D4A-6C1E-665A-0D5A95980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2375" y="2523118"/>
            <a:ext cx="914400" cy="914400"/>
          </a:xfrm>
          <a:prstGeom prst="rect">
            <a:avLst/>
          </a:prstGeom>
        </p:spPr>
      </p:pic>
      <p:pic>
        <p:nvPicPr>
          <p:cNvPr id="8" name="Graphic 7" descr="Woman with solid fill">
            <a:extLst>
              <a:ext uri="{FF2B5EF4-FFF2-40B4-BE49-F238E27FC236}">
                <a16:creationId xmlns:a16="http://schemas.microsoft.com/office/drawing/2014/main" id="{C74C2206-8DA6-285F-BDBC-1DFF15248E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10232" y="2523118"/>
            <a:ext cx="914400" cy="914400"/>
          </a:xfrm>
          <a:prstGeom prst="rect">
            <a:avLst/>
          </a:prstGeom>
        </p:spPr>
      </p:pic>
      <p:pic>
        <p:nvPicPr>
          <p:cNvPr id="9" name="Graphic 8" descr="Woman with solid fill">
            <a:extLst>
              <a:ext uri="{FF2B5EF4-FFF2-40B4-BE49-F238E27FC236}">
                <a16:creationId xmlns:a16="http://schemas.microsoft.com/office/drawing/2014/main" id="{5B6D5FFD-4EEF-7E30-0903-F0C7199D52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093582" y="2531611"/>
            <a:ext cx="914400" cy="914400"/>
          </a:xfrm>
          <a:prstGeom prst="rect">
            <a:avLst/>
          </a:prstGeom>
        </p:spPr>
      </p:pic>
      <p:pic>
        <p:nvPicPr>
          <p:cNvPr id="10" name="Graphic 9" descr="Woman with solid fill">
            <a:extLst>
              <a:ext uri="{FF2B5EF4-FFF2-40B4-BE49-F238E27FC236}">
                <a16:creationId xmlns:a16="http://schemas.microsoft.com/office/drawing/2014/main" id="{3790FCCD-C9F2-3DC6-AE46-B28A1D6938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57937" y="2536957"/>
            <a:ext cx="914400" cy="914400"/>
          </a:xfrm>
          <a:prstGeom prst="rect">
            <a:avLst/>
          </a:prstGeom>
        </p:spPr>
      </p:pic>
      <p:pic>
        <p:nvPicPr>
          <p:cNvPr id="11" name="Graphic 10" descr="Woman with solid fill">
            <a:extLst>
              <a:ext uri="{FF2B5EF4-FFF2-40B4-BE49-F238E27FC236}">
                <a16:creationId xmlns:a16="http://schemas.microsoft.com/office/drawing/2014/main" id="{5BE3A430-4BE6-F785-A8EC-005FD056486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54613" y="2514600"/>
            <a:ext cx="914400" cy="914400"/>
          </a:xfrm>
          <a:prstGeom prst="rect">
            <a:avLst/>
          </a:prstGeom>
        </p:spPr>
      </p:pic>
      <p:pic>
        <p:nvPicPr>
          <p:cNvPr id="12" name="Graphic 11" descr="Woman with solid fill">
            <a:extLst>
              <a:ext uri="{FF2B5EF4-FFF2-40B4-BE49-F238E27FC236}">
                <a16:creationId xmlns:a16="http://schemas.microsoft.com/office/drawing/2014/main" id="{49D0CB2E-F6F2-540C-31A8-EDD3310A13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29675" y="2514600"/>
            <a:ext cx="914400" cy="914400"/>
          </a:xfrm>
          <a:prstGeom prst="rect">
            <a:avLst/>
          </a:prstGeom>
        </p:spPr>
      </p:pic>
      <p:pic>
        <p:nvPicPr>
          <p:cNvPr id="13" name="Graphic 12" descr="Woman with solid fill">
            <a:extLst>
              <a:ext uri="{FF2B5EF4-FFF2-40B4-BE49-F238E27FC236}">
                <a16:creationId xmlns:a16="http://schemas.microsoft.com/office/drawing/2014/main" id="{2146C30D-6F3F-2F78-8206-250164A3044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97939" y="2559178"/>
            <a:ext cx="914400" cy="914400"/>
          </a:xfrm>
          <a:prstGeom prst="rect">
            <a:avLst/>
          </a:prstGeom>
        </p:spPr>
      </p:pic>
      <p:pic>
        <p:nvPicPr>
          <p:cNvPr id="14" name="Graphic 13" descr="Woman with solid fill">
            <a:extLst>
              <a:ext uri="{FF2B5EF4-FFF2-40B4-BE49-F238E27FC236}">
                <a16:creationId xmlns:a16="http://schemas.microsoft.com/office/drawing/2014/main" id="{7FE2DE16-BB10-4FD6-E80A-F9F0EA2C86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47907" y="2552960"/>
            <a:ext cx="914400" cy="914400"/>
          </a:xfrm>
          <a:prstGeom prst="rect">
            <a:avLst/>
          </a:prstGeom>
        </p:spPr>
      </p:pic>
      <p:pic>
        <p:nvPicPr>
          <p:cNvPr id="15" name="Graphic 14" descr="Woman with solid fill">
            <a:extLst>
              <a:ext uri="{FF2B5EF4-FFF2-40B4-BE49-F238E27FC236}">
                <a16:creationId xmlns:a16="http://schemas.microsoft.com/office/drawing/2014/main" id="{9C69F49B-52DF-16F7-9493-A45A86AAA0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456183" y="2566585"/>
            <a:ext cx="914400" cy="914400"/>
          </a:xfrm>
          <a:prstGeom prst="rect">
            <a:avLst/>
          </a:prstGeom>
        </p:spPr>
      </p:pic>
      <p:pic>
        <p:nvPicPr>
          <p:cNvPr id="16" name="Graphic 15" descr="Woman with solid fill">
            <a:extLst>
              <a:ext uri="{FF2B5EF4-FFF2-40B4-BE49-F238E27FC236}">
                <a16:creationId xmlns:a16="http://schemas.microsoft.com/office/drawing/2014/main" id="{4723E77F-CF9A-25EE-F905-C5E8609E5B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30530" y="2566585"/>
            <a:ext cx="914400" cy="914400"/>
          </a:xfrm>
          <a:prstGeom prst="rect">
            <a:avLst/>
          </a:prstGeom>
        </p:spPr>
      </p:pic>
      <p:pic>
        <p:nvPicPr>
          <p:cNvPr id="17" name="Graphic 16" descr="Woman with solid fill">
            <a:extLst>
              <a:ext uri="{FF2B5EF4-FFF2-40B4-BE49-F238E27FC236}">
                <a16:creationId xmlns:a16="http://schemas.microsoft.com/office/drawing/2014/main" id="{271FBD6B-D978-301C-FB3C-AB7B4DC39FB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9695" y="2559178"/>
            <a:ext cx="914400" cy="914400"/>
          </a:xfrm>
          <a:prstGeom prst="rect">
            <a:avLst/>
          </a:prstGeom>
        </p:spPr>
      </p:pic>
      <p:pic>
        <p:nvPicPr>
          <p:cNvPr id="18" name="Graphic 17" descr="Man with solid fill">
            <a:extLst>
              <a:ext uri="{FF2B5EF4-FFF2-40B4-BE49-F238E27FC236}">
                <a16:creationId xmlns:a16="http://schemas.microsoft.com/office/drawing/2014/main" id="{C070AA7C-3798-8A5E-D7F7-2AD2A06C96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2144" y="2523118"/>
            <a:ext cx="914400" cy="914400"/>
          </a:xfrm>
          <a:prstGeom prst="rect">
            <a:avLst/>
          </a:prstGeom>
        </p:spPr>
      </p:pic>
      <p:pic>
        <p:nvPicPr>
          <p:cNvPr id="19" name="Graphic 18" descr="Man with solid fill">
            <a:extLst>
              <a:ext uri="{FF2B5EF4-FFF2-40B4-BE49-F238E27FC236}">
                <a16:creationId xmlns:a16="http://schemas.microsoft.com/office/drawing/2014/main" id="{5C78EE4C-1FF8-F2A4-9D5F-2F550C9785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75494" y="2514600"/>
            <a:ext cx="914400" cy="914400"/>
          </a:xfrm>
          <a:prstGeom prst="rect">
            <a:avLst/>
          </a:prstGeom>
        </p:spPr>
      </p:pic>
      <p:pic>
        <p:nvPicPr>
          <p:cNvPr id="20" name="Graphic 19" descr="Man with solid fill">
            <a:extLst>
              <a:ext uri="{FF2B5EF4-FFF2-40B4-BE49-F238E27FC236}">
                <a16:creationId xmlns:a16="http://schemas.microsoft.com/office/drawing/2014/main" id="{B8283AE3-0012-563B-DE2D-3B2BB01FB8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31300" y="2529394"/>
            <a:ext cx="914400" cy="914400"/>
          </a:xfrm>
          <a:prstGeom prst="rect">
            <a:avLst/>
          </a:prstGeom>
        </p:spPr>
      </p:pic>
      <p:pic>
        <p:nvPicPr>
          <p:cNvPr id="21" name="Graphic 20" descr="Man with solid fill">
            <a:extLst>
              <a:ext uri="{FF2B5EF4-FFF2-40B4-BE49-F238E27FC236}">
                <a16:creationId xmlns:a16="http://schemas.microsoft.com/office/drawing/2014/main" id="{34CF5374-CB1C-8763-B0E3-FCA95EFDD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98995" y="2544364"/>
            <a:ext cx="914400" cy="914400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07303157-0C80-0BD3-922E-D321EFE4149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86020" y="2551771"/>
            <a:ext cx="914400" cy="914400"/>
          </a:xfrm>
          <a:prstGeom prst="rect">
            <a:avLst/>
          </a:prstGeom>
        </p:spPr>
      </p:pic>
      <p:pic>
        <p:nvPicPr>
          <p:cNvPr id="23" name="Graphic 22" descr="Man with solid fill">
            <a:extLst>
              <a:ext uri="{FF2B5EF4-FFF2-40B4-BE49-F238E27FC236}">
                <a16:creationId xmlns:a16="http://schemas.microsoft.com/office/drawing/2014/main" id="{DE363826-E374-DD70-C007-4379E0BC98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176517" y="2551771"/>
            <a:ext cx="914400" cy="914400"/>
          </a:xfrm>
          <a:prstGeom prst="rect">
            <a:avLst/>
          </a:prstGeom>
        </p:spPr>
      </p:pic>
      <p:pic>
        <p:nvPicPr>
          <p:cNvPr id="24" name="Graphic 23" descr="Man with solid fill">
            <a:extLst>
              <a:ext uri="{FF2B5EF4-FFF2-40B4-BE49-F238E27FC236}">
                <a16:creationId xmlns:a16="http://schemas.microsoft.com/office/drawing/2014/main" id="{4DA7D663-2B70-A562-F9C0-A2064BFBAE2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31236" y="2566585"/>
            <a:ext cx="914400" cy="914400"/>
          </a:xfrm>
          <a:prstGeom prst="rect">
            <a:avLst/>
          </a:prstGeom>
        </p:spPr>
      </p:pic>
      <p:pic>
        <p:nvPicPr>
          <p:cNvPr id="25" name="Graphic 24" descr="Man with solid fill">
            <a:extLst>
              <a:ext uri="{FF2B5EF4-FFF2-40B4-BE49-F238E27FC236}">
                <a16:creationId xmlns:a16="http://schemas.microsoft.com/office/drawing/2014/main" id="{9A2F4D8D-3F1C-D3EC-BC3B-BB9337AC1BA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888594" y="2566585"/>
            <a:ext cx="914400" cy="914400"/>
          </a:xfrm>
          <a:prstGeom prst="rect">
            <a:avLst/>
          </a:prstGeom>
        </p:spPr>
      </p:pic>
      <p:pic>
        <p:nvPicPr>
          <p:cNvPr id="26" name="Graphic 25" descr="Man with solid fill">
            <a:extLst>
              <a:ext uri="{FF2B5EF4-FFF2-40B4-BE49-F238E27FC236}">
                <a16:creationId xmlns:a16="http://schemas.microsoft.com/office/drawing/2014/main" id="{BC595910-6547-2821-F1B4-4457A7876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13" y="2523118"/>
            <a:ext cx="914400" cy="914400"/>
          </a:xfrm>
          <a:prstGeom prst="rect">
            <a:avLst/>
          </a:prstGeom>
        </p:spPr>
      </p:pic>
      <p:pic>
        <p:nvPicPr>
          <p:cNvPr id="27" name="Graphic 26" descr="Woman with solid fill">
            <a:extLst>
              <a:ext uri="{FF2B5EF4-FFF2-40B4-BE49-F238E27FC236}">
                <a16:creationId xmlns:a16="http://schemas.microsoft.com/office/drawing/2014/main" id="{719FAC95-C494-528B-0936-2789901EF6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33335" y="4150243"/>
            <a:ext cx="914400" cy="914400"/>
          </a:xfrm>
          <a:prstGeom prst="rect">
            <a:avLst/>
          </a:prstGeom>
        </p:spPr>
      </p:pic>
      <p:pic>
        <p:nvPicPr>
          <p:cNvPr id="28" name="Graphic 27" descr="Woman with solid fill">
            <a:extLst>
              <a:ext uri="{FF2B5EF4-FFF2-40B4-BE49-F238E27FC236}">
                <a16:creationId xmlns:a16="http://schemas.microsoft.com/office/drawing/2014/main" id="{CB5245EF-0C27-3F0A-3B13-4158859CB9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04168" y="4165037"/>
            <a:ext cx="914400" cy="914400"/>
          </a:xfrm>
          <a:prstGeom prst="rect">
            <a:avLst/>
          </a:prstGeom>
        </p:spPr>
      </p:pic>
      <p:pic>
        <p:nvPicPr>
          <p:cNvPr id="29" name="Graphic 28" descr="Woman with solid fill">
            <a:extLst>
              <a:ext uri="{FF2B5EF4-FFF2-40B4-BE49-F238E27FC236}">
                <a16:creationId xmlns:a16="http://schemas.microsoft.com/office/drawing/2014/main" id="{9FDA4DB8-9A8D-0230-B7A5-6BDB1BB2465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766208" y="4157163"/>
            <a:ext cx="914400" cy="914400"/>
          </a:xfrm>
          <a:prstGeom prst="rect">
            <a:avLst/>
          </a:prstGeom>
        </p:spPr>
      </p:pic>
      <p:pic>
        <p:nvPicPr>
          <p:cNvPr id="30" name="Graphic 29" descr="Woman with solid fill">
            <a:extLst>
              <a:ext uri="{FF2B5EF4-FFF2-40B4-BE49-F238E27FC236}">
                <a16:creationId xmlns:a16="http://schemas.microsoft.com/office/drawing/2014/main" id="{28D48C01-9401-077C-2389-79244CA019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47939" y="4165037"/>
            <a:ext cx="914400" cy="914400"/>
          </a:xfrm>
          <a:prstGeom prst="rect">
            <a:avLst/>
          </a:prstGeom>
        </p:spPr>
      </p:pic>
      <p:pic>
        <p:nvPicPr>
          <p:cNvPr id="31" name="Graphic 30" descr="Woman with solid fill">
            <a:extLst>
              <a:ext uri="{FF2B5EF4-FFF2-40B4-BE49-F238E27FC236}">
                <a16:creationId xmlns:a16="http://schemas.microsoft.com/office/drawing/2014/main" id="{AA3B4AC5-AFE0-B2C4-02B4-ABF6CB0EA9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26133" y="4157163"/>
            <a:ext cx="914400" cy="914400"/>
          </a:xfrm>
          <a:prstGeom prst="rect">
            <a:avLst/>
          </a:prstGeom>
        </p:spPr>
      </p:pic>
      <p:pic>
        <p:nvPicPr>
          <p:cNvPr id="32" name="Graphic 31" descr="Woman with solid fill">
            <a:extLst>
              <a:ext uri="{FF2B5EF4-FFF2-40B4-BE49-F238E27FC236}">
                <a16:creationId xmlns:a16="http://schemas.microsoft.com/office/drawing/2014/main" id="{B6D3B75C-3412-7DC4-7996-35ABD456AC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81728" y="5706645"/>
            <a:ext cx="914400" cy="914400"/>
          </a:xfrm>
          <a:prstGeom prst="rect">
            <a:avLst/>
          </a:prstGeom>
        </p:spPr>
      </p:pic>
      <p:pic>
        <p:nvPicPr>
          <p:cNvPr id="33" name="Graphic 32" descr="Woman with solid fill">
            <a:extLst>
              <a:ext uri="{FF2B5EF4-FFF2-40B4-BE49-F238E27FC236}">
                <a16:creationId xmlns:a16="http://schemas.microsoft.com/office/drawing/2014/main" id="{68B25E7A-51C4-2679-0304-0BAA377B6E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68622" y="5698511"/>
            <a:ext cx="914400" cy="914400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33218B46-D826-A81A-5443-ED6A0F12CB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61715" y="4150243"/>
            <a:ext cx="914400" cy="914400"/>
          </a:xfrm>
          <a:prstGeom prst="rect">
            <a:avLst/>
          </a:prstGeom>
        </p:spPr>
      </p:pic>
      <p:pic>
        <p:nvPicPr>
          <p:cNvPr id="35" name="Graphic 34" descr="Man with solid fill">
            <a:extLst>
              <a:ext uri="{FF2B5EF4-FFF2-40B4-BE49-F238E27FC236}">
                <a16:creationId xmlns:a16="http://schemas.microsoft.com/office/drawing/2014/main" id="{1CA94970-B1B5-5F29-75F1-591B4B4D28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41677" y="4165037"/>
            <a:ext cx="914400" cy="914400"/>
          </a:xfrm>
          <a:prstGeom prst="rect">
            <a:avLst/>
          </a:prstGeom>
        </p:spPr>
      </p:pic>
      <p:pic>
        <p:nvPicPr>
          <p:cNvPr id="36" name="Graphic 35" descr="Man with solid fill">
            <a:extLst>
              <a:ext uri="{FF2B5EF4-FFF2-40B4-BE49-F238E27FC236}">
                <a16:creationId xmlns:a16="http://schemas.microsoft.com/office/drawing/2014/main" id="{5D6B1D36-8EF4-03C6-9C92-4194538C63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198100" y="4165037"/>
            <a:ext cx="914400" cy="914400"/>
          </a:xfrm>
          <a:prstGeom prst="rect">
            <a:avLst/>
          </a:prstGeom>
        </p:spPr>
      </p:pic>
      <p:pic>
        <p:nvPicPr>
          <p:cNvPr id="37" name="Graphic 36" descr="Man with solid fill">
            <a:extLst>
              <a:ext uri="{FF2B5EF4-FFF2-40B4-BE49-F238E27FC236}">
                <a16:creationId xmlns:a16="http://schemas.microsoft.com/office/drawing/2014/main" id="{3FE05822-9FEE-F5E4-CE48-3B5FD93830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87036" y="4165297"/>
            <a:ext cx="914400" cy="914400"/>
          </a:xfrm>
          <a:prstGeom prst="rect">
            <a:avLst/>
          </a:prstGeom>
        </p:spPr>
      </p:pic>
      <p:pic>
        <p:nvPicPr>
          <p:cNvPr id="38" name="Graphic 37" descr="Man with solid fill">
            <a:extLst>
              <a:ext uri="{FF2B5EF4-FFF2-40B4-BE49-F238E27FC236}">
                <a16:creationId xmlns:a16="http://schemas.microsoft.com/office/drawing/2014/main" id="{3E409E2F-7646-6479-C7F0-83E80BDBE5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65230" y="4165297"/>
            <a:ext cx="914400" cy="914400"/>
          </a:xfrm>
          <a:prstGeom prst="rect">
            <a:avLst/>
          </a:prstGeom>
        </p:spPr>
      </p:pic>
      <p:pic>
        <p:nvPicPr>
          <p:cNvPr id="39" name="Graphic 38" descr="Man with solid fill">
            <a:extLst>
              <a:ext uri="{FF2B5EF4-FFF2-40B4-BE49-F238E27FC236}">
                <a16:creationId xmlns:a16="http://schemas.microsoft.com/office/drawing/2014/main" id="{A449B257-3C30-1571-BC7E-BD0884118C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61368" y="5706645"/>
            <a:ext cx="914400" cy="914400"/>
          </a:xfrm>
          <a:prstGeom prst="rect">
            <a:avLst/>
          </a:prstGeom>
        </p:spPr>
      </p:pic>
      <p:pic>
        <p:nvPicPr>
          <p:cNvPr id="40" name="Graphic 39" descr="Man with solid fill">
            <a:extLst>
              <a:ext uri="{FF2B5EF4-FFF2-40B4-BE49-F238E27FC236}">
                <a16:creationId xmlns:a16="http://schemas.microsoft.com/office/drawing/2014/main" id="{28693A97-9E5D-A492-2949-E16E519CEC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27725" y="5698771"/>
            <a:ext cx="914400" cy="914400"/>
          </a:xfrm>
          <a:prstGeom prst="rect">
            <a:avLst/>
          </a:prstGeom>
        </p:spPr>
      </p:pic>
      <p:pic>
        <p:nvPicPr>
          <p:cNvPr id="41" name="Graphic 40" descr="Man with solid fill">
            <a:extLst>
              <a:ext uri="{FF2B5EF4-FFF2-40B4-BE49-F238E27FC236}">
                <a16:creationId xmlns:a16="http://schemas.microsoft.com/office/drawing/2014/main" id="{5E016EA1-9298-28C0-B3D4-6AE988701A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09519" y="5698771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7460"/>
            <a:ext cx="8229600" cy="1143000"/>
          </a:xfrm>
        </p:spPr>
        <p:txBody>
          <a:bodyPr/>
          <a:lstStyle/>
          <a:p>
            <a:pPr algn="ctr"/>
            <a:r>
              <a:rPr dirty="0"/>
              <a:t>PLA Information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961861"/>
            <a:ext cx="54864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 algn="ctr">
              <a:defRPr sz="2400" b="1"/>
            </a:pPr>
            <a:r>
              <a:rPr dirty="0"/>
              <a:t>Website:</a:t>
            </a:r>
          </a:p>
          <a:p>
            <a:pPr algn="ctr">
              <a:defRPr sz="2400" b="1"/>
            </a:pPr>
            <a:r>
              <a:rPr dirty="0"/>
              <a:t>https://www.mus.edu/pla/</a:t>
            </a:r>
          </a:p>
          <a:p>
            <a:pPr algn="ctr">
              <a:defRPr sz="2400" b="1"/>
            </a:pPr>
            <a:endParaRPr dirty="0"/>
          </a:p>
          <a:p>
            <a:pPr algn="ctr">
              <a:defRPr sz="2400" b="1"/>
            </a:pPr>
            <a:r>
              <a:rPr dirty="0"/>
              <a:t>Contact:</a:t>
            </a:r>
          </a:p>
          <a:p>
            <a:pPr algn="ctr">
              <a:defRPr sz="2400" b="1"/>
            </a:pPr>
            <a:r>
              <a:rPr dirty="0"/>
              <a:t>Jacque Treaster</a:t>
            </a:r>
          </a:p>
          <a:p>
            <a:pPr algn="ctr">
              <a:defRPr sz="2400" b="1"/>
            </a:pPr>
            <a:r>
              <a:rPr dirty="0"/>
              <a:t>jtreaster@montana.edu</a:t>
            </a:r>
          </a:p>
          <a:p>
            <a:pPr algn="ctr">
              <a:defRPr sz="2400" b="1"/>
            </a:pPr>
            <a:r>
              <a:rPr dirty="0"/>
              <a:t>(406) 449-9135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7DBC01-D3DE-CD8E-140C-4B48E4B7C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9144000" cy="8107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390</Words>
  <Application>Microsoft Office PowerPoint</Application>
  <PresentationFormat>On-screen Show (4:3)</PresentationFormat>
  <Paragraphs>144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2022 Prior Learning Assessment Annual Report</vt:lpstr>
      <vt:lpstr>MUS Accepted PLA Credits</vt:lpstr>
      <vt:lpstr>MUS Students with PLA Credits</vt:lpstr>
      <vt:lpstr>PLA Student Demographics</vt:lpstr>
      <vt:lpstr>Student Demographics Compared</vt:lpstr>
      <vt:lpstr>PLA Statistics</vt:lpstr>
      <vt:lpstr>PLA Information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Learning Assessment Annual Report</dc:title>
  <dc:subject/>
  <dc:creator/>
  <cp:keywords/>
  <dc:description>generated using python-pptx</dc:description>
  <cp:lastModifiedBy>Chase Stahl</cp:lastModifiedBy>
  <cp:revision>8</cp:revision>
  <dcterms:created xsi:type="dcterms:W3CDTF">2013-01-27T09:14:16Z</dcterms:created>
  <dcterms:modified xsi:type="dcterms:W3CDTF">2023-08-16T21:04:54Z</dcterms:modified>
  <cp:category/>
</cp:coreProperties>
</file>